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8" r:id="rId4"/>
  </p:sldMasterIdLst>
  <p:notesMasterIdLst>
    <p:notesMasterId r:id="rId17"/>
  </p:notesMasterIdLst>
  <p:sldIdLst>
    <p:sldId id="259" r:id="rId5"/>
    <p:sldId id="274" r:id="rId6"/>
    <p:sldId id="294" r:id="rId7"/>
    <p:sldId id="305" r:id="rId8"/>
    <p:sldId id="300" r:id="rId9"/>
    <p:sldId id="295" r:id="rId10"/>
    <p:sldId id="301" r:id="rId11"/>
    <p:sldId id="296" r:id="rId12"/>
    <p:sldId id="297" r:id="rId13"/>
    <p:sldId id="298" r:id="rId14"/>
    <p:sldId id="299" r:id="rId15"/>
    <p:sldId id="30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orient="horz" pos="240" userDrawn="1">
          <p15:clr>
            <a:srgbClr val="A4A3A4"/>
          </p15:clr>
        </p15:guide>
        <p15:guide id="4" orient="horz" pos="4080" userDrawn="1">
          <p15:clr>
            <a:srgbClr val="A4A3A4"/>
          </p15:clr>
        </p15:guide>
        <p15:guide id="5" pos="7224" userDrawn="1">
          <p15:clr>
            <a:srgbClr val="A4A3A4"/>
          </p15:clr>
        </p15:guide>
        <p15:guide id="6" orient="horz" pos="2232" userDrawn="1">
          <p15:clr>
            <a:srgbClr val="A4A3A4"/>
          </p15:clr>
        </p15:guide>
        <p15:guide id="9" orient="horz" pos="528" userDrawn="1">
          <p15:clr>
            <a:srgbClr val="A4A3A4"/>
          </p15:clr>
        </p15:guide>
        <p15:guide id="10" orient="horz" pos="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A5"/>
    <a:srgbClr val="FFB81D"/>
    <a:srgbClr val="D32A36"/>
    <a:srgbClr val="F4F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98"/>
    <p:restoredTop sz="94688"/>
  </p:normalViewPr>
  <p:slideViewPr>
    <p:cSldViewPr snapToGrid="0" snapToObjects="1">
      <p:cViewPr varScale="1">
        <p:scale>
          <a:sx n="73" d="100"/>
          <a:sy n="73" d="100"/>
        </p:scale>
        <p:origin x="612" y="72"/>
      </p:cViewPr>
      <p:guideLst>
        <p:guide pos="384"/>
        <p:guide orient="horz" pos="240"/>
        <p:guide orient="horz" pos="4080"/>
        <p:guide pos="7224"/>
        <p:guide orient="horz" pos="2232"/>
        <p:guide orient="horz" pos="528"/>
        <p:guide orient="horz" pos="74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1-21T22:52:04.442"/>
    </inkml:context>
    <inkml:brush xml:id="br0">
      <inkml:brushProperty name="width" value="0.05" units="cm"/>
      <inkml:brushProperty name="height" value="0.05" units="cm"/>
      <inkml:brushProperty name="color" value="#3165BB"/>
      <inkml:brushProperty name="fitToCurve" value="1"/>
    </inkml:brush>
  </inkml:definitions>
  <inkml:trace contextRef="#ctx0" brushRef="#br0">548 186 0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1-21T22:52:16.880"/>
    </inkml:context>
    <inkml:brush xml:id="br0">
      <inkml:brushProperty name="width" value="0.05" units="cm"/>
      <inkml:brushProperty name="height" value="0.05" units="cm"/>
      <inkml:brushProperty name="color" value="#3165BB"/>
      <inkml:brushProperty name="fitToCurve" value="1"/>
    </inkml:brush>
  </inkml:definitions>
  <inkml:trace contextRef="#ctx0" brushRef="#br0">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12-12T01:04:36.426"/>
    </inkml:context>
    <inkml:brush xml:id="br0">
      <inkml:brushProperty name="width" value="0.2" units="cm"/>
      <inkml:brushProperty name="height" value="0.4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0 92 0,'29'0'610,"0"0"-579,0 0-15,1 0-1,-1 0 1,0 0-1,0 0 1,0 0 0,1 0-1,-1 0 17,0 0-1,0 0-31,0 0 47,1 0-32,-1 0 17,0 0-17,-29-30 1,29 30 62,0 0-62,1 0 15,-1 0 0,0 0 453,0 0-312,0 0-125,0 0-31,1 0 31,-1 0-16,0 0 16,0 0-32,0 0 17,1 0-17,-1 0 32,0 0 0,0 0-16,0 0-15,1 0 0,-1 0 62,0 0-63,0 0 1,0 0 15,1 0 0,-1 0 16,0 0 0,0 0-31,0 0-1,1 0-15,-1 0 32,0 0-17,0 0 32,0 0-31,1 0-1,-1 0 17,0 0-32,0 0 31,0 0 0,1 0-15,-1 0 15,0 0-15,0 0-1,0 0 1,1 0 15,-1 0-15,0 0 15,0 0 63,0 0-79,0 0 17,1 0-1,-1 0 78,0 0-77,0 0-17,0 0 1,1 0 15,-1 0-15,0 0-1,0 0 32,0 0-16,1 0-15,-1 0 15,0 0-15,0 0 109,0 0-109,1 0-1,-1 0 95,0 0-64,0 0-30,0 0 15,1 0-15,-1 0 15,0 0 0,0 0 1,0 0-17,1 0 1,-1 0 0,0 0 15,0 0-16,0 0 17,1 0-17,-1 0 1,0 0 0,0 0 30,0 0 64,1 0-79,-1 0-31,0 0 47,0 0 156,0 0-187,1 0 77,-1 0-93,0 0 32,0 0-32,0 0 31,0 0-15,1 0 15,-1 0 0,0 0-15,0 0-1,0 0 17,1 0-17,-1 0 32,0 0-31,0 0-1,0 0 1,1 0 0,-1 0 30,0 0 1,0 0 16,0 0-32,1 0 16,-1 0-31,0 0 46,0 0-15,0 0-31,1 0 15,-1 0 0,0 0-15,0 0 46,0 0-46,1 0 15,-1 0-15,0 0-1,0 0 17,0 0 46,1 0-47,-1 0 0,0 0 16,0 0-31,0 0 31,1 0-1,-1 0-30,0 0 15,0 0-15,0 0 0,0 0 30,1 0 33,-1 0-64,0 0 63,0 0-46,0 0-17,1 0 1,-1 0 62,0 30-47,0-30-31,0 0 16,1 0 93,-1 0-15,0 0-94,0 0 47,0 0 31,1 29-62,-1-29 30,-29 29 64,29-29-95,0 0 17,0 0-1,1 0 47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12-12T01:06:30.925"/>
    </inkml:context>
    <inkml:brush xml:id="br0">
      <inkml:brushProperty name="width" value="0.2" units="cm"/>
      <inkml:brushProperty name="height" value="0.4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209 249 0,'29'0'718,"0"0"-702,1 0-16,-1 0 16,0 0-16,0 0 15,0 0 1,1 0 0,-1 0-1,0 0-15,0 0 16,0 0-16,1 0 31,-1 0-31,0 0 31,0 0-31,0 0 16,1 0 15,-1 0-31,0 0 16,29 0-16,-28 0 31,-1 0-31,0 0 47,0 0-31,0 0-1,1 0 1,-1 0 15,0 0-15,0 0 31,0 0-47,0 0 15,59 0 48,-59 0-32,0 0 0,1 0 47,-1 0-46,0 0-32,0 0 125,0 0-110,1 0 16,-1 0-15,0 0 0,0 0-16,0 0 109,1 0-93,-1 0 15,0 0 0,-29-29-31,29 29 16,0 0 31,1 0 15,-1 0-46,-29-30-1,29 30-15,0 0 16,-29-29 15,29 29-31,1 0 16,-1 0 46,0 0-62,-29-29 16,29 29 0,0 0-1,1 0 17,-1 0-17,-29-29 16,29 29 1,0-29-1,0 29-15,1 0-1,-1 0 16,-29-30-15,29 30 31,0 0-47,0 0 47,-29-29-32,30 29 1,-1 0 15,0 0-15,0 0 78,0 0-47,0 0-1,1 0-30,-1 0 15,0 0 16,0 0 16,0 0-48,1 0 17,-1 0-32,0 0 46,0 0-46,0 0 47,1 0 31,-1 0-15,0 0-32,0 29 16,0-29-31,-29 30 93,30-30-109,-1 0 16,0 29 31,0-29 640,-29 29-671,0 0-1,29-29 17,-29 29-1,0 1-16,0-1 64,0 0-64,30-29 1,-30 29 93,0 0 1,0 1-79,0-1 16,-30-29 1265,1 0-1281,0 0-15,0 0 47,0 0-32,-1 0 0,1 0 0,0 0-15,29-29 0,-29 29-1,0 0 1,-1 0 15,1 0 344,0 0-359,0 0 62,0 0 141,-1 0-204,1 0 1,0 0 31,0 0-32,0 0-15,-1 0 16,1 0-16,0 0 16,0 29-1,0-29-15,-30 29 16,30-29-1,0 0-15,0 0 16,0 0 0,-1 0 15,1 0-15,0 0-1,0 0 79,0 0-63,-1 0 0,1 0 1,0 0-17,0 0 282,0 0-281,-1 0 15,1 0 0,0 0-15,0 0 0,0 0-1,-1 0 1,1 0 62,0 0-62,0 0-1,0 0 16,-1 0 1,1 0 30,0 0 48,0 0-64,0 0 17,-1 0-47,1 0 15,0 0 16,0 0 46,0 0 17,-1 0-95,1 0 48,0 0-16,0 0-47,0 0 156,-1 0-140,1 0-1,29-29 17,-29 29-17,0 0 63,0 0 32,0 0-110,-1 0 93,1 0-77,0 0 47,0-29-32,0 29 47,-1 0-16,1 0-30,0-30 61,0 30-61,0 0 46,-1 0 62,1 0-124,0 0 312,0 0-312,0 0 15,-1 0-15,1 30 31,0-30-32,29 29 1,-29-29-16,0 0 125,29 29-110,-30-29 1,1 0 0,29 29-1,-29-29 1,0 0 31,0 0 453,-1 0-438,1 0-15,0 0 188,0 0-189,0 0 33,-1 0-48,30-29 0,0 0 547,-29 29-312,0-29-235,29-1 32,0 1 30,-29 0-30,29 0 15,-29 29-47,29-29 250,0-1-218,0 1 15,0 0-15,0 0 30,29 29 376,0 0-406,0 0-48,0 0 1,1 0-1,-1 0 1,0 0 31,0 0-47,0 0 47,1 0-32,-1 0 1,0 0 0,0 0 15,0 0 0,1 0-15,-1 0-1,0 0 17,0 0-17,0 0 32,1 0-16,-1 0 1,0 0-17,0 0 17,0 0-17,1 0 63,-1 0-62,0 0-16,0 0 31,0 0 0,1 0 1,-1 0 30,0 0-15,0 0 16,0 0-17,1 0-30,-1 0 0,0 0 15,0 0-15,0 0 15,0 0-16,1 0 1,-1 0 15,0 0 1,0 0-17,0 0 1,1 0-1,-1 0 1,0 0 31,0 0-31,0 0-1,1 0 1,-1 0 15,0 0-15,0 0 31,0 0-16,1 0-31,-1 0 47,0 0-32,0 0 1,0 0 62,1 0-47,-1 0 219,0 0-203,0 0-31,0 0 31,1 0 62,-1 0-93,0 0 31,0 0-16,0 0 16,1 0 62,-1 0-62,-29 29 15,0 0-46,0 59-16,0-1 0,0 1 16,0 0-16,0-30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12-12T01:11:41.084"/>
    </inkml:context>
    <inkml:brush xml:id="br0">
      <inkml:brushProperty name="width" value="0.05" units="cm"/>
      <inkml:brushProperty name="height" value="0.05" units="cm"/>
      <inkml:brushProperty name="color" value="#3165BB"/>
      <inkml:brushProperty name="fitToCurve" value="1"/>
    </inkml:brush>
  </inkml:definitions>
  <inkml:trace contextRef="#ctx0" brushRef="#br0">2440 470 0,'-29'0'578,"-30"0"-562,1 0-16,-1 0 15,1-30-15,0 30 16,-1-29-16,1 29 15,-1-29-15,1 29 16,29 0-16,-30-29 16,1 29-16,29-29 0,0 0 15,-30 29-15,1 0 16,29-30-16,-30 30 16,-28-29-16,28 29 15,1 0-15,0 0 16,-1 0-16,1 0 15,-30 0-15,30 0 16,-1 0-16,1 0 16,0 0-16,28 0 15,1 0-15,0 0 16,0 0-16,0 0 16,-1 0-16,1 0 15,0 0 1,0 0-1,0 0-15,-1 0 16,1 0-16,29 29 16,-29-29-16,29 30 15,-58-30-15,28 29 16,1 0-16,0 29 0,0-29 16,0 30-1,-1-1-15,1 1 16,0-30-16,0 29 15,29 1-15,-29-1 16,0 0 0,29 1-16,0-1 15,0-29-15,0 30 16,0-1-16,0 1 16,0-1-16,0 0 15,0-28-15,0 28 16,0-29-16,0 30 15,0-1-15,0 0 16,29-28-16,0-1 16,0 29-16,0-58 15,0 29-15,1 0 16,28 1-16,-58-1 16,88 0-16,-30 0 15,88 0-15,-58-29 16,-1 30-16,59-30 15,-58 0-15,-1 0 0,30 0 16,-29 0-16,-30 0 16,30 0-16,-1 0 15,-28 0-15,28 0 16,-28 0-16,28 0 16,30 0-16,-59 0 15,30 0-15,0-30 16,-1 30-16,59-29 15,-29 0-15,0 0 16,-30-30-16,1 1 16,29 29-16,29-29 15,-59-30-15,1 30 16,29 28-16,-59-28 16,0 0-16,-28-1 0,28 30 15,-29-29-15,-29-1 16,29 1-16,-29 29 15,0-30-15,0 1 16,-29-1-16,0 1 16,-29 29-16,-1-30 15,-58 1-15,30-30 16,-1 30-16,-29 0 16,59 28-16,29 1 15,-30-29-15,30 58 16,-29-88-1,58 59 1,-29 0-16,-1 0 16,1 0-16,0-1 15,29 1-15,0 0 16,-29 0-16,-29 29 0,-1-29 16,-87 29-16,29 29 15,-145 29-15,-60 88 16,-86 58-16,-30-87 15,117 88-15,58-89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51DD2-8421-F74C-8DD7-90D709FC9F6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DA39B-50AA-634B-8E2C-29BE284B4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8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99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0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33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Medicare premium estimator to give example of cost reduction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5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97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25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4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89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7" r:id="rId2"/>
    <p:sldLayoutId id="2147483729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cristina.Otegui@ucr.edu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mailto:ranada.palmer@ucr.edu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mailto:benefits@ucr.edu" TargetMode="External"/><Relationship Id="rId5" Type="http://schemas.openxmlformats.org/officeDocument/2006/relationships/image" Target="../media/image4.sv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8" Type="http://schemas.openxmlformats.org/officeDocument/2006/relationships/customXml" Target="../ink/ink3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0.emf"/><Relationship Id="rId7" Type="http://schemas.openxmlformats.org/officeDocument/2006/relationships/image" Target="../media/image5.png"/><Relationship Id="rId17" Type="http://schemas.openxmlformats.org/officeDocument/2006/relationships/image" Target="../media/image8.emf"/><Relationship Id="rId2" Type="http://schemas.openxmlformats.org/officeDocument/2006/relationships/audio" Target="../media/media7.m4a"/><Relationship Id="rId16" Type="http://schemas.openxmlformats.org/officeDocument/2006/relationships/image" Target="../media/image2.png"/><Relationship Id="rId20" Type="http://schemas.openxmlformats.org/officeDocument/2006/relationships/customXml" Target="../ink/ink4.xml"/><Relationship Id="rId1" Type="http://schemas.microsoft.com/office/2007/relationships/media" Target="../media/media7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5" Type="http://schemas.openxmlformats.org/officeDocument/2006/relationships/customXml" Target="../ink/ink2.xml"/><Relationship Id="rId23" Type="http://schemas.openxmlformats.org/officeDocument/2006/relationships/image" Target="../media/image11.emf"/><Relationship Id="rId19" Type="http://schemas.openxmlformats.org/officeDocument/2006/relationships/image" Target="../media/image9.emf"/><Relationship Id="rId4" Type="http://schemas.openxmlformats.org/officeDocument/2006/relationships/notesSlide" Target="../notesSlides/notesSlide4.xml"/><Relationship Id="rId14" Type="http://schemas.openxmlformats.org/officeDocument/2006/relationships/image" Target="../media/image13.emf"/><Relationship Id="rId22" Type="http://schemas.openxmlformats.org/officeDocument/2006/relationships/customXml" Target="../ink/ink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ezoid 6">
            <a:extLst>
              <a:ext uri="{FF2B5EF4-FFF2-40B4-BE49-F238E27FC236}">
                <a16:creationId xmlns:a16="http://schemas.microsoft.com/office/drawing/2014/main" id="{69FD79F2-2E51-0C40-96CB-189599A623FE}"/>
              </a:ext>
            </a:extLst>
          </p:cNvPr>
          <p:cNvSpPr/>
          <p:nvPr/>
        </p:nvSpPr>
        <p:spPr>
          <a:xfrm>
            <a:off x="-18411" y="-6137"/>
            <a:ext cx="12210411" cy="5842341"/>
          </a:xfrm>
          <a:custGeom>
            <a:avLst/>
            <a:gdLst>
              <a:gd name="connsiteX0" fmla="*/ 0 w 12046760"/>
              <a:gd name="connsiteY0" fmla="*/ 5842341 h 5842341"/>
              <a:gd name="connsiteX1" fmla="*/ 1460585 w 12046760"/>
              <a:gd name="connsiteY1" fmla="*/ 0 h 5842341"/>
              <a:gd name="connsiteX2" fmla="*/ 10586175 w 12046760"/>
              <a:gd name="connsiteY2" fmla="*/ 0 h 5842341"/>
              <a:gd name="connsiteX3" fmla="*/ 12046760 w 12046760"/>
              <a:gd name="connsiteY3" fmla="*/ 5842341 h 5842341"/>
              <a:gd name="connsiteX4" fmla="*/ 0 w 12046760"/>
              <a:gd name="connsiteY4" fmla="*/ 5842341 h 5842341"/>
              <a:gd name="connsiteX0" fmla="*/ 0 w 12046760"/>
              <a:gd name="connsiteY0" fmla="*/ 5842341 h 5842341"/>
              <a:gd name="connsiteX1" fmla="*/ 12274 w 12046760"/>
              <a:gd name="connsiteY1" fmla="*/ 0 h 5842341"/>
              <a:gd name="connsiteX2" fmla="*/ 10586175 w 12046760"/>
              <a:gd name="connsiteY2" fmla="*/ 0 h 5842341"/>
              <a:gd name="connsiteX3" fmla="*/ 12046760 w 12046760"/>
              <a:gd name="connsiteY3" fmla="*/ 5842341 h 5842341"/>
              <a:gd name="connsiteX4" fmla="*/ 0 w 12046760"/>
              <a:gd name="connsiteY4" fmla="*/ 5842341 h 5842341"/>
              <a:gd name="connsiteX0" fmla="*/ 0 w 12194047"/>
              <a:gd name="connsiteY0" fmla="*/ 5842341 h 5842341"/>
              <a:gd name="connsiteX1" fmla="*/ 12274 w 12194047"/>
              <a:gd name="connsiteY1" fmla="*/ 0 h 5842341"/>
              <a:gd name="connsiteX2" fmla="*/ 12194047 w 12194047"/>
              <a:gd name="connsiteY2" fmla="*/ 6137 h 5842341"/>
              <a:gd name="connsiteX3" fmla="*/ 12046760 w 12194047"/>
              <a:gd name="connsiteY3" fmla="*/ 5842341 h 5842341"/>
              <a:gd name="connsiteX4" fmla="*/ 0 w 12194047"/>
              <a:gd name="connsiteY4" fmla="*/ 5842341 h 5842341"/>
              <a:gd name="connsiteX0" fmla="*/ 0 w 12194047"/>
              <a:gd name="connsiteY0" fmla="*/ 5842341 h 5842341"/>
              <a:gd name="connsiteX1" fmla="*/ 12274 w 12194047"/>
              <a:gd name="connsiteY1" fmla="*/ 0 h 5842341"/>
              <a:gd name="connsiteX2" fmla="*/ 12194047 w 12194047"/>
              <a:gd name="connsiteY2" fmla="*/ 6137 h 5842341"/>
              <a:gd name="connsiteX3" fmla="*/ 12194046 w 12194047"/>
              <a:gd name="connsiteY3" fmla="*/ 3080730 h 5842341"/>
              <a:gd name="connsiteX4" fmla="*/ 0 w 12194047"/>
              <a:gd name="connsiteY4" fmla="*/ 5842341 h 584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047" h="5842341">
                <a:moveTo>
                  <a:pt x="0" y="5842341"/>
                </a:moveTo>
                <a:cubicBezTo>
                  <a:pt x="4091" y="3894894"/>
                  <a:pt x="8183" y="1947447"/>
                  <a:pt x="12274" y="0"/>
                </a:cubicBezTo>
                <a:lnTo>
                  <a:pt x="12194047" y="6137"/>
                </a:lnTo>
                <a:cubicBezTo>
                  <a:pt x="12194047" y="1031001"/>
                  <a:pt x="12194046" y="2055866"/>
                  <a:pt x="12194046" y="3080730"/>
                </a:cubicBezTo>
                <a:lnTo>
                  <a:pt x="0" y="5842341"/>
                </a:lnTo>
                <a:close/>
              </a:path>
            </a:pathLst>
          </a:cu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2A8F9-FF41-8F44-BF9E-797DE5FBF7A6}"/>
              </a:ext>
            </a:extLst>
          </p:cNvPr>
          <p:cNvSpPr txBox="1"/>
          <p:nvPr/>
        </p:nvSpPr>
        <p:spPr>
          <a:xfrm>
            <a:off x="617551" y="1906080"/>
            <a:ext cx="8323249" cy="707886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4000" b="1" spc="-150" dirty="0">
                <a:solidFill>
                  <a:schemeClr val="bg1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Pre-Retirement Planning Workshop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8FD533-CF81-2F46-A1CA-7D15D717BFB2}"/>
              </a:ext>
            </a:extLst>
          </p:cNvPr>
          <p:cNvSpPr txBox="1"/>
          <p:nvPr/>
        </p:nvSpPr>
        <p:spPr>
          <a:xfrm>
            <a:off x="534424" y="2739247"/>
            <a:ext cx="4538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B8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Office</a:t>
            </a:r>
            <a:endParaRPr lang="en-US" sz="3200" dirty="0">
              <a:solidFill>
                <a:srgbClr val="FFB81D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77FB2E0-C8C5-B54F-999D-475D5623CDDB}"/>
              </a:ext>
            </a:extLst>
          </p:cNvPr>
          <p:cNvSpPr/>
          <p:nvPr/>
        </p:nvSpPr>
        <p:spPr>
          <a:xfrm>
            <a:off x="-27900" y="3022430"/>
            <a:ext cx="12219900" cy="3835570"/>
          </a:xfrm>
          <a:custGeom>
            <a:avLst/>
            <a:gdLst>
              <a:gd name="connsiteX0" fmla="*/ 0 w 12212457"/>
              <a:gd name="connsiteY0" fmla="*/ 2718652 h 3835570"/>
              <a:gd name="connsiteX1" fmla="*/ 0 w 12212457"/>
              <a:gd name="connsiteY1" fmla="*/ 3835570 h 3835570"/>
              <a:gd name="connsiteX2" fmla="*/ 153423 w 12212457"/>
              <a:gd name="connsiteY2" fmla="*/ 3835570 h 3835570"/>
              <a:gd name="connsiteX3" fmla="*/ 5443442 w 12212457"/>
              <a:gd name="connsiteY3" fmla="*/ 3835570 h 3835570"/>
              <a:gd name="connsiteX4" fmla="*/ 12212457 w 12212457"/>
              <a:gd name="connsiteY4" fmla="*/ 619828 h 3835570"/>
              <a:gd name="connsiteX5" fmla="*/ 12212457 w 12212457"/>
              <a:gd name="connsiteY5" fmla="*/ 0 h 3835570"/>
              <a:gd name="connsiteX6" fmla="*/ 0 w 12212457"/>
              <a:gd name="connsiteY6" fmla="*/ 2718652 h 3835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2457" h="3835570">
                <a:moveTo>
                  <a:pt x="0" y="2718652"/>
                </a:moveTo>
                <a:lnTo>
                  <a:pt x="0" y="3835570"/>
                </a:lnTo>
                <a:lnTo>
                  <a:pt x="153423" y="3835570"/>
                </a:lnTo>
                <a:lnTo>
                  <a:pt x="5443442" y="3835570"/>
                </a:lnTo>
                <a:lnTo>
                  <a:pt x="12212457" y="619828"/>
                </a:lnTo>
                <a:lnTo>
                  <a:pt x="12212457" y="0"/>
                </a:lnTo>
                <a:lnTo>
                  <a:pt x="0" y="2718652"/>
                </a:lnTo>
                <a:close/>
              </a:path>
            </a:pathLst>
          </a:custGeom>
          <a:solidFill>
            <a:srgbClr val="FFB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76" y="5543357"/>
            <a:ext cx="1189890" cy="116224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BEE751-27E0-4022-9AB8-806A96E48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3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280">
        <p:split orient="vert"/>
      </p:transition>
    </mc:Choice>
    <mc:Fallback xmlns="">
      <p:transition spd="slow" advTm="352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Services Not Provided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552451" y="1118670"/>
            <a:ext cx="10915650" cy="2760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Health Care Facilitator does not: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Provide medical or legal advice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Act as a patient care advocate for services/benefits that are not offered by UC’s plans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Suggest treatment plans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88FF10-00CA-49F7-9AAF-DA73D54A0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757">
        <p:split orient="vert"/>
      </p:transition>
    </mc:Choice>
    <mc:Fallback xmlns="">
      <p:transition spd="slow" advTm="2575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Contacts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552450" y="1118670"/>
            <a:ext cx="10972799" cy="49611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2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3DA5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Tina Rodriguez, Benefits Manager</a:t>
            </a:r>
            <a:br>
              <a:rPr lang="en-US" sz="2600" dirty="0">
                <a:solidFill>
                  <a:srgbClr val="003DA5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Phone:  (951) 827-5086</a:t>
            </a:r>
            <a:b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Email:  </a:t>
            </a: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  <a:hlinkClick r:id="rId6"/>
              </a:rPr>
              <a:t>benefits@ucr.edu</a:t>
            </a: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	</a:t>
            </a:r>
          </a:p>
          <a:p>
            <a:pPr marL="342900" lvl="2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3DA5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Ranada Palmer, Health Care Facilitator/Benefits Lead</a:t>
            </a:r>
            <a:br>
              <a:rPr lang="en-US" sz="2600" dirty="0">
                <a:solidFill>
                  <a:srgbClr val="003DA5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Phone:  (951) 827-2636</a:t>
            </a:r>
            <a:b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Email:  </a:t>
            </a: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  <a:hlinkClick r:id="rId7"/>
              </a:rPr>
              <a:t>ranada.palmer@ucr.edu</a:t>
            </a: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, </a:t>
            </a: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  <a:hlinkClick r:id="rId6"/>
              </a:rPr>
              <a:t>benefits@ucr.edu</a:t>
            </a: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  <a:p>
            <a:pPr marL="342900" lvl="2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Cristina Otegui, Director of UCR Retirement Center</a:t>
            </a:r>
            <a:br>
              <a:rPr lang="en-US" sz="2600" dirty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Phone:  (951) 827-5008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Email: 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cristina.Otegui@ucr.edu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2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003D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BE51EE-D35D-4EA0-9F0F-DA07E2752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1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847">
        <p:split orient="vert"/>
      </p:transition>
    </mc:Choice>
    <mc:Fallback xmlns="">
      <p:transition spd="slow" advTm="2284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4033" y="2659049"/>
            <a:ext cx="457200" cy="2091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609600" y="2868205"/>
            <a:ext cx="10858500" cy="1798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" lvl="2" algn="ctr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</a:pPr>
            <a:r>
              <a:rPr lang="en-US" sz="8000" b="1" dirty="0">
                <a:solidFill>
                  <a:srgbClr val="003DA5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THANK YOU!</a:t>
            </a:r>
            <a:endParaRPr lang="en-US" sz="8000" b="1" dirty="0">
              <a:solidFill>
                <a:srgbClr val="002060"/>
              </a:solidFill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54309D-86F5-4AF5-9158-2E2A91A8E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6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435">
        <p:split orient="vert"/>
      </p:transition>
    </mc:Choice>
    <mc:Fallback xmlns="">
      <p:transition spd="slow" advTm="943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Pre-Retirement Planning Topics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35659" y="1118670"/>
            <a:ext cx="11332442" cy="53753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Forecast your </a:t>
            </a: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best date for retirement 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Estimate your retirement benefits at different age scenarios (income planning)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Estimate and review eligibility for continuing retiree health benefits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Navigating through the Retirement Administration Service Center (RASC)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Coordinating a one-on-one financial planning meeting with Fidelity Investments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UC Medicare coordination process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Benefits of the Health Care Facilitator Program</a:t>
            </a:r>
          </a:p>
          <a:p>
            <a:pPr marL="742950" lvl="1" indent="-285750" algn="just">
              <a:lnSpc>
                <a:spcPct val="110000"/>
              </a:lnSpc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Review the benefits </a:t>
            </a: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of joining and information about the Emeriti/Retirees’ Association</a:t>
            </a:r>
          </a:p>
          <a:p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81" y="5811520"/>
            <a:ext cx="914400" cy="89408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187B22B-E0C0-4E65-8BCA-97A233B97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8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6213">
        <p:split orient="vert"/>
      </p:transition>
    </mc:Choice>
    <mc:Fallback xmlns="">
      <p:transition spd="slow" advTm="12621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Pre-Retirement Information and Resources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35658" y="1118670"/>
            <a:ext cx="11446741" cy="56705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42950" lvl="1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Pre-Retirement Information and Resources website</a:t>
            </a:r>
          </a:p>
          <a:p>
            <a:pPr marL="1200150" lvl="2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Retiree Health premium estimator</a:t>
            </a:r>
          </a:p>
          <a:p>
            <a:pPr marL="1200150" lvl="2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Pre-Retirement Information and Resources Checklist</a:t>
            </a:r>
          </a:p>
          <a:p>
            <a:pPr marL="1200150" lvl="2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Retirement At Your Service (UCRAYS) website</a:t>
            </a:r>
          </a:p>
          <a:p>
            <a:pPr marL="1657350" lvl="3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Beneficiary information </a:t>
            </a:r>
          </a:p>
          <a:p>
            <a:pPr marL="1657350" lvl="3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Contact information</a:t>
            </a:r>
          </a:p>
          <a:p>
            <a:pPr marL="1657350" lvl="3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Retiree health benefits</a:t>
            </a:r>
          </a:p>
          <a:p>
            <a:pPr marL="1657350" lvl="3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Monthly retirement statements</a:t>
            </a:r>
          </a:p>
          <a:p>
            <a:pPr marL="2114550" lvl="4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Income</a:t>
            </a:r>
          </a:p>
          <a:p>
            <a:pPr marL="2114550" lvl="4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Taxes</a:t>
            </a:r>
          </a:p>
          <a:p>
            <a:pPr marL="2114550" lvl="4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Benefits premiums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69E12D-0FF6-4010-9ACC-8C7A3BB7C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770">
        <p:split orient="vert"/>
      </p:transition>
    </mc:Choice>
    <mc:Fallback xmlns="">
      <p:transition spd="slow" advTm="2877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C83097-0EDA-4BD7-A366-6D29922E6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ECD907-904E-44C7-9538-2BD2BDD8E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0077" y="5809410"/>
            <a:ext cx="914479" cy="89619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34BD2AA-2DA0-4759-B9B1-53CEF0BDFA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1500" y="190454"/>
            <a:ext cx="457200" cy="209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EB3CD4-351D-4CC8-85ED-DE02C99F0CEA}"/>
              </a:ext>
            </a:extLst>
          </p:cNvPr>
          <p:cNvSpPr txBox="1"/>
          <p:nvPr/>
        </p:nvSpPr>
        <p:spPr>
          <a:xfrm>
            <a:off x="571500" y="399610"/>
            <a:ext cx="1085305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Pre-Retirement Information and Resources Checklist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D79E86-7777-4D02-AB6E-598D1AFBFC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5761" y="985480"/>
            <a:ext cx="6312646" cy="587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888">
        <p:split orient="vert"/>
      </p:transition>
    </mc:Choice>
    <mc:Fallback xmlns="">
      <p:transition spd="slow" advTm="2788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020" y="85876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1150620" y="153388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Retirement Health Premium Estimator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C03368D-F7CD-4AF4-A0D9-E4F9394BC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ACA243C1-7A11-4F7B-9648-1D2260145460}"/>
              </a:ext>
            </a:extLst>
          </p:cNvPr>
          <p:cNvSpPr/>
          <p:nvPr/>
        </p:nvSpPr>
        <p:spPr>
          <a:xfrm>
            <a:off x="1150620" y="2168984"/>
            <a:ext cx="538480" cy="2641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C9D34CF1-9F28-4E21-A785-96DB3C7F109F}"/>
              </a:ext>
            </a:extLst>
          </p:cNvPr>
          <p:cNvSpPr/>
          <p:nvPr/>
        </p:nvSpPr>
        <p:spPr>
          <a:xfrm>
            <a:off x="6642714" y="2605864"/>
            <a:ext cx="721360" cy="264160"/>
          </a:xfrm>
          <a:prstGeom prst="leftArrow">
            <a:avLst>
              <a:gd name="adj1" fmla="val 57957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14652B8-3B49-49E0-974F-240BEF7F82ED}"/>
              </a:ext>
            </a:extLst>
          </p:cNvPr>
          <p:cNvSpPr/>
          <p:nvPr/>
        </p:nvSpPr>
        <p:spPr>
          <a:xfrm flipH="1">
            <a:off x="8496474" y="3762426"/>
            <a:ext cx="187961" cy="90424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FF8AD9-ED23-4EC1-B49F-8527D4C9371A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69" y="656342"/>
            <a:ext cx="6939455" cy="62121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3A2459F-23A0-4CC7-ADA2-CD65311D914C}"/>
              </a:ext>
            </a:extLst>
          </p:cNvPr>
          <p:cNvSpPr/>
          <p:nvPr/>
        </p:nvSpPr>
        <p:spPr>
          <a:xfrm>
            <a:off x="2257425" y="664263"/>
            <a:ext cx="585788" cy="1644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8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913">
        <p:split orient="vert"/>
      </p:transition>
    </mc:Choice>
    <mc:Fallback xmlns="">
      <p:transition spd="slow" advTm="6291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Medicare Coordination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35659" y="1118670"/>
            <a:ext cx="11332442" cy="49611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Human Resources Benefits Office assists retirees and emeriti with the coordination of Medicare benefits</a:t>
            </a:r>
          </a:p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If you are still working and reach age 65, you may defer enrollment in Medicare Part B until you retire and will not be subject to the late enrollment penalty</a:t>
            </a:r>
          </a:p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Once you retire and reach age 65, in order to maintain your UC retiree health benefits, you and/or your spouse/domestic partner are required to enroll in Medicare Part A and B only </a:t>
            </a:r>
          </a:p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Failure to enroll in Medicare Part A and B will result in a UC penalty for non-compliance and cancellation of retiree health benefits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4304" y="5802199"/>
            <a:ext cx="914400" cy="89408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89FE456-8865-4C92-A7B5-A5E44D7BE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8711">
        <p:split orient="vert"/>
      </p:transition>
    </mc:Choice>
    <mc:Fallback xmlns="">
      <p:transition spd="slow" advTm="9871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0400" y="48810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1323340" y="4881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Medicare Coordination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CD125643-883F-470C-B341-B1B626B86975}"/>
              </a:ext>
            </a:extLst>
          </p:cNvPr>
          <p:cNvSpPr/>
          <p:nvPr/>
        </p:nvSpPr>
        <p:spPr>
          <a:xfrm>
            <a:off x="8311308" y="3661675"/>
            <a:ext cx="283280" cy="1016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A25A3F4-17DF-47F7-BD9C-ED6E6768B5FF}"/>
              </a:ext>
            </a:extLst>
          </p:cNvPr>
          <p:cNvSpPr/>
          <p:nvPr/>
        </p:nvSpPr>
        <p:spPr>
          <a:xfrm>
            <a:off x="1457600" y="3661675"/>
            <a:ext cx="283280" cy="1016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1A336A0-3149-4F90-A863-1003B0F3E229}"/>
                  </a:ext>
                </a:extLst>
              </p14:cNvPr>
              <p14:cNvContentPartPr/>
              <p14:nvPr/>
            </p14:nvContentPartPr>
            <p14:xfrm>
              <a:off x="5699800" y="281428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1A336A0-3149-4F90-A863-1003B0F3E22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90800" y="2805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838F986-B31E-453F-8F44-F3C5EA8515EE}"/>
                  </a:ext>
                </a:extLst>
              </p14:cNvPr>
              <p14:cNvContentPartPr/>
              <p14:nvPr/>
            </p14:nvContentPartPr>
            <p14:xfrm>
              <a:off x="7843600" y="2184280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838F986-B31E-453F-8F44-F3C5EA8515E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834600" y="217528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EF156AA-8CF3-4C1A-B43E-9486F97EC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916BF9-D68E-4173-A29D-818875A278D0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340" y="457170"/>
            <a:ext cx="6853708" cy="624084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1F80457-6843-4F2C-A5F0-DF0C600DE736}"/>
                  </a:ext>
                </a:extLst>
              </p14:cNvPr>
              <p14:cNvContentPartPr/>
              <p14:nvPr/>
            </p14:nvContentPartPr>
            <p14:xfrm>
              <a:off x="3090116" y="2310865"/>
              <a:ext cx="1818720" cy="54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1F80457-6843-4F2C-A5F0-DF0C600DE73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54116" y="2238865"/>
                <a:ext cx="189036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F784D60-8F60-4EFE-852D-413A79D6F5D9}"/>
                  </a:ext>
                </a:extLst>
              </p14:cNvPr>
              <p14:cNvContentPartPr/>
              <p14:nvPr/>
            </p14:nvContentPartPr>
            <p14:xfrm>
              <a:off x="7008716" y="2863825"/>
              <a:ext cx="1126800" cy="205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F784D60-8F60-4EFE-852D-413A79D6F5D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972716" y="2791825"/>
                <a:ext cx="119844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E0C7AF3-0BCD-474B-AA4A-927E5FF12999}"/>
                  </a:ext>
                </a:extLst>
              </p14:cNvPr>
              <p14:cNvContentPartPr/>
              <p14:nvPr/>
            </p14:nvContentPartPr>
            <p14:xfrm>
              <a:off x="4629116" y="2668705"/>
              <a:ext cx="1290960" cy="712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E0C7AF3-0BCD-474B-AA4A-927E5FF1299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620116" y="2659705"/>
                <a:ext cx="1308600" cy="73044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42E01CEC-ED1C-4284-A8D6-B00EA654F682}"/>
              </a:ext>
            </a:extLst>
          </p:cNvPr>
          <p:cNvSpPr/>
          <p:nvPr/>
        </p:nvSpPr>
        <p:spPr>
          <a:xfrm>
            <a:off x="2128838" y="484073"/>
            <a:ext cx="485775" cy="126123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4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9414">
        <p:split orient="vert"/>
      </p:transition>
    </mc:Choice>
    <mc:Fallback xmlns="">
      <p:transition spd="slow" advTm="9941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Health Care Facilitator Program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35659" y="1118670"/>
            <a:ext cx="11332442" cy="36022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Health Care Facilitator (HCF) provides assistance for faculty, staff, retirees, survivors and their eligible family members regarding benefits and services available from the UC-sponsored health plans </a:t>
            </a:r>
          </a:p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HCF assists with resolving issues related to UC medical (doctors, medical groups or providers), dental and vision plans</a:t>
            </a:r>
          </a:p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HCF is a knowledgeable counselor who delivers confidential one-on-one assistance 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9618" y="5852160"/>
            <a:ext cx="914400" cy="8940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CF6429-77B6-42FE-B2A2-09982AAD5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22">
        <p:split orient="vert"/>
      </p:transition>
    </mc:Choice>
    <mc:Fallback xmlns="">
      <p:transition spd="slow" advTm="3762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Services Available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552451" y="1118670"/>
            <a:ext cx="10915650" cy="40223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Health Care Facilitator may assist with: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Understanding the UC health plan coverage and patient rights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Defining health care issues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Navigating the health care system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Resolving issues with billing, doctors, medical groups or medical plan carriers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Understanding how Medicare benefits coordinate with UC-sponsored medical plans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B3BB0A-ABF6-4261-B903-BBCB20181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1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346">
        <p:split orient="vert"/>
      </p:transition>
    </mc:Choice>
    <mc:Fallback xmlns="">
      <p:transition spd="slow" advTm="2834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CR-Bas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R-Basic" id="{B1EB9DCA-6722-2F4F-AE2C-40DF00F38B98}" vid="{AA0F1AD8-0441-FC4A-ACBC-EFC826AEB0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A7640BA4240E46B3DF80EEA6CCC330" ma:contentTypeVersion="19" ma:contentTypeDescription="Create a new document." ma:contentTypeScope="" ma:versionID="bd2797384bdf1842afc7ad1e22a6c2aa">
  <xsd:schema xmlns:xsd="http://www.w3.org/2001/XMLSchema" xmlns:xs="http://www.w3.org/2001/XMLSchema" xmlns:p="http://schemas.microsoft.com/office/2006/metadata/properties" xmlns:ns2="8e114423-617b-4931-9a62-741b33915ddb" xmlns:ns3="dffa3566-1075-495e-8456-41f2d7e29f80" targetNamespace="http://schemas.microsoft.com/office/2006/metadata/properties" ma:root="true" ma:fieldsID="757561c6701666b62bb8e836ec74fbcd" ns2:_="" ns3:_="">
    <xsd:import namespace="8e114423-617b-4931-9a62-741b33915ddb"/>
    <xsd:import namespace="dffa3566-1075-495e-8456-41f2d7e29f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Not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14423-617b-4931-9a62-741b33915d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a369a8e-3b54-4403-844c-e867f8c992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ote" ma:index="24" nillable="true" ma:displayName="Note" ma:format="Dropdown" ma:internalName="Note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fa3566-1075-495e-8456-41f2d7e29f8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28a623f-3c29-4c46-b11c-b908c0b21c86}" ma:internalName="TaxCatchAll" ma:showField="CatchAllData" ma:web="dffa3566-1075-495e-8456-41f2d7e29f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fa3566-1075-495e-8456-41f2d7e29f80" xsi:nil="true"/>
    <lcf76f155ced4ddcb4097134ff3c332f xmlns="8e114423-617b-4931-9a62-741b33915ddb">
      <Terms xmlns="http://schemas.microsoft.com/office/infopath/2007/PartnerControls"/>
    </lcf76f155ced4ddcb4097134ff3c332f>
    <Note xmlns="8e114423-617b-4931-9a62-741b33915ddb" xsi:nil="true"/>
  </documentManagement>
</p:properties>
</file>

<file path=customXml/itemProps1.xml><?xml version="1.0" encoding="utf-8"?>
<ds:datastoreItem xmlns:ds="http://schemas.openxmlformats.org/officeDocument/2006/customXml" ds:itemID="{7B4F084D-21D4-45DE-BCA3-084CC97D82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114423-617b-4931-9a62-741b33915ddb"/>
    <ds:schemaRef ds:uri="dffa3566-1075-495e-8456-41f2d7e29f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8396AF-A9A6-4623-86E4-F43F3023D5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216D1C-1A5D-44D7-958F-4FFCDBAC8C09}">
  <ds:schemaRefs>
    <ds:schemaRef ds:uri="http://purl.org/dc/elements/1.1/"/>
    <ds:schemaRef ds:uri="dffa3566-1075-495e-8456-41f2d7e29f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8e114423-617b-4931-9a62-741b33915ddb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24479</TotalTime>
  <Words>491</Words>
  <Application>Microsoft Office PowerPoint</Application>
  <PresentationFormat>Widescreen</PresentationFormat>
  <Paragraphs>58</Paragraphs>
  <Slides>12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Fira Sans</vt:lpstr>
      <vt:lpstr>UCR-Basic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Fabia Sanz</dc:creator>
  <cp:keywords/>
  <dc:description/>
  <cp:lastModifiedBy>Tina Rodriguez</cp:lastModifiedBy>
  <cp:revision>98</cp:revision>
  <dcterms:created xsi:type="dcterms:W3CDTF">2020-04-15T23:29:48Z</dcterms:created>
  <dcterms:modified xsi:type="dcterms:W3CDTF">2024-02-14T18:08:37Z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6227500.00000000</vt:lpwstr>
  </property>
  <property fmtid="{D5CDD505-2E9C-101B-9397-08002B2CF9AE}" pid="3" name="ContentTypeId">
    <vt:lpwstr>0x01010047A7640BA4240E46B3DF80EEA6CCC330</vt:lpwstr>
  </property>
  <property fmtid="{D5CDD505-2E9C-101B-9397-08002B2CF9AE}" pid="4" name="MediaServiceImageTags">
    <vt:lpwstr/>
  </property>
</Properties>
</file>