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4"/>
  </p:sldMasterIdLst>
  <p:notesMasterIdLst>
    <p:notesMasterId r:id="rId38"/>
  </p:notesMasterIdLst>
  <p:handoutMasterIdLst>
    <p:handoutMasterId r:id="rId39"/>
  </p:handoutMasterIdLst>
  <p:sldIdLst>
    <p:sldId id="389" r:id="rId5"/>
    <p:sldId id="267" r:id="rId6"/>
    <p:sldId id="436" r:id="rId7"/>
    <p:sldId id="401" r:id="rId8"/>
    <p:sldId id="403" r:id="rId9"/>
    <p:sldId id="404" r:id="rId10"/>
    <p:sldId id="405" r:id="rId11"/>
    <p:sldId id="406" r:id="rId12"/>
    <p:sldId id="408" r:id="rId13"/>
    <p:sldId id="411" r:id="rId14"/>
    <p:sldId id="409" r:id="rId15"/>
    <p:sldId id="410" r:id="rId16"/>
    <p:sldId id="415" r:id="rId17"/>
    <p:sldId id="416" r:id="rId18"/>
    <p:sldId id="417" r:id="rId19"/>
    <p:sldId id="424" r:id="rId20"/>
    <p:sldId id="418" r:id="rId21"/>
    <p:sldId id="419" r:id="rId22"/>
    <p:sldId id="420" r:id="rId23"/>
    <p:sldId id="421" r:id="rId24"/>
    <p:sldId id="425" r:id="rId25"/>
    <p:sldId id="426" r:id="rId26"/>
    <p:sldId id="427" r:id="rId27"/>
    <p:sldId id="422" r:id="rId28"/>
    <p:sldId id="428" r:id="rId29"/>
    <p:sldId id="429" r:id="rId30"/>
    <p:sldId id="423" r:id="rId31"/>
    <p:sldId id="430" r:id="rId32"/>
    <p:sldId id="431" r:id="rId33"/>
    <p:sldId id="432" r:id="rId34"/>
    <p:sldId id="433" r:id="rId35"/>
    <p:sldId id="434" r:id="rId36"/>
    <p:sldId id="43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47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DC12BF-F137-520C-685E-872A7E3CA9E6}" name="Irene Dorsey" initials="ID" userId="S::IDorsey@ucop.edu::0e3cacae-f63e-4264-a740-a97e1b4fb9fb"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4F94"/>
    <a:srgbClr val="E95B93"/>
    <a:srgbClr val="151515"/>
    <a:srgbClr val="003DA5"/>
    <a:srgbClr val="F47735"/>
    <a:srgbClr val="F1E9EB"/>
    <a:srgbClr val="3F3F3F"/>
    <a:srgbClr val="FF933B"/>
    <a:srgbClr val="B9B93A"/>
    <a:srgbClr val="6767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00" autoAdjust="0"/>
    <p:restoredTop sz="84076" autoAdjust="0"/>
  </p:normalViewPr>
  <p:slideViewPr>
    <p:cSldViewPr snapToGrid="0">
      <p:cViewPr varScale="1">
        <p:scale>
          <a:sx n="68" d="100"/>
          <a:sy n="68" d="100"/>
        </p:scale>
        <p:origin x="1432" y="48"/>
      </p:cViewPr>
      <p:guideLst>
        <p:guide orient="horz" pos="2160"/>
        <p:guide pos="547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3"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CBBD65-146B-EC4C-83B5-8EBFCB408712}" type="datetimeFigureOut">
              <a:rPr lang="en-US" smtClean="0"/>
              <a:pPr/>
              <a:t>10/23/2023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C9DDE9-F6B5-BA4A-B655-C30707047FB1}" type="slidenum">
              <a:rPr lang="en-US" smtClean="0"/>
              <a:pPr/>
              <a:t>‹#›</a:t>
            </a:fld>
            <a:endParaRPr lang="en-US" dirty="0"/>
          </a:p>
        </p:txBody>
      </p:sp>
    </p:spTree>
    <p:extLst>
      <p:ext uri="{BB962C8B-B14F-4D97-AF65-F5344CB8AC3E}">
        <p14:creationId xmlns:p14="http://schemas.microsoft.com/office/powerpoint/2010/main" val="9714970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06CC86-58EB-5F4B-A4A2-39B6E15C8016}" type="datetimeFigureOut">
              <a:rPr lang="en-US"/>
              <a:pPr/>
              <a:t>10/23/2023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2D5646-A00B-3942-B201-4EB41B9B77BE}" type="slidenum">
              <a:rPr/>
              <a:pPr/>
              <a:t>‹#›</a:t>
            </a:fld>
            <a:endParaRPr lang="en-US" dirty="0"/>
          </a:p>
        </p:txBody>
      </p:sp>
    </p:spTree>
    <p:extLst>
      <p:ext uri="{BB962C8B-B14F-4D97-AF65-F5344CB8AC3E}">
        <p14:creationId xmlns:p14="http://schemas.microsoft.com/office/powerpoint/2010/main" val="10707186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4" name="TextBox 3"/>
          <p:cNvSpPr txBox="1"/>
          <p:nvPr userDrawn="1"/>
        </p:nvSpPr>
        <p:spPr>
          <a:xfrm>
            <a:off x="5956300" y="4842120"/>
            <a:ext cx="2847863" cy="276999"/>
          </a:xfrm>
          <a:prstGeom prst="rect">
            <a:avLst/>
          </a:prstGeom>
          <a:noFill/>
        </p:spPr>
        <p:txBody>
          <a:bodyPr wrap="square" lIns="0" tIns="0" rIns="0" bIns="0" rtlCol="0">
            <a:spAutoFit/>
          </a:bodyPr>
          <a:lstStyle/>
          <a:p>
            <a:pPr algn="r"/>
            <a:r>
              <a:rPr lang="en-US" sz="1800">
                <a:solidFill>
                  <a:schemeClr val="bg1"/>
                </a:solidFill>
              </a:rPr>
              <a:t>Fall Benefits</a:t>
            </a:r>
            <a:r>
              <a:rPr lang="en-US" sz="1800" baseline="0">
                <a:solidFill>
                  <a:schemeClr val="bg1"/>
                </a:solidFill>
              </a:rPr>
              <a:t> Training</a:t>
            </a:r>
            <a:endParaRPr lang="en-US" sz="1800">
              <a:solidFill>
                <a:schemeClr val="bg1"/>
              </a:solidFill>
            </a:endParaRPr>
          </a:p>
        </p:txBody>
      </p:sp>
      <p:pic>
        <p:nvPicPr>
          <p:cNvPr id="7" name="Picture 6"/>
          <p:cNvPicPr>
            <a:picLocks noChangeAspect="1"/>
          </p:cNvPicPr>
          <p:nvPr userDrawn="1"/>
        </p:nvPicPr>
        <p:blipFill>
          <a:blip r:embed="rId2"/>
          <a:srcRect/>
          <a:stretch/>
        </p:blipFill>
        <p:spPr>
          <a:xfrm>
            <a:off x="6342" y="9513"/>
            <a:ext cx="9131316" cy="6848487"/>
          </a:xfrm>
          <a:prstGeom prst="rect">
            <a:avLst/>
          </a:prstGeom>
        </p:spPr>
      </p:pic>
    </p:spTree>
    <p:extLst>
      <p:ext uri="{BB962C8B-B14F-4D97-AF65-F5344CB8AC3E}">
        <p14:creationId xmlns:p14="http://schemas.microsoft.com/office/powerpoint/2010/main" val="611373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880558"/>
            <a:ext cx="2651760" cy="3744649"/>
          </a:xfrm>
          <a:prstGeom prst="rect">
            <a:avLst/>
          </a:prstGeom>
        </p:spPr>
        <p:txBody>
          <a:bodyPr lIns="0" tIns="0" rIns="0" bIns="0">
            <a:noAutofit/>
          </a:bodyPr>
          <a:lstStyle>
            <a:lvl1pPr marL="0" indent="0">
              <a:buNone/>
              <a:defRPr sz="2800" baseline="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a:t>Add your copy</a:t>
            </a:r>
          </a:p>
        </p:txBody>
      </p:sp>
      <p:sp>
        <p:nvSpPr>
          <p:cNvPr id="28" name="Content Placeholder 5"/>
          <p:cNvSpPr>
            <a:spLocks noGrp="1"/>
          </p:cNvSpPr>
          <p:nvPr>
            <p:ph sz="quarter" idx="19" hasCustomPrompt="1"/>
          </p:nvPr>
        </p:nvSpPr>
        <p:spPr>
          <a:xfrm>
            <a:off x="3245372" y="880558"/>
            <a:ext cx="2651760" cy="3744649"/>
          </a:xfrm>
          <a:prstGeom prst="rect">
            <a:avLst/>
          </a:prstGeom>
        </p:spPr>
        <p:txBody>
          <a:bodyPr lIns="0" tIns="0" rIns="0" bIns="0">
            <a:noAutofit/>
          </a:bodyPr>
          <a:lstStyle>
            <a:lvl1pPr marL="0" indent="0">
              <a:buNone/>
              <a:defRPr sz="280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a:t>Add your copy</a:t>
            </a:r>
          </a:p>
        </p:txBody>
      </p:sp>
      <p:sp>
        <p:nvSpPr>
          <p:cNvPr id="29" name="Content Placeholder 5"/>
          <p:cNvSpPr>
            <a:spLocks noGrp="1"/>
          </p:cNvSpPr>
          <p:nvPr>
            <p:ph sz="quarter" idx="20" hasCustomPrompt="1"/>
          </p:nvPr>
        </p:nvSpPr>
        <p:spPr>
          <a:xfrm>
            <a:off x="6035863" y="880558"/>
            <a:ext cx="2651760" cy="3744649"/>
          </a:xfrm>
          <a:prstGeom prst="rect">
            <a:avLst/>
          </a:prstGeom>
        </p:spPr>
        <p:txBody>
          <a:bodyPr lIns="0" tIns="0" rIns="0" bIns="0">
            <a:noAutofit/>
          </a:bodyPr>
          <a:lstStyle>
            <a:lvl1pPr marL="0" indent="0">
              <a:buNone/>
              <a:defRPr sz="2800" b="0" i="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a:t>Add your copy</a:t>
            </a:r>
          </a:p>
        </p:txBody>
      </p:sp>
    </p:spTree>
    <p:extLst>
      <p:ext uri="{BB962C8B-B14F-4D97-AF65-F5344CB8AC3E}">
        <p14:creationId xmlns:p14="http://schemas.microsoft.com/office/powerpoint/2010/main" val="4103824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p:blipFill>
        <p:spPr>
          <a:xfrm>
            <a:off x="0" y="3047"/>
            <a:ext cx="9139937" cy="6854952"/>
          </a:xfrm>
          <a:prstGeom prst="rect">
            <a:avLst/>
          </a:prstGeom>
        </p:spPr>
      </p:pic>
    </p:spTree>
    <p:extLst>
      <p:ext uri="{BB962C8B-B14F-4D97-AF65-F5344CB8AC3E}">
        <p14:creationId xmlns:p14="http://schemas.microsoft.com/office/powerpoint/2010/main" val="1889297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267B7-46C3-45C4-B1FB-D960467467B4}" type="slidenum">
              <a:rPr lang="en-US" smtClean="0"/>
              <a:t>‹#›</a:t>
            </a:fld>
            <a:endParaRPr lang="en-US"/>
          </a:p>
        </p:txBody>
      </p:sp>
    </p:spTree>
    <p:extLst>
      <p:ext uri="{BB962C8B-B14F-4D97-AF65-F5344CB8AC3E}">
        <p14:creationId xmlns:p14="http://schemas.microsoft.com/office/powerpoint/2010/main" val="151420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a:stretch/>
        </p:blipFill>
        <p:spPr>
          <a:xfrm>
            <a:off x="1526" y="2286"/>
            <a:ext cx="9140950" cy="6855713"/>
          </a:xfrm>
          <a:prstGeom prst="rect">
            <a:avLst/>
          </a:prstGeom>
        </p:spPr>
      </p:pic>
      <p:sp>
        <p:nvSpPr>
          <p:cNvPr id="6" name="Content Placeholder 5"/>
          <p:cNvSpPr>
            <a:spLocks noGrp="1"/>
          </p:cNvSpPr>
          <p:nvPr>
            <p:ph sz="quarter" idx="13" hasCustomPrompt="1"/>
          </p:nvPr>
        </p:nvSpPr>
        <p:spPr>
          <a:xfrm>
            <a:off x="454881" y="535602"/>
            <a:ext cx="5031519" cy="908582"/>
          </a:xfrm>
          <a:prstGeom prst="rect">
            <a:avLst/>
          </a:prstGeom>
        </p:spPr>
        <p:txBody>
          <a:bodyPr wrap="square" lIns="0" tIns="0" rIns="0" bIns="0">
            <a:spAutoFit/>
          </a:bodyPr>
          <a:lstStyle>
            <a:lvl1pPr marL="0" indent="0">
              <a:lnSpc>
                <a:spcPct val="82000"/>
              </a:lnSpc>
              <a:buNone/>
              <a:defRPr lang="en-US" sz="3600" b="1" i="0" baseline="0" smtClean="0">
                <a:solidFill>
                  <a:schemeClr val="bg1"/>
                </a:solidFill>
                <a:latin typeface="Arial" charset="0"/>
                <a:ea typeface="Arial" charset="0"/>
                <a:cs typeface="Arial" charset="0"/>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a:t>Divider Title Goes Here</a:t>
            </a:r>
            <a:br>
              <a:rPr lang="en-US"/>
            </a:br>
            <a:endParaRPr lang="en-US"/>
          </a:p>
        </p:txBody>
      </p:sp>
    </p:spTree>
    <p:extLst>
      <p:ext uri="{BB962C8B-B14F-4D97-AF65-F5344CB8AC3E}">
        <p14:creationId xmlns:p14="http://schemas.microsoft.com/office/powerpoint/2010/main" val="2963850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896240"/>
            <a:ext cx="5448080" cy="2542234"/>
          </a:xfrm>
          <a:prstGeom prst="rect">
            <a:avLst/>
          </a:prstGeom>
        </p:spPr>
        <p:txBody>
          <a:bodyPr lIns="0" tIns="0" rIns="0" bIns="0">
            <a:spAutoFit/>
          </a:bodyPr>
          <a:lstStyle>
            <a:lvl1pPr marL="0" indent="0">
              <a:lnSpc>
                <a:spcPct val="82000"/>
              </a:lnSpc>
              <a:buNone/>
              <a:defRPr lang="en-US" sz="4000" b="0" i="0" baseline="0" smtClean="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a:t>Type your highly motivational phrase here and impress </a:t>
            </a:r>
            <a:br>
              <a:rPr lang="en-US"/>
            </a:br>
            <a:r>
              <a:rPr lang="en-US"/>
              <a:t>all who see your presentation.</a:t>
            </a:r>
          </a:p>
        </p:txBody>
      </p:sp>
    </p:spTree>
    <p:extLst>
      <p:ext uri="{BB962C8B-B14F-4D97-AF65-F5344CB8AC3E}">
        <p14:creationId xmlns:p14="http://schemas.microsoft.com/office/powerpoint/2010/main" val="3887570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896241"/>
            <a:ext cx="5448080" cy="1027974"/>
          </a:xfrm>
          <a:prstGeom prst="rect">
            <a:avLst/>
          </a:prstGeom>
        </p:spPr>
        <p:txBody>
          <a:bodyPr lIns="0" tIns="0" rIns="0" bIns="0">
            <a:spAutoFit/>
          </a:bodyPr>
          <a:lstStyle>
            <a:lvl1pPr marL="0" indent="0">
              <a:lnSpc>
                <a:spcPct val="82000"/>
              </a:lnSpc>
              <a:buNone/>
              <a:defRPr lang="en-US" sz="4000" b="0" i="0" baseline="0" smtClean="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a:t>This slide has an important chart.</a:t>
            </a:r>
          </a:p>
        </p:txBody>
      </p:sp>
      <p:sp>
        <p:nvSpPr>
          <p:cNvPr id="10" name="Chart Placeholder 12"/>
          <p:cNvSpPr>
            <a:spLocks noGrp="1"/>
          </p:cNvSpPr>
          <p:nvPr>
            <p:ph type="chart" sz="quarter" idx="18"/>
          </p:nvPr>
        </p:nvSpPr>
        <p:spPr>
          <a:xfrm>
            <a:off x="463824" y="2214713"/>
            <a:ext cx="5439486" cy="2920460"/>
          </a:xfrm>
          <a:prstGeom prst="rect">
            <a:avLst/>
          </a:prstGeom>
        </p:spPr>
        <p:txBody>
          <a:bodyPr lIns="0" tIns="0" rIns="0" bIns="0">
            <a:normAutofit/>
          </a:bodyPr>
          <a:lstStyle>
            <a:lvl1pPr marL="0" indent="0">
              <a:buNone/>
              <a:defRPr sz="2000">
                <a:solidFill>
                  <a:srgbClr val="999999"/>
                </a:solidFill>
              </a:defRPr>
            </a:lvl1pPr>
          </a:lstStyle>
          <a:p>
            <a:endParaRPr lang="en-US"/>
          </a:p>
        </p:txBody>
      </p:sp>
    </p:spTree>
    <p:extLst>
      <p:ext uri="{BB962C8B-B14F-4D97-AF65-F5344CB8AC3E}">
        <p14:creationId xmlns:p14="http://schemas.microsoft.com/office/powerpoint/2010/main" val="101285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911918"/>
            <a:ext cx="5448080" cy="1027974"/>
          </a:xfrm>
          <a:prstGeom prst="rect">
            <a:avLst/>
          </a:prstGeom>
        </p:spPr>
        <p:txBody>
          <a:bodyPr lIns="0" tIns="0" rIns="0" bIns="0">
            <a:spAutoFit/>
          </a:bodyPr>
          <a:lstStyle>
            <a:lvl1pPr marL="0" indent="0">
              <a:lnSpc>
                <a:spcPct val="82000"/>
              </a:lnSpc>
              <a:buNone/>
              <a:defRPr lang="en-US" sz="4000" b="0" i="0" baseline="0" smtClean="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a:t>Here are some charts </a:t>
            </a:r>
            <a:br>
              <a:rPr lang="en-US"/>
            </a:br>
            <a:r>
              <a:rPr lang="en-US"/>
              <a:t>for comparison.</a:t>
            </a:r>
          </a:p>
        </p:txBody>
      </p:sp>
      <p:sp>
        <p:nvSpPr>
          <p:cNvPr id="10" name="Chart Placeholder 12"/>
          <p:cNvSpPr>
            <a:spLocks noGrp="1"/>
          </p:cNvSpPr>
          <p:nvPr>
            <p:ph type="chart" sz="quarter" idx="18"/>
          </p:nvPr>
        </p:nvSpPr>
        <p:spPr>
          <a:xfrm>
            <a:off x="463823" y="2285269"/>
            <a:ext cx="4043989" cy="3202699"/>
          </a:xfrm>
          <a:prstGeom prst="rect">
            <a:avLst/>
          </a:prstGeom>
        </p:spPr>
        <p:txBody>
          <a:bodyPr lIns="0" tIns="0" rIns="0" bIns="0">
            <a:normAutofit/>
          </a:bodyPr>
          <a:lstStyle>
            <a:lvl1pPr marL="0" indent="0">
              <a:buNone/>
              <a:defRPr sz="2000">
                <a:solidFill>
                  <a:srgbClr val="999999"/>
                </a:solidFill>
              </a:defRPr>
            </a:lvl1pPr>
          </a:lstStyle>
          <a:p>
            <a:endParaRPr lang="en-US"/>
          </a:p>
        </p:txBody>
      </p:sp>
      <p:sp>
        <p:nvSpPr>
          <p:cNvPr id="16" name="Chart Placeholder 12"/>
          <p:cNvSpPr>
            <a:spLocks noGrp="1"/>
          </p:cNvSpPr>
          <p:nvPr>
            <p:ph type="chart" sz="quarter" idx="19"/>
          </p:nvPr>
        </p:nvSpPr>
        <p:spPr>
          <a:xfrm>
            <a:off x="4624552" y="2285269"/>
            <a:ext cx="4043438" cy="3202699"/>
          </a:xfrm>
          <a:prstGeom prst="rect">
            <a:avLst/>
          </a:prstGeom>
        </p:spPr>
        <p:txBody>
          <a:bodyPr lIns="0" tIns="0" rIns="0" bIns="0">
            <a:normAutofit/>
          </a:bodyPr>
          <a:lstStyle>
            <a:lvl1pPr marL="0" indent="0">
              <a:buNone/>
              <a:defRPr sz="2000">
                <a:solidFill>
                  <a:srgbClr val="999999"/>
                </a:solidFill>
              </a:defRPr>
            </a:lvl1pPr>
          </a:lstStyle>
          <a:p>
            <a:endParaRPr lang="en-US"/>
          </a:p>
        </p:txBody>
      </p:sp>
      <p:cxnSp>
        <p:nvCxnSpPr>
          <p:cNvPr id="33" name="Straight Connector 32"/>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5206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w/ info">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904078"/>
            <a:ext cx="5448080" cy="1027974"/>
          </a:xfrm>
          <a:prstGeom prst="rect">
            <a:avLst/>
          </a:prstGeom>
        </p:spPr>
        <p:txBody>
          <a:bodyPr lIns="0" tIns="0" rIns="0" bIns="0">
            <a:spAutoFit/>
          </a:bodyPr>
          <a:lstStyle>
            <a:lvl1pPr marL="0" indent="0">
              <a:lnSpc>
                <a:spcPct val="82000"/>
              </a:lnSpc>
              <a:buNone/>
              <a:defRPr lang="en-US" sz="4000" b="0" i="0" baseline="0" smtClean="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a:t>This chart has </a:t>
            </a:r>
            <a:br>
              <a:rPr lang="en-US"/>
            </a:br>
            <a:r>
              <a:rPr lang="en-US"/>
              <a:t>additional notes.</a:t>
            </a:r>
          </a:p>
        </p:txBody>
      </p:sp>
      <p:sp>
        <p:nvSpPr>
          <p:cNvPr id="10" name="Chart Placeholder 12"/>
          <p:cNvSpPr>
            <a:spLocks noGrp="1"/>
          </p:cNvSpPr>
          <p:nvPr>
            <p:ph type="chart" sz="quarter" idx="18"/>
          </p:nvPr>
        </p:nvSpPr>
        <p:spPr>
          <a:xfrm>
            <a:off x="463825" y="2277429"/>
            <a:ext cx="5448080" cy="3210539"/>
          </a:xfrm>
          <a:prstGeom prst="rect">
            <a:avLst/>
          </a:prstGeom>
        </p:spPr>
        <p:txBody>
          <a:bodyPr lIns="0" tIns="0" rIns="0" bIns="0">
            <a:normAutofit/>
          </a:bodyPr>
          <a:lstStyle>
            <a:lvl1pPr marL="0" indent="0">
              <a:buNone/>
              <a:defRPr sz="2000">
                <a:solidFill>
                  <a:srgbClr val="999999"/>
                </a:solidFill>
              </a:defRPr>
            </a:lvl1pPr>
          </a:lstStyle>
          <a:p>
            <a:endParaRPr lang="en-US"/>
          </a:p>
        </p:txBody>
      </p:sp>
      <p:sp>
        <p:nvSpPr>
          <p:cNvPr id="14" name="Content Placeholder 5"/>
          <p:cNvSpPr>
            <a:spLocks noGrp="1"/>
          </p:cNvSpPr>
          <p:nvPr>
            <p:ph sz="quarter" idx="20" hasCustomPrompt="1"/>
          </p:nvPr>
        </p:nvSpPr>
        <p:spPr>
          <a:xfrm>
            <a:off x="6035863" y="2277429"/>
            <a:ext cx="2651760" cy="3210539"/>
          </a:xfrm>
          <a:prstGeom prst="rect">
            <a:avLst/>
          </a:prstGeom>
        </p:spPr>
        <p:txBody>
          <a:bodyPr lIns="0" tIns="0" rIns="0" bIns="0">
            <a:noAutofit/>
          </a:bodyPr>
          <a:lstStyle>
            <a:lvl1pPr marL="0" indent="0">
              <a:spcBef>
                <a:spcPts val="0"/>
              </a:spcBef>
              <a:buNone/>
              <a:defRPr sz="2000" b="0" i="0" baseline="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a:t>Go ahead and mention some details.</a:t>
            </a:r>
          </a:p>
        </p:txBody>
      </p:sp>
    </p:spTree>
    <p:extLst>
      <p:ext uri="{BB962C8B-B14F-4D97-AF65-F5344CB8AC3E}">
        <p14:creationId xmlns:p14="http://schemas.microsoft.com/office/powerpoint/2010/main" val="1197366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904079"/>
            <a:ext cx="5448080" cy="1027974"/>
          </a:xfrm>
          <a:prstGeom prst="rect">
            <a:avLst/>
          </a:prstGeom>
        </p:spPr>
        <p:txBody>
          <a:bodyPr lIns="0" tIns="0" rIns="0" bIns="0">
            <a:spAutoFit/>
          </a:bodyPr>
          <a:lstStyle>
            <a:lvl1pPr marL="0" indent="0">
              <a:lnSpc>
                <a:spcPct val="82000"/>
              </a:lnSpc>
              <a:buNone/>
              <a:defRPr lang="en-US" sz="4000" b="0" i="0" baseline="0" smtClean="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a:t>This slide has an interesting photo.</a:t>
            </a:r>
          </a:p>
        </p:txBody>
      </p:sp>
      <p:sp>
        <p:nvSpPr>
          <p:cNvPr id="14" name="Picture Placeholder 6"/>
          <p:cNvSpPr>
            <a:spLocks noGrp="1"/>
          </p:cNvSpPr>
          <p:nvPr>
            <p:ph type="pic" sz="quarter" idx="19"/>
          </p:nvPr>
        </p:nvSpPr>
        <p:spPr>
          <a:xfrm>
            <a:off x="463125" y="2268670"/>
            <a:ext cx="5439836" cy="3305537"/>
          </a:xfrm>
          <a:prstGeom prst="rect">
            <a:avLst/>
          </a:prstGeom>
        </p:spPr>
        <p:txBody>
          <a:bodyPr lIns="0" tIns="0" rIns="0" bIns="0">
            <a:normAutofit/>
          </a:bodyPr>
          <a:lstStyle>
            <a:lvl1pPr marL="0" indent="0">
              <a:buFontTx/>
              <a:buNone/>
              <a:defRPr sz="2000" b="0" i="0" baseline="0">
                <a:solidFill>
                  <a:schemeClr val="tx2">
                    <a:lumMod val="50000"/>
                    <a:lumOff val="50000"/>
                  </a:schemeClr>
                </a:solidFill>
              </a:defRPr>
            </a:lvl1pPr>
          </a:lstStyle>
          <a:p>
            <a:endParaRPr lang="en-US"/>
          </a:p>
        </p:txBody>
      </p:sp>
    </p:spTree>
    <p:extLst>
      <p:ext uri="{BB962C8B-B14F-4D97-AF65-F5344CB8AC3E}">
        <p14:creationId xmlns:p14="http://schemas.microsoft.com/office/powerpoint/2010/main" val="3386403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6" name="Content Placeholder 2"/>
          <p:cNvSpPr>
            <a:spLocks noGrp="1"/>
          </p:cNvSpPr>
          <p:nvPr>
            <p:ph idx="1" hasCustomPrompt="1"/>
          </p:nvPr>
        </p:nvSpPr>
        <p:spPr>
          <a:xfrm>
            <a:off x="457199" y="896239"/>
            <a:ext cx="5489903" cy="4873129"/>
          </a:xfrm>
          <a:prstGeom prst="rect">
            <a:avLst/>
          </a:prstGeom>
        </p:spPr>
        <p:txBody>
          <a:bodyPr wrap="square" lIns="0" tIns="0" rIns="0" bIns="0">
            <a:spAutoFit/>
          </a:bodyPr>
          <a:lstStyle>
            <a:lvl1pPr marL="0" indent="0">
              <a:spcBef>
                <a:spcPts val="2200"/>
              </a:spcBef>
              <a:spcAft>
                <a:spcPts val="0"/>
              </a:spcAft>
              <a:buNone/>
              <a:defRPr sz="2800" b="0" i="0">
                <a:solidFill>
                  <a:srgbClr val="666666"/>
                </a:solidFill>
                <a:latin typeface="Arial"/>
                <a:cs typeface="Arial"/>
              </a:defRPr>
            </a:lvl1pPr>
            <a:lvl2pPr marL="287338" marR="0" indent="-285750" algn="l" defTabSz="457200" rtl="0" eaLnBrk="1" fontAlgn="auto" latinLnBrk="0" hangingPunct="1">
              <a:lnSpc>
                <a:spcPct val="100000"/>
              </a:lnSpc>
              <a:spcBef>
                <a:spcPts val="0"/>
              </a:spcBef>
              <a:spcAft>
                <a:spcPts val="0"/>
              </a:spcAft>
              <a:buClrTx/>
              <a:buSzTx/>
              <a:buFont typeface="Arial"/>
              <a:buChar char="•"/>
              <a:tabLst/>
              <a:defRPr sz="2800">
                <a:solidFill>
                  <a:srgbClr val="666666"/>
                </a:solidFill>
              </a:defRPr>
            </a:lvl2pPr>
            <a:lvl3pPr>
              <a:defRPr sz="2000">
                <a:solidFill>
                  <a:schemeClr val="bg2">
                    <a:lumMod val="75000"/>
                    <a:lumOff val="25000"/>
                  </a:schemeClr>
                </a:solidFill>
              </a:defRPr>
            </a:lvl3pPr>
            <a:lvl4pPr>
              <a:defRPr sz="2000">
                <a:solidFill>
                  <a:schemeClr val="bg2">
                    <a:lumMod val="75000"/>
                    <a:lumOff val="25000"/>
                  </a:schemeClr>
                </a:solidFill>
              </a:defRPr>
            </a:lvl4pPr>
            <a:lvl5pPr>
              <a:defRPr sz="2000">
                <a:solidFill>
                  <a:schemeClr val="bg2">
                    <a:lumMod val="75000"/>
                    <a:lumOff val="25000"/>
                  </a:schemeClr>
                </a:solidFill>
              </a:defRPr>
            </a:lvl5pPr>
          </a:lstStyle>
          <a:p>
            <a:pPr lvl="0"/>
            <a:r>
              <a:rPr lang="en-US"/>
              <a:t>Item 1</a:t>
            </a:r>
          </a:p>
          <a:p>
            <a:pPr lvl="1"/>
            <a:r>
              <a:rPr lang="en-US"/>
              <a:t>Bullet</a:t>
            </a:r>
          </a:p>
          <a:p>
            <a:pPr lvl="1"/>
            <a:r>
              <a:rPr lang="en-US"/>
              <a:t>Bullet</a:t>
            </a:r>
          </a:p>
          <a:p>
            <a:pPr lvl="0"/>
            <a:r>
              <a:rPr lang="en-US"/>
              <a:t>Item 2</a:t>
            </a:r>
          </a:p>
          <a:p>
            <a:pPr lvl="1"/>
            <a:r>
              <a:rPr lang="en-US"/>
              <a:t>Bullet</a:t>
            </a:r>
          </a:p>
          <a:p>
            <a:pPr lvl="1"/>
            <a:r>
              <a:rPr lang="en-US"/>
              <a:t>Bullet</a:t>
            </a:r>
          </a:p>
          <a:p>
            <a:pPr lvl="0"/>
            <a:r>
              <a:rPr lang="en-US"/>
              <a:t>Item 3</a:t>
            </a:r>
          </a:p>
          <a:p>
            <a:pPr lvl="1"/>
            <a:r>
              <a:rPr lang="en-US"/>
              <a:t>Bullet</a:t>
            </a:r>
          </a:p>
          <a:p>
            <a:pPr lvl="1"/>
            <a:r>
              <a:rPr lang="en-US"/>
              <a:t>Bullet</a:t>
            </a:r>
          </a:p>
          <a:p>
            <a:pPr lvl="1"/>
            <a:endParaRPr lang="en-US"/>
          </a:p>
        </p:txBody>
      </p:sp>
    </p:spTree>
    <p:extLst>
      <p:ext uri="{BB962C8B-B14F-4D97-AF65-F5344CB8AC3E}">
        <p14:creationId xmlns:p14="http://schemas.microsoft.com/office/powerpoint/2010/main" val="225741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 columns">
    <p:spTree>
      <p:nvGrpSpPr>
        <p:cNvPr id="1" name=""/>
        <p:cNvGrpSpPr/>
        <p:nvPr/>
      </p:nvGrpSpPr>
      <p:grpSpPr>
        <a:xfrm>
          <a:off x="0" y="0"/>
          <a:ext cx="0" cy="0"/>
          <a:chOff x="0" y="0"/>
          <a:chExt cx="0" cy="0"/>
        </a:xfrm>
      </p:grpSpPr>
      <p:sp>
        <p:nvSpPr>
          <p:cNvPr id="16" name="Content Placeholder 2"/>
          <p:cNvSpPr>
            <a:spLocks noGrp="1"/>
          </p:cNvSpPr>
          <p:nvPr>
            <p:ph idx="1" hasCustomPrompt="1"/>
          </p:nvPr>
        </p:nvSpPr>
        <p:spPr>
          <a:xfrm>
            <a:off x="457200" y="896237"/>
            <a:ext cx="2651760" cy="3749040"/>
          </a:xfrm>
          <a:prstGeom prst="rect">
            <a:avLst/>
          </a:prstGeom>
        </p:spPr>
        <p:txBody>
          <a:bodyPr lIns="0" tIns="0" rIns="0" bIns="0">
            <a:noAutofit/>
          </a:bodyPr>
          <a:lstStyle>
            <a:lvl1pPr marL="0" indent="0">
              <a:spcBef>
                <a:spcPts val="1000"/>
              </a:spcBef>
              <a:buNone/>
              <a:defRPr sz="2800" b="0" i="0">
                <a:solidFill>
                  <a:srgbClr val="666666"/>
                </a:solidFill>
                <a:latin typeface="Arial"/>
                <a:cs typeface="Arial"/>
              </a:defRPr>
            </a:lvl1pPr>
            <a:lvl2pPr marL="287338" marR="0" indent="-285750" algn="l" defTabSz="457200" rtl="0" eaLnBrk="1" fontAlgn="auto" latinLnBrk="0" hangingPunct="1">
              <a:lnSpc>
                <a:spcPct val="100000"/>
              </a:lnSpc>
              <a:spcBef>
                <a:spcPts val="0"/>
              </a:spcBef>
              <a:spcAft>
                <a:spcPts val="0"/>
              </a:spcAft>
              <a:buClrTx/>
              <a:buSzTx/>
              <a:buFont typeface="Arial"/>
              <a:buChar char="•"/>
              <a:tabLst/>
              <a:defRPr sz="2800">
                <a:solidFill>
                  <a:srgbClr val="666666"/>
                </a:solidFill>
              </a:defRPr>
            </a:lvl2pPr>
            <a:lvl3pPr>
              <a:defRPr sz="2000">
                <a:solidFill>
                  <a:schemeClr val="bg2">
                    <a:lumMod val="75000"/>
                    <a:lumOff val="25000"/>
                  </a:schemeClr>
                </a:solidFill>
              </a:defRPr>
            </a:lvl3pPr>
            <a:lvl4pPr>
              <a:defRPr sz="2000">
                <a:solidFill>
                  <a:schemeClr val="bg2">
                    <a:lumMod val="75000"/>
                    <a:lumOff val="25000"/>
                  </a:schemeClr>
                </a:solidFill>
              </a:defRPr>
            </a:lvl4pPr>
            <a:lvl5pPr>
              <a:defRPr sz="2000">
                <a:solidFill>
                  <a:schemeClr val="bg2">
                    <a:lumMod val="75000"/>
                    <a:lumOff val="25000"/>
                  </a:schemeClr>
                </a:solidFill>
              </a:defRPr>
            </a:lvl5pPr>
          </a:lstStyle>
          <a:p>
            <a:pPr lvl="0"/>
            <a:r>
              <a:rPr lang="en-US"/>
              <a:t>Item 1</a:t>
            </a:r>
          </a:p>
          <a:p>
            <a:pPr lvl="1"/>
            <a:r>
              <a:rPr lang="en-US"/>
              <a:t>Bullet</a:t>
            </a:r>
          </a:p>
          <a:p>
            <a:pPr lvl="1"/>
            <a:r>
              <a:rPr lang="en-US"/>
              <a:t>Bullet</a:t>
            </a:r>
          </a:p>
        </p:txBody>
      </p:sp>
      <p:sp>
        <p:nvSpPr>
          <p:cNvPr id="12" name="Content Placeholder 2"/>
          <p:cNvSpPr>
            <a:spLocks noGrp="1"/>
          </p:cNvSpPr>
          <p:nvPr>
            <p:ph idx="21" hasCustomPrompt="1"/>
          </p:nvPr>
        </p:nvSpPr>
        <p:spPr>
          <a:xfrm>
            <a:off x="3246532" y="896237"/>
            <a:ext cx="2651760" cy="3749040"/>
          </a:xfrm>
          <a:prstGeom prst="rect">
            <a:avLst/>
          </a:prstGeom>
        </p:spPr>
        <p:txBody>
          <a:bodyPr lIns="0" tIns="0" rIns="0" bIns="0">
            <a:noAutofit/>
          </a:bodyPr>
          <a:lstStyle>
            <a:lvl1pPr marL="0" indent="0">
              <a:spcBef>
                <a:spcPts val="1000"/>
              </a:spcBef>
              <a:buNone/>
              <a:defRPr sz="2800" b="0" i="0">
                <a:solidFill>
                  <a:srgbClr val="666666"/>
                </a:solidFill>
                <a:latin typeface="Arial"/>
                <a:cs typeface="Arial"/>
              </a:defRPr>
            </a:lvl1pPr>
            <a:lvl2pPr marL="287338" marR="0" indent="-285750" algn="l" defTabSz="457200" rtl="0" eaLnBrk="1" fontAlgn="auto" latinLnBrk="0" hangingPunct="1">
              <a:lnSpc>
                <a:spcPct val="100000"/>
              </a:lnSpc>
              <a:spcBef>
                <a:spcPts val="0"/>
              </a:spcBef>
              <a:spcAft>
                <a:spcPts val="0"/>
              </a:spcAft>
              <a:buClrTx/>
              <a:buSzTx/>
              <a:buFont typeface="Arial"/>
              <a:buChar char="•"/>
              <a:tabLst/>
              <a:defRPr sz="2800">
                <a:solidFill>
                  <a:srgbClr val="666666"/>
                </a:solidFill>
              </a:defRPr>
            </a:lvl2pPr>
            <a:lvl3pPr>
              <a:defRPr sz="2000">
                <a:solidFill>
                  <a:schemeClr val="bg2">
                    <a:lumMod val="75000"/>
                    <a:lumOff val="25000"/>
                  </a:schemeClr>
                </a:solidFill>
              </a:defRPr>
            </a:lvl3pPr>
            <a:lvl4pPr>
              <a:defRPr sz="2000">
                <a:solidFill>
                  <a:schemeClr val="bg2">
                    <a:lumMod val="75000"/>
                    <a:lumOff val="25000"/>
                  </a:schemeClr>
                </a:solidFill>
              </a:defRPr>
            </a:lvl4pPr>
            <a:lvl5pPr>
              <a:defRPr sz="2000">
                <a:solidFill>
                  <a:schemeClr val="bg2">
                    <a:lumMod val="75000"/>
                    <a:lumOff val="25000"/>
                  </a:schemeClr>
                </a:solidFill>
              </a:defRPr>
            </a:lvl5pPr>
          </a:lstStyle>
          <a:p>
            <a:pPr lvl="0"/>
            <a:r>
              <a:rPr lang="en-US"/>
              <a:t>Item 2</a:t>
            </a:r>
          </a:p>
          <a:p>
            <a:pPr lvl="1"/>
            <a:r>
              <a:rPr lang="en-US"/>
              <a:t>Bullet</a:t>
            </a:r>
          </a:p>
          <a:p>
            <a:pPr lvl="1"/>
            <a:r>
              <a:rPr lang="en-US"/>
              <a:t>Bullet</a:t>
            </a:r>
          </a:p>
        </p:txBody>
      </p:sp>
      <p:sp>
        <p:nvSpPr>
          <p:cNvPr id="14" name="Content Placeholder 2"/>
          <p:cNvSpPr>
            <a:spLocks noGrp="1"/>
          </p:cNvSpPr>
          <p:nvPr>
            <p:ph idx="22" hasCustomPrompt="1"/>
          </p:nvPr>
        </p:nvSpPr>
        <p:spPr>
          <a:xfrm>
            <a:off x="6035863" y="896237"/>
            <a:ext cx="2651760" cy="3749040"/>
          </a:xfrm>
          <a:prstGeom prst="rect">
            <a:avLst/>
          </a:prstGeom>
        </p:spPr>
        <p:txBody>
          <a:bodyPr lIns="0" tIns="0" rIns="0" bIns="0">
            <a:noAutofit/>
          </a:bodyPr>
          <a:lstStyle>
            <a:lvl1pPr marL="0" indent="0">
              <a:spcBef>
                <a:spcPts val="1000"/>
              </a:spcBef>
              <a:buNone/>
              <a:defRPr sz="2800" b="0" i="0">
                <a:solidFill>
                  <a:srgbClr val="666666"/>
                </a:solidFill>
                <a:latin typeface="Arial"/>
                <a:cs typeface="Arial"/>
              </a:defRPr>
            </a:lvl1pPr>
            <a:lvl2pPr marL="287338" marR="0" indent="-285750" algn="l" defTabSz="457200" rtl="0" eaLnBrk="1" fontAlgn="auto" latinLnBrk="0" hangingPunct="1">
              <a:lnSpc>
                <a:spcPct val="100000"/>
              </a:lnSpc>
              <a:spcBef>
                <a:spcPts val="0"/>
              </a:spcBef>
              <a:spcAft>
                <a:spcPts val="0"/>
              </a:spcAft>
              <a:buClrTx/>
              <a:buSzTx/>
              <a:buFont typeface="Arial"/>
              <a:buChar char="•"/>
              <a:tabLst/>
              <a:defRPr sz="2800">
                <a:solidFill>
                  <a:srgbClr val="666666"/>
                </a:solidFill>
              </a:defRPr>
            </a:lvl2pPr>
            <a:lvl3pPr>
              <a:defRPr sz="2000">
                <a:solidFill>
                  <a:schemeClr val="bg2">
                    <a:lumMod val="75000"/>
                    <a:lumOff val="25000"/>
                  </a:schemeClr>
                </a:solidFill>
              </a:defRPr>
            </a:lvl3pPr>
            <a:lvl4pPr>
              <a:defRPr sz="2000">
                <a:solidFill>
                  <a:schemeClr val="bg2">
                    <a:lumMod val="75000"/>
                    <a:lumOff val="25000"/>
                  </a:schemeClr>
                </a:solidFill>
              </a:defRPr>
            </a:lvl4pPr>
            <a:lvl5pPr>
              <a:defRPr sz="2000">
                <a:solidFill>
                  <a:schemeClr val="bg2">
                    <a:lumMod val="75000"/>
                    <a:lumOff val="25000"/>
                  </a:schemeClr>
                </a:solidFill>
              </a:defRPr>
            </a:lvl5pPr>
          </a:lstStyle>
          <a:p>
            <a:pPr lvl="0"/>
            <a:r>
              <a:rPr lang="en-US"/>
              <a:t>Item 3</a:t>
            </a:r>
          </a:p>
          <a:p>
            <a:pPr lvl="1"/>
            <a:r>
              <a:rPr lang="en-US"/>
              <a:t>Bullet</a:t>
            </a:r>
          </a:p>
          <a:p>
            <a:pPr lvl="1"/>
            <a:r>
              <a:rPr lang="en-US"/>
              <a:t>Bullet</a:t>
            </a:r>
          </a:p>
        </p:txBody>
      </p:sp>
    </p:spTree>
    <p:extLst>
      <p:ext uri="{BB962C8B-B14F-4D97-AF65-F5344CB8AC3E}">
        <p14:creationId xmlns:p14="http://schemas.microsoft.com/office/powerpoint/2010/main" val="2252648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872404"/>
            <a:ext cx="8229600" cy="661720"/>
          </a:xfrm>
          <a:prstGeom prst="rect">
            <a:avLst/>
          </a:prstGeom>
        </p:spPr>
        <p:txBody>
          <a:bodyPr vert="horz" lIns="0" tIns="0" rIns="91440" bIns="45720" rtlCol="0" anchor="t" anchorCtr="0">
            <a:spAutoFit/>
          </a:bodyPr>
          <a:lstStyle/>
          <a:p>
            <a:r>
              <a:rPr lang="en-US"/>
              <a:t>Click to edit Master title style</a:t>
            </a:r>
          </a:p>
        </p:txBody>
      </p:sp>
      <p:sp>
        <p:nvSpPr>
          <p:cNvPr id="8" name="Text Placeholder 2"/>
          <p:cNvSpPr>
            <a:spLocks noGrp="1"/>
          </p:cNvSpPr>
          <p:nvPr>
            <p:ph type="body" idx="1"/>
          </p:nvPr>
        </p:nvSpPr>
        <p:spPr>
          <a:xfrm>
            <a:off x="457200" y="2167129"/>
            <a:ext cx="8229600" cy="3408172"/>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14"/>
          <a:srcRect/>
          <a:stretch/>
        </p:blipFill>
        <p:spPr>
          <a:xfrm>
            <a:off x="2" y="986"/>
            <a:ext cx="9143996" cy="177799"/>
          </a:xfrm>
          <a:prstGeom prst="rect">
            <a:avLst/>
          </a:prstGeom>
        </p:spPr>
      </p:pic>
      <p:pic>
        <p:nvPicPr>
          <p:cNvPr id="9" name="Picture 8"/>
          <p:cNvPicPr>
            <a:picLocks noChangeAspect="1"/>
          </p:cNvPicPr>
          <p:nvPr userDrawn="1"/>
        </p:nvPicPr>
        <p:blipFill rotWithShape="1">
          <a:blip r:embed="rId15"/>
          <a:srcRect t="85234" b="17"/>
          <a:stretch/>
        </p:blipFill>
        <p:spPr>
          <a:xfrm>
            <a:off x="-3050" y="5844208"/>
            <a:ext cx="9144000" cy="1011459"/>
          </a:xfrm>
          <a:prstGeom prst="rect">
            <a:avLst/>
          </a:prstGeom>
        </p:spPr>
      </p:pic>
    </p:spTree>
    <p:extLst>
      <p:ext uri="{BB962C8B-B14F-4D97-AF65-F5344CB8AC3E}">
        <p14:creationId xmlns:p14="http://schemas.microsoft.com/office/powerpoint/2010/main" val="115737749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hdr="0" ftr="0"/>
  <p:txStyles>
    <p:titleStyle>
      <a:lvl1pPr algn="l" defTabSz="457200" rtl="0" eaLnBrk="1" latinLnBrk="0" hangingPunct="1">
        <a:spcBef>
          <a:spcPct val="0"/>
        </a:spcBef>
        <a:buNone/>
        <a:defRPr sz="4000" b="0" i="0" kern="1200">
          <a:solidFill>
            <a:srgbClr val="676767"/>
          </a:solidFill>
          <a:latin typeface="Arial"/>
          <a:ea typeface="+mj-ea"/>
          <a:cs typeface="Kievit Offc Pro Medium"/>
        </a:defRPr>
      </a:lvl1pPr>
    </p:titleStyle>
    <p:bodyStyle>
      <a:lvl1pPr marL="342900" indent="-342900" algn="l" defTabSz="457200" rtl="0" eaLnBrk="1" latinLnBrk="0" hangingPunct="1">
        <a:spcBef>
          <a:spcPct val="20000"/>
        </a:spcBef>
        <a:buFont typeface="Arial"/>
        <a:buChar char="•"/>
        <a:defRPr sz="2000" b="0" i="0" kern="1200">
          <a:solidFill>
            <a:srgbClr val="676767"/>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rgbClr val="666666"/>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www.teladoc.com/"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ucnet.universityofcalifornia.edu/news/2023/10/medical-costs-are-rising-choose-the-benefits-that-are-right-for-you-from-oct-26-through-nov-17-2023.html"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9.sv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png"/><Relationship Id="rId5" Type="http://schemas.openxmlformats.org/officeDocument/2006/relationships/hyperlink" Target="mailto:benefits@ucr.edu" TargetMode="Externa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7.png"/><Relationship Id="rId5" Type="http://schemas.openxmlformats.org/officeDocument/2006/relationships/hyperlink" Target="mailto:benefits@ucr.edu"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A364D4-4A37-406D-B871-7A45293B974D}"/>
              </a:ext>
            </a:extLst>
          </p:cNvPr>
          <p:cNvSpPr/>
          <p:nvPr/>
        </p:nvSpPr>
        <p:spPr>
          <a:xfrm>
            <a:off x="381740" y="4429957"/>
            <a:ext cx="1908699" cy="461639"/>
          </a:xfrm>
          <a:prstGeom prst="rect">
            <a:avLst/>
          </a:prstGeom>
          <a:solidFill>
            <a:srgbClr val="E64F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FE2F140-3E7F-47A8-A481-21568F8C735C}"/>
              </a:ext>
            </a:extLst>
          </p:cNvPr>
          <p:cNvPicPr>
            <a:picLocks noChangeAspect="1"/>
          </p:cNvPicPr>
          <p:nvPr/>
        </p:nvPicPr>
        <p:blipFill>
          <a:blip r:embed="rId5"/>
          <a:stretch>
            <a:fillRect/>
          </a:stretch>
        </p:blipFill>
        <p:spPr>
          <a:xfrm>
            <a:off x="533262" y="5967896"/>
            <a:ext cx="1306847" cy="495048"/>
          </a:xfrm>
          <a:prstGeom prst="rect">
            <a:avLst/>
          </a:prstGeom>
        </p:spPr>
      </p:pic>
      <p:pic>
        <p:nvPicPr>
          <p:cNvPr id="4" name="Audio 3">
            <a:hlinkClick r:id="" action="ppaction://media"/>
            <a:extLst>
              <a:ext uri="{FF2B5EF4-FFF2-40B4-BE49-F238E27FC236}">
                <a16:creationId xmlns:a16="http://schemas.microsoft.com/office/drawing/2014/main" id="{EF2783EF-94EA-46FE-B13B-DD1FFBCB919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5610"/>
    </mc:Choice>
    <mc:Fallback xmlns="">
      <p:transition spd="slow" advTm="95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34A0D4-E4DC-4F7F-8D10-57DD1AC622E5}"/>
              </a:ext>
            </a:extLst>
          </p:cNvPr>
          <p:cNvSpPr>
            <a:spLocks noGrp="1"/>
          </p:cNvSpPr>
          <p:nvPr>
            <p:ph sz="quarter" idx="13"/>
          </p:nvPr>
        </p:nvSpPr>
        <p:spPr>
          <a:xfrm>
            <a:off x="455533" y="676600"/>
            <a:ext cx="7867186" cy="807593"/>
          </a:xfrm>
        </p:spPr>
        <p:txBody>
          <a:bodyPr vert="horz" lIns="0" tIns="0" rIns="0" bIns="0" rtlCol="0" anchor="t">
            <a:spAutoFit/>
          </a:bodyPr>
          <a:lstStyle/>
          <a:p>
            <a:r>
              <a:rPr lang="en-US" sz="3600" b="1" dirty="0">
                <a:solidFill>
                  <a:srgbClr val="003DA5"/>
                </a:solidFill>
              </a:rPr>
              <a:t>Optum Behavioral Health</a:t>
            </a:r>
            <a:br>
              <a:rPr lang="en-US" sz="3600" b="1" dirty="0">
                <a:solidFill>
                  <a:srgbClr val="003DA5"/>
                </a:solidFill>
              </a:rPr>
            </a:br>
            <a:r>
              <a:rPr lang="en-US" sz="2800" b="1" i="1" dirty="0">
                <a:solidFill>
                  <a:srgbClr val="F47735"/>
                </a:solidFill>
              </a:rPr>
              <a:t>Plan Design Changes </a:t>
            </a:r>
            <a:endParaRPr lang="en-US" sz="3600" b="1" dirty="0">
              <a:solidFill>
                <a:srgbClr val="F47735"/>
              </a:solidFill>
            </a:endParaRPr>
          </a:p>
        </p:txBody>
      </p:sp>
      <p:sp>
        <p:nvSpPr>
          <p:cNvPr id="3" name="TextBox 2">
            <a:extLst>
              <a:ext uri="{FF2B5EF4-FFF2-40B4-BE49-F238E27FC236}">
                <a16:creationId xmlns:a16="http://schemas.microsoft.com/office/drawing/2014/main" id="{032949B9-78A5-4D37-A46B-F9C38266BE92}"/>
              </a:ext>
            </a:extLst>
          </p:cNvPr>
          <p:cNvSpPr txBox="1"/>
          <p:nvPr/>
        </p:nvSpPr>
        <p:spPr>
          <a:xfrm>
            <a:off x="455533" y="1577363"/>
            <a:ext cx="8112231"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dirty="0">
              <a:solidFill>
                <a:srgbClr val="676767"/>
              </a:solidFill>
              <a:ea typeface="+mn-lt"/>
              <a:cs typeface="+mn-lt"/>
            </a:endParaRPr>
          </a:p>
          <a:p>
            <a:r>
              <a:rPr lang="en-US" sz="2100" b="1" dirty="0">
                <a:solidFill>
                  <a:srgbClr val="3F3F3F"/>
                </a:solidFill>
                <a:ea typeface="+mn-lt"/>
                <a:cs typeface="+mn-lt"/>
              </a:rPr>
              <a:t>Mental Health Outpatient </a:t>
            </a:r>
          </a:p>
          <a:p>
            <a:pPr marL="342900" indent="-342900">
              <a:buFont typeface="Wingdings" panose="05000000000000000000" pitchFamily="2" charset="2"/>
              <a:buChar char="Ø"/>
            </a:pPr>
            <a:r>
              <a:rPr lang="en-US" sz="2100" b="1" dirty="0">
                <a:solidFill>
                  <a:srgbClr val="3F3F3F"/>
                </a:solidFill>
                <a:ea typeface="+mn-lt"/>
                <a:cs typeface="+mn-lt"/>
              </a:rPr>
              <a:t>Intensive Applied Behavior Analysis (ABA) Program for Autism Spectrum Disorder</a:t>
            </a:r>
          </a:p>
          <a:p>
            <a:pPr marL="1257300" lvl="2" indent="-342900">
              <a:buFont typeface="Wingdings" panose="05000000000000000000" pitchFamily="2" charset="2"/>
              <a:buChar char="§"/>
            </a:pPr>
            <a:r>
              <a:rPr lang="en-US" sz="2100" dirty="0">
                <a:solidFill>
                  <a:srgbClr val="3F3F3F"/>
                </a:solidFill>
                <a:ea typeface="+mn-lt"/>
                <a:cs typeface="+mn-lt"/>
              </a:rPr>
              <a:t>$20 to $0 copay</a:t>
            </a:r>
            <a:endParaRPr lang="en-US" sz="2100" b="1" dirty="0">
              <a:solidFill>
                <a:srgbClr val="676767"/>
              </a:solidFill>
              <a:ea typeface="+mn-lt"/>
              <a:cs typeface="+mn-lt"/>
            </a:endParaRPr>
          </a:p>
          <a:p>
            <a:pPr marL="285750" indent="-285750">
              <a:buFont typeface="Wingdings"/>
              <a:buChar char="Ø"/>
            </a:pPr>
            <a:endParaRPr lang="en-US" sz="2100" b="1" dirty="0">
              <a:solidFill>
                <a:srgbClr val="676767"/>
              </a:solidFill>
              <a:ea typeface="+mn-lt"/>
              <a:cs typeface="+mn-lt"/>
            </a:endParaRPr>
          </a:p>
          <a:p>
            <a:endParaRPr lang="en-US" sz="2100" b="1" dirty="0">
              <a:solidFill>
                <a:srgbClr val="676767"/>
              </a:solidFill>
              <a:ea typeface="+mn-lt"/>
              <a:cs typeface="+mn-lt"/>
            </a:endParaRPr>
          </a:p>
          <a:p>
            <a:pPr lvl="1">
              <a:buFont typeface="Arial"/>
              <a:buChar char="•"/>
            </a:pPr>
            <a:endParaRPr lang="en-US" sz="2100" dirty="0">
              <a:solidFill>
                <a:srgbClr val="676767"/>
              </a:solidFill>
              <a:ea typeface="+mn-lt"/>
              <a:cs typeface="+mn-lt"/>
            </a:endParaRPr>
          </a:p>
          <a:p>
            <a:pPr lvl="1">
              <a:buFont typeface="Arial"/>
              <a:buChar char="•"/>
            </a:pPr>
            <a:endParaRPr lang="en-US" sz="2100" dirty="0">
              <a:solidFill>
                <a:srgbClr val="676767"/>
              </a:solidFill>
              <a:cs typeface="Arial"/>
            </a:endParaRPr>
          </a:p>
        </p:txBody>
      </p:sp>
      <p:pic>
        <p:nvPicPr>
          <p:cNvPr id="4" name="Graphic 3">
            <a:extLst>
              <a:ext uri="{FF2B5EF4-FFF2-40B4-BE49-F238E27FC236}">
                <a16:creationId xmlns:a16="http://schemas.microsoft.com/office/drawing/2014/main" id="{EB28E9FA-0584-4418-BE96-47B456C647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6802" y="454905"/>
            <a:ext cx="280946" cy="128525"/>
          </a:xfrm>
          <a:prstGeom prst="rect">
            <a:avLst/>
          </a:prstGeom>
        </p:spPr>
      </p:pic>
      <p:pic>
        <p:nvPicPr>
          <p:cNvPr id="5" name="Audio 4">
            <a:hlinkClick r:id="" action="ppaction://media"/>
            <a:extLst>
              <a:ext uri="{FF2B5EF4-FFF2-40B4-BE49-F238E27FC236}">
                <a16:creationId xmlns:a16="http://schemas.microsoft.com/office/drawing/2014/main" id="{2B2A3A9B-2ECC-4C12-BE2D-538EA12BDF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86799985"/>
      </p:ext>
    </p:extLst>
  </p:cSld>
  <p:clrMapOvr>
    <a:masterClrMapping/>
  </p:clrMapOvr>
  <mc:AlternateContent xmlns:mc="http://schemas.openxmlformats.org/markup-compatibility/2006" xmlns:p14="http://schemas.microsoft.com/office/powerpoint/2010/main">
    <mc:Choice Requires="p14">
      <p:transition spd="slow" p14:dur="2000" advTm="13255"/>
    </mc:Choice>
    <mc:Fallback xmlns="">
      <p:transition spd="slow" advTm="13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F15EF737-9A26-4E5E-A14F-3A1AF2F8F503}"/>
              </a:ext>
            </a:extLst>
          </p:cNvPr>
          <p:cNvSpPr>
            <a:spLocks noGrp="1"/>
          </p:cNvSpPr>
          <p:nvPr>
            <p:ph sz="quarter" idx="13"/>
          </p:nvPr>
        </p:nvSpPr>
        <p:spPr>
          <a:xfrm>
            <a:off x="454881" y="896241"/>
            <a:ext cx="8237287" cy="893771"/>
          </a:xfrm>
        </p:spPr>
        <p:txBody>
          <a:bodyPr vert="horz" wrap="square" lIns="0" tIns="0" rIns="0" bIns="0" rtlCol="0" anchor="t">
            <a:spAutoFit/>
          </a:bodyPr>
          <a:lstStyle/>
          <a:p>
            <a:r>
              <a:rPr lang="en-US" sz="3600" b="1" dirty="0">
                <a:solidFill>
                  <a:srgbClr val="003DA5"/>
                </a:solidFill>
              </a:rPr>
              <a:t>UC Blue &amp; Gold HMO</a:t>
            </a:r>
            <a:endParaRPr lang="en-US" sz="3600" b="1" i="1" dirty="0">
              <a:solidFill>
                <a:srgbClr val="003DA5"/>
              </a:solidFill>
            </a:endParaRPr>
          </a:p>
          <a:p>
            <a:r>
              <a:rPr lang="en-US" sz="2800" b="1" i="1" dirty="0">
                <a:solidFill>
                  <a:schemeClr val="accent6"/>
                </a:solidFill>
              </a:rPr>
              <a:t>Plan Changes</a:t>
            </a:r>
            <a:endParaRPr lang="en-US" sz="2800" i="1" dirty="0">
              <a:solidFill>
                <a:srgbClr val="3F3F3F"/>
              </a:solidFill>
            </a:endParaRPr>
          </a:p>
        </p:txBody>
      </p:sp>
      <p:graphicFrame>
        <p:nvGraphicFramePr>
          <p:cNvPr id="6" name="Table 5">
            <a:extLst>
              <a:ext uri="{FF2B5EF4-FFF2-40B4-BE49-F238E27FC236}">
                <a16:creationId xmlns:a16="http://schemas.microsoft.com/office/drawing/2014/main" id="{435A192B-1875-4ED5-A263-E8A10D6EFC65}"/>
              </a:ext>
            </a:extLst>
          </p:cNvPr>
          <p:cNvGraphicFramePr>
            <a:graphicFrameLocks noGrp="1"/>
          </p:cNvGraphicFramePr>
          <p:nvPr>
            <p:extLst>
              <p:ext uri="{D42A27DB-BD31-4B8C-83A1-F6EECF244321}">
                <p14:modId xmlns:p14="http://schemas.microsoft.com/office/powerpoint/2010/main" val="1532894262"/>
              </p:ext>
            </p:extLst>
          </p:nvPr>
        </p:nvGraphicFramePr>
        <p:xfrm>
          <a:off x="520699" y="2057400"/>
          <a:ext cx="8102601" cy="2743200"/>
        </p:xfrm>
        <a:graphic>
          <a:graphicData uri="http://schemas.openxmlformats.org/drawingml/2006/table">
            <a:tbl>
              <a:tblPr firstRow="1" bandRow="1">
                <a:tableStyleId>{5202B0CA-FC54-4496-8BCA-5EF66A818D29}</a:tableStyleId>
              </a:tblPr>
              <a:tblGrid>
                <a:gridCol w="2700867">
                  <a:extLst>
                    <a:ext uri="{9D8B030D-6E8A-4147-A177-3AD203B41FA5}">
                      <a16:colId xmlns:a16="http://schemas.microsoft.com/office/drawing/2014/main" val="2524151838"/>
                    </a:ext>
                  </a:extLst>
                </a:gridCol>
                <a:gridCol w="2700867">
                  <a:extLst>
                    <a:ext uri="{9D8B030D-6E8A-4147-A177-3AD203B41FA5}">
                      <a16:colId xmlns:a16="http://schemas.microsoft.com/office/drawing/2014/main" val="3562216730"/>
                    </a:ext>
                  </a:extLst>
                </a:gridCol>
                <a:gridCol w="2700867">
                  <a:extLst>
                    <a:ext uri="{9D8B030D-6E8A-4147-A177-3AD203B41FA5}">
                      <a16:colId xmlns:a16="http://schemas.microsoft.com/office/drawing/2014/main" val="3794967630"/>
                    </a:ext>
                  </a:extLst>
                </a:gridCol>
              </a:tblGrid>
              <a:tr h="370840">
                <a:tc>
                  <a:txBody>
                    <a:bodyPr/>
                    <a:lstStyle/>
                    <a:p>
                      <a:pPr marL="0" algn="ctr" rtl="0" eaLnBrk="1" latinLnBrk="0" hangingPunct="1">
                        <a:spcBef>
                          <a:spcPts val="0"/>
                        </a:spcBef>
                        <a:spcAft>
                          <a:spcPts val="0"/>
                        </a:spcAft>
                      </a:pPr>
                      <a:r>
                        <a:rPr lang="en-US" sz="1800" kern="1200" dirty="0">
                          <a:effectLst/>
                        </a:rPr>
                        <a:t>Hospital Advisor Tool</a:t>
                      </a:r>
                      <a:endParaRPr lang="en-US" dirty="0">
                        <a:effectLst/>
                      </a:endParaRPr>
                    </a:p>
                  </a:txBody>
                  <a:tcPr marL="0" marR="0" marT="0" marB="0" anchor="ctr">
                    <a:lnR w="12700">
                      <a:solidFill>
                        <a:schemeClr val="tx1">
                          <a:lumMod val="20000"/>
                          <a:lumOff val="80000"/>
                        </a:schemeClr>
                      </a:solidFill>
                    </a:lnR>
                    <a:lnB w="12700" cap="flat" cmpd="sng" algn="ctr">
                      <a:solidFill>
                        <a:schemeClr val="tx1"/>
                      </a:solidFill>
                      <a:prstDash val="solid"/>
                      <a:round/>
                      <a:headEnd type="none" w="med" len="med"/>
                      <a:tailEnd type="none" w="med" len="med"/>
                    </a:lnB>
                    <a:solidFill>
                      <a:srgbClr val="E95B93"/>
                    </a:solidFill>
                  </a:tcPr>
                </a:tc>
                <a:tc>
                  <a:txBody>
                    <a:bodyPr/>
                    <a:lstStyle/>
                    <a:p>
                      <a:pPr marL="0" algn="ctr" rtl="0" eaLnBrk="1" latinLnBrk="0" hangingPunct="1">
                        <a:spcBef>
                          <a:spcPts val="0"/>
                        </a:spcBef>
                        <a:spcAft>
                          <a:spcPts val="0"/>
                        </a:spcAft>
                      </a:pPr>
                      <a:r>
                        <a:rPr lang="en-US" sz="1800" kern="1200">
                          <a:effectLst/>
                        </a:rPr>
                        <a:t>Telehealth</a:t>
                      </a:r>
                      <a:endParaRPr lang="en-US">
                        <a:effectLst/>
                      </a:endParaRPr>
                    </a:p>
                  </a:txBody>
                  <a:tcPr marL="0" marR="0" marT="0" marB="0" anchor="ctr">
                    <a:lnL w="12700">
                      <a:solidFill>
                        <a:schemeClr val="tx1">
                          <a:lumMod val="20000"/>
                          <a:lumOff val="80000"/>
                        </a:schemeClr>
                      </a:solidFill>
                    </a:lnL>
                    <a:lnR w="12700">
                      <a:solidFill>
                        <a:schemeClr val="tx1">
                          <a:lumMod val="20000"/>
                          <a:lumOff val="80000"/>
                        </a:schemeClr>
                      </a:solidFill>
                    </a:lnR>
                    <a:lnB w="12700" cap="flat" cmpd="sng" algn="ctr">
                      <a:solidFill>
                        <a:schemeClr val="tx1"/>
                      </a:solidFill>
                      <a:prstDash val="solid"/>
                      <a:round/>
                      <a:headEnd type="none" w="med" len="med"/>
                      <a:tailEnd type="none" w="med" len="med"/>
                    </a:lnB>
                    <a:solidFill>
                      <a:srgbClr val="E95B93"/>
                    </a:solidFill>
                  </a:tcPr>
                </a:tc>
                <a:tc>
                  <a:txBody>
                    <a:bodyPr/>
                    <a:lstStyle/>
                    <a:p>
                      <a:pPr marL="0" algn="ctr" rtl="0" eaLnBrk="1" latinLnBrk="0" hangingPunct="1">
                        <a:spcBef>
                          <a:spcPts val="0"/>
                        </a:spcBef>
                        <a:spcAft>
                          <a:spcPts val="0"/>
                        </a:spcAft>
                      </a:pPr>
                      <a:r>
                        <a:rPr lang="en-US" sz="1800" kern="1200" dirty="0">
                          <a:effectLst/>
                        </a:rPr>
                        <a:t>Behavioral Health Change</a:t>
                      </a:r>
                      <a:endParaRPr lang="en-US" dirty="0">
                        <a:effectLst/>
                      </a:endParaRPr>
                    </a:p>
                  </a:txBody>
                  <a:tcPr marL="0" marR="0" marT="0" marB="0" anchor="ctr">
                    <a:lnL w="12700">
                      <a:solidFill>
                        <a:schemeClr val="tx1">
                          <a:lumMod val="20000"/>
                          <a:lumOff val="80000"/>
                        </a:schemeClr>
                      </a:solidFill>
                    </a:lnL>
                    <a:lnB w="12700" cap="flat" cmpd="sng" algn="ctr">
                      <a:solidFill>
                        <a:schemeClr val="tx1"/>
                      </a:solidFill>
                      <a:prstDash val="solid"/>
                      <a:round/>
                      <a:headEnd type="none" w="med" len="med"/>
                      <a:tailEnd type="none" w="med" len="med"/>
                    </a:lnB>
                    <a:solidFill>
                      <a:srgbClr val="E95B93"/>
                    </a:solidFill>
                  </a:tcPr>
                </a:tc>
                <a:extLst>
                  <a:ext uri="{0D108BD9-81ED-4DB2-BD59-A6C34878D82A}">
                    <a16:rowId xmlns:a16="http://schemas.microsoft.com/office/drawing/2014/main" val="1113226519"/>
                  </a:ext>
                </a:extLst>
              </a:tr>
              <a:tr h="370840">
                <a:tc>
                  <a:txBody>
                    <a:bodyPr/>
                    <a:lstStyle/>
                    <a:p>
                      <a:pPr marL="0" algn="ctr" rtl="0" eaLnBrk="1" latinLnBrk="0" hangingPunct="1">
                        <a:spcBef>
                          <a:spcPts val="0"/>
                        </a:spcBef>
                        <a:spcAft>
                          <a:spcPts val="0"/>
                        </a:spcAft>
                      </a:pPr>
                      <a:r>
                        <a:rPr lang="en-US" sz="1800" kern="1200" dirty="0">
                          <a:solidFill>
                            <a:srgbClr val="3F3F3F"/>
                          </a:solidFill>
                          <a:effectLst/>
                        </a:rPr>
                        <a:t>WebMD is discontinuing the Hospital Advisor Tool. </a:t>
                      </a:r>
                      <a:endParaRPr lang="en-US" dirty="0">
                        <a:solidFill>
                          <a:srgbClr val="3F3F3F"/>
                        </a:solidFill>
                        <a:effectLst/>
                      </a:endParaRPr>
                    </a:p>
                    <a:p>
                      <a:pPr marL="0" algn="ctr" rtl="0" eaLnBrk="1" latinLnBrk="0" hangingPunct="1">
                        <a:spcBef>
                          <a:spcPts val="0"/>
                        </a:spcBef>
                        <a:spcAft>
                          <a:spcPts val="0"/>
                        </a:spcAft>
                      </a:pPr>
                      <a:endParaRPr lang="en-US" sz="1800" kern="1200" dirty="0">
                        <a:solidFill>
                          <a:srgbClr val="3F3F3F"/>
                        </a:solidFill>
                        <a:effectLst/>
                      </a:endParaRPr>
                    </a:p>
                    <a:p>
                      <a:pPr marL="0" lvl="0" algn="ctr">
                        <a:spcBef>
                          <a:spcPts val="0"/>
                        </a:spcBef>
                        <a:spcAft>
                          <a:spcPts val="0"/>
                        </a:spcAft>
                        <a:buNone/>
                      </a:pPr>
                      <a:r>
                        <a:rPr lang="en-US" sz="1800" kern="1200" dirty="0">
                          <a:solidFill>
                            <a:srgbClr val="3F3F3F"/>
                          </a:solidFill>
                          <a:effectLst/>
                        </a:rPr>
                        <a:t>Health Net will use Leapfrog, Cal Hospital Compare, and Sapphire as member resources.</a:t>
                      </a:r>
                      <a:endParaRPr lang="en-US" dirty="0">
                        <a:solidFill>
                          <a:srgbClr val="3F3F3F"/>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ctr" rtl="0" eaLnBrk="1" latinLnBrk="0" hangingPunct="1">
                        <a:spcBef>
                          <a:spcPts val="0"/>
                        </a:spcBef>
                        <a:spcAft>
                          <a:spcPts val="0"/>
                        </a:spcAft>
                      </a:pPr>
                      <a:r>
                        <a:rPr lang="en-US" sz="1800" kern="1200" dirty="0">
                          <a:solidFill>
                            <a:srgbClr val="3F3F3F"/>
                          </a:solidFill>
                          <a:effectLst/>
                        </a:rPr>
                        <a:t>Teladoc remains the provider for telehealth services. </a:t>
                      </a:r>
                    </a:p>
                    <a:p>
                      <a:pPr marL="0" lvl="0" algn="ctr">
                        <a:spcBef>
                          <a:spcPts val="0"/>
                        </a:spcBef>
                        <a:spcAft>
                          <a:spcPts val="0"/>
                        </a:spcAft>
                        <a:buNone/>
                      </a:pPr>
                      <a:endParaRPr lang="en-US" sz="1800" kern="1200" dirty="0">
                        <a:solidFill>
                          <a:srgbClr val="3F3F3F"/>
                        </a:solidFill>
                        <a:effectLst/>
                      </a:endParaRPr>
                    </a:p>
                    <a:p>
                      <a:pPr marL="0" lvl="0" algn="ctr">
                        <a:spcBef>
                          <a:spcPts val="0"/>
                        </a:spcBef>
                        <a:spcAft>
                          <a:spcPts val="0"/>
                        </a:spcAft>
                        <a:buNone/>
                      </a:pPr>
                      <a:r>
                        <a:rPr lang="en-US" sz="1800" kern="1200" dirty="0">
                          <a:solidFill>
                            <a:srgbClr val="3F3F3F"/>
                          </a:solidFill>
                          <a:effectLst/>
                        </a:rPr>
                        <a:t>1-800-TELADOC </a:t>
                      </a:r>
                    </a:p>
                    <a:p>
                      <a:pPr marL="0" lvl="0" algn="ctr">
                        <a:spcBef>
                          <a:spcPts val="0"/>
                        </a:spcBef>
                        <a:spcAft>
                          <a:spcPts val="0"/>
                        </a:spcAft>
                        <a:buNone/>
                      </a:pPr>
                      <a:endParaRPr lang="en-US" sz="1800" kern="1200" dirty="0">
                        <a:solidFill>
                          <a:srgbClr val="676767"/>
                        </a:solidFill>
                        <a:effectLst/>
                      </a:endParaRPr>
                    </a:p>
                    <a:p>
                      <a:pPr marL="0" lvl="0" algn="ctr">
                        <a:spcBef>
                          <a:spcPts val="0"/>
                        </a:spcBef>
                        <a:spcAft>
                          <a:spcPts val="0"/>
                        </a:spcAft>
                        <a:buNone/>
                      </a:pPr>
                      <a:r>
                        <a:rPr lang="en-US" sz="1800" kern="1200" dirty="0">
                          <a:solidFill>
                            <a:srgbClr val="676767"/>
                          </a:solidFill>
                          <a:effectLst/>
                          <a:hlinkClick r:id="rId4"/>
                        </a:rPr>
                        <a:t>www.teladoc.com</a:t>
                      </a:r>
                      <a:r>
                        <a:rPr lang="en-US" sz="1800" kern="1200" dirty="0">
                          <a:solidFill>
                            <a:srgbClr val="676767"/>
                          </a:solidFill>
                          <a:effectLst/>
                        </a:rPr>
                        <a:t> </a:t>
                      </a:r>
                    </a:p>
                    <a:p>
                      <a:pPr marL="0" lvl="0" algn="ctr">
                        <a:spcBef>
                          <a:spcPts val="0"/>
                        </a:spcBef>
                        <a:spcAft>
                          <a:spcPts val="0"/>
                        </a:spcAft>
                        <a:buNone/>
                      </a:pPr>
                      <a:endParaRPr lang="en-US" sz="1800" kern="1200" dirty="0">
                        <a:solidFill>
                          <a:srgbClr val="676767"/>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ctr" rtl="0" eaLnBrk="1" latinLnBrk="0" hangingPunct="1">
                        <a:spcBef>
                          <a:spcPts val="0"/>
                        </a:spcBef>
                        <a:spcAft>
                          <a:spcPts val="0"/>
                        </a:spcAft>
                      </a:pPr>
                      <a:r>
                        <a:rPr lang="en-US" sz="1800" kern="1200" dirty="0">
                          <a:solidFill>
                            <a:srgbClr val="3F3F3F"/>
                          </a:solidFill>
                          <a:effectLst/>
                        </a:rPr>
                        <a:t>Health Net Behavioral Health will replace MHN. No impact to provider networks and benefits.</a:t>
                      </a:r>
                      <a:endParaRPr lang="en-US" dirty="0">
                        <a:solidFill>
                          <a:srgbClr val="3F3F3F"/>
                        </a:solidFill>
                        <a:effectLst/>
                      </a:endParaRPr>
                    </a:p>
                    <a:p>
                      <a:pPr marL="0" algn="ctr" rtl="0" eaLnBrk="1" latinLnBrk="0" hangingPunct="1">
                        <a:spcBef>
                          <a:spcPts val="0"/>
                        </a:spcBef>
                        <a:spcAft>
                          <a:spcPts val="0"/>
                        </a:spcAft>
                      </a:pPr>
                      <a:endParaRPr lang="en-US" sz="1800" kern="1200" dirty="0">
                        <a:solidFill>
                          <a:srgbClr val="3F3F3F"/>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34601036"/>
                  </a:ext>
                </a:extLst>
              </a:tr>
            </a:tbl>
          </a:graphicData>
        </a:graphic>
      </p:graphicFrame>
      <p:pic>
        <p:nvPicPr>
          <p:cNvPr id="7" name="Graphic 6">
            <a:extLst>
              <a:ext uri="{FF2B5EF4-FFF2-40B4-BE49-F238E27FC236}">
                <a16:creationId xmlns:a16="http://schemas.microsoft.com/office/drawing/2014/main" id="{38C92DCA-6302-4825-A196-24AD19B96A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8800" y="659253"/>
            <a:ext cx="280946" cy="128525"/>
          </a:xfrm>
          <a:prstGeom prst="rect">
            <a:avLst/>
          </a:prstGeom>
        </p:spPr>
      </p:pic>
      <p:grpSp>
        <p:nvGrpSpPr>
          <p:cNvPr id="8" name="Group 7">
            <a:extLst>
              <a:ext uri="{FF2B5EF4-FFF2-40B4-BE49-F238E27FC236}">
                <a16:creationId xmlns:a16="http://schemas.microsoft.com/office/drawing/2014/main" id="{3A454A36-BCB5-493F-A8DD-B088AE72C63B}"/>
              </a:ext>
            </a:extLst>
          </p:cNvPr>
          <p:cNvGrpSpPr/>
          <p:nvPr/>
        </p:nvGrpSpPr>
        <p:grpSpPr>
          <a:xfrm>
            <a:off x="204186" y="5734975"/>
            <a:ext cx="2032987" cy="870011"/>
            <a:chOff x="204186" y="5734975"/>
            <a:chExt cx="2032987" cy="870011"/>
          </a:xfrm>
        </p:grpSpPr>
        <p:sp>
          <p:nvSpPr>
            <p:cNvPr id="9" name="Rectangle 8">
              <a:extLst>
                <a:ext uri="{FF2B5EF4-FFF2-40B4-BE49-F238E27FC236}">
                  <a16:creationId xmlns:a16="http://schemas.microsoft.com/office/drawing/2014/main" id="{C655C697-CA16-4780-84A1-8E70E5D60588}"/>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82BE11B-A4A5-4B2D-B279-FAAE95741ADF}"/>
                </a:ext>
              </a:extLst>
            </p:cNvPr>
            <p:cNvPicPr>
              <a:picLocks noChangeAspect="1"/>
            </p:cNvPicPr>
            <p:nvPr/>
          </p:nvPicPr>
          <p:blipFill>
            <a:blip r:embed="rId7"/>
            <a:stretch>
              <a:fillRect/>
            </a:stretch>
          </p:blipFill>
          <p:spPr>
            <a:xfrm>
              <a:off x="533262" y="5967896"/>
              <a:ext cx="1306847" cy="495048"/>
            </a:xfrm>
            <a:prstGeom prst="rect">
              <a:avLst/>
            </a:prstGeom>
          </p:spPr>
        </p:pic>
      </p:grpSp>
      <p:pic>
        <p:nvPicPr>
          <p:cNvPr id="2" name="Audio 1">
            <a:hlinkClick r:id="" action="ppaction://media"/>
            <a:extLst>
              <a:ext uri="{FF2B5EF4-FFF2-40B4-BE49-F238E27FC236}">
                <a16:creationId xmlns:a16="http://schemas.microsoft.com/office/drawing/2014/main" id="{5A06F616-34DF-4459-A166-278BBD320B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71849536"/>
      </p:ext>
    </p:extLst>
  </p:cSld>
  <p:clrMapOvr>
    <a:masterClrMapping/>
  </p:clrMapOvr>
  <mc:AlternateContent xmlns:mc="http://schemas.openxmlformats.org/markup-compatibility/2006" xmlns:p14="http://schemas.microsoft.com/office/powerpoint/2010/main">
    <mc:Choice Requires="p14">
      <p:transition spd="slow" p14:dur="2000" advTm="22496"/>
    </mc:Choice>
    <mc:Fallback xmlns="">
      <p:transition spd="slow" advTm="22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423898-BD88-4CB6-A17C-7CAD6B902DFA}"/>
              </a:ext>
            </a:extLst>
          </p:cNvPr>
          <p:cNvSpPr txBox="1"/>
          <p:nvPr/>
        </p:nvSpPr>
        <p:spPr>
          <a:xfrm>
            <a:off x="5888992" y="2235693"/>
            <a:ext cx="56035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Segoe UI"/>
            </a:endParaRPr>
          </a:p>
        </p:txBody>
      </p:sp>
      <p:sp>
        <p:nvSpPr>
          <p:cNvPr id="3" name="Content Placeholder 1">
            <a:extLst>
              <a:ext uri="{FF2B5EF4-FFF2-40B4-BE49-F238E27FC236}">
                <a16:creationId xmlns:a16="http://schemas.microsoft.com/office/drawing/2014/main" id="{5A202516-A8B6-413E-930E-A9161238A0E6}"/>
              </a:ext>
            </a:extLst>
          </p:cNvPr>
          <p:cNvSpPr>
            <a:spLocks noGrp="1"/>
          </p:cNvSpPr>
          <p:nvPr>
            <p:ph sz="quarter" idx="13"/>
          </p:nvPr>
        </p:nvSpPr>
        <p:spPr>
          <a:xfrm>
            <a:off x="454881" y="689497"/>
            <a:ext cx="8237287" cy="893771"/>
          </a:xfrm>
        </p:spPr>
        <p:txBody>
          <a:bodyPr vert="horz" wrap="square" lIns="0" tIns="0" rIns="0" bIns="0" rtlCol="0" anchor="t">
            <a:spAutoFit/>
          </a:bodyPr>
          <a:lstStyle/>
          <a:p>
            <a:r>
              <a:rPr lang="en-US" sz="3600" b="1" dirty="0">
                <a:solidFill>
                  <a:srgbClr val="003DA5"/>
                </a:solidFill>
              </a:rPr>
              <a:t>UC Blue &amp; Gold HMO</a:t>
            </a:r>
          </a:p>
          <a:p>
            <a:pPr lvl="0"/>
            <a:r>
              <a:rPr lang="en-US" sz="2800" b="1" i="1" dirty="0">
                <a:solidFill>
                  <a:schemeClr val="accent6"/>
                </a:solidFill>
              </a:rPr>
              <a:t>Additional </a:t>
            </a:r>
            <a:r>
              <a:rPr lang="en-US" sz="2800" b="1" i="1" dirty="0">
                <a:solidFill>
                  <a:srgbClr val="F79646"/>
                </a:solidFill>
              </a:rPr>
              <a:t>Plan Changes</a:t>
            </a:r>
            <a:endParaRPr lang="en-US" sz="2800" i="1" dirty="0">
              <a:solidFill>
                <a:srgbClr val="3F3F3F"/>
              </a:solidFill>
            </a:endParaRPr>
          </a:p>
        </p:txBody>
      </p:sp>
      <p:graphicFrame>
        <p:nvGraphicFramePr>
          <p:cNvPr id="4" name="Table 3">
            <a:extLst>
              <a:ext uri="{FF2B5EF4-FFF2-40B4-BE49-F238E27FC236}">
                <a16:creationId xmlns:a16="http://schemas.microsoft.com/office/drawing/2014/main" id="{5B6473A2-16BD-48EB-AD4F-BC7C9CCC80EF}"/>
              </a:ext>
            </a:extLst>
          </p:cNvPr>
          <p:cNvGraphicFramePr>
            <a:graphicFrameLocks noGrp="1"/>
          </p:cNvGraphicFramePr>
          <p:nvPr>
            <p:extLst>
              <p:ext uri="{D42A27DB-BD31-4B8C-83A1-F6EECF244321}">
                <p14:modId xmlns:p14="http://schemas.microsoft.com/office/powerpoint/2010/main" val="3912062868"/>
              </p:ext>
            </p:extLst>
          </p:nvPr>
        </p:nvGraphicFramePr>
        <p:xfrm>
          <a:off x="454881" y="1755997"/>
          <a:ext cx="8466626" cy="3870674"/>
        </p:xfrm>
        <a:graphic>
          <a:graphicData uri="http://schemas.openxmlformats.org/drawingml/2006/table">
            <a:tbl>
              <a:tblPr firstRow="1" bandRow="1">
                <a:tableStyleId>{5202B0CA-FC54-4496-8BCA-5EF66A818D29}</a:tableStyleId>
              </a:tblPr>
              <a:tblGrid>
                <a:gridCol w="3968263">
                  <a:extLst>
                    <a:ext uri="{9D8B030D-6E8A-4147-A177-3AD203B41FA5}">
                      <a16:colId xmlns:a16="http://schemas.microsoft.com/office/drawing/2014/main" val="2524151838"/>
                    </a:ext>
                  </a:extLst>
                </a:gridCol>
                <a:gridCol w="4498363">
                  <a:extLst>
                    <a:ext uri="{9D8B030D-6E8A-4147-A177-3AD203B41FA5}">
                      <a16:colId xmlns:a16="http://schemas.microsoft.com/office/drawing/2014/main" val="3562216730"/>
                    </a:ext>
                  </a:extLst>
                </a:gridCol>
              </a:tblGrid>
              <a:tr h="380296">
                <a:tc gridSpan="2">
                  <a:txBody>
                    <a:bodyPr/>
                    <a:lstStyle/>
                    <a:p>
                      <a:pPr marL="0" algn="ctr" rtl="0" eaLnBrk="1" latinLnBrk="0" hangingPunct="1">
                        <a:spcBef>
                          <a:spcPts val="0"/>
                        </a:spcBef>
                        <a:spcAft>
                          <a:spcPts val="0"/>
                        </a:spcAft>
                      </a:pPr>
                      <a:r>
                        <a:rPr lang="en-US" sz="1800" kern="1200" dirty="0">
                          <a:effectLst/>
                        </a:rPr>
                        <a:t>Diabetes Prevention Program</a:t>
                      </a:r>
                    </a:p>
                  </a:txBody>
                  <a:tcPr marL="0" marR="0" marT="0" marB="0" anchor="ctr">
                    <a:solidFill>
                      <a:srgbClr val="E95B93"/>
                    </a:solidFill>
                  </a:tcPr>
                </a:tc>
                <a:tc hMerge="1">
                  <a:txBody>
                    <a:bodyPr/>
                    <a:lstStyle/>
                    <a:p>
                      <a:endParaRPr lang="en-US"/>
                    </a:p>
                  </a:txBody>
                  <a:tcPr marL="0" marR="0" marT="0" marB="0" horzOverflow="overflow"/>
                </a:tc>
                <a:extLst>
                  <a:ext uri="{0D108BD9-81ED-4DB2-BD59-A6C34878D82A}">
                    <a16:rowId xmlns:a16="http://schemas.microsoft.com/office/drawing/2014/main" val="1113226519"/>
                  </a:ext>
                </a:extLst>
              </a:tr>
              <a:tr h="380296">
                <a:tc>
                  <a:txBody>
                    <a:bodyPr/>
                    <a:lstStyle/>
                    <a:p>
                      <a:pPr marL="0" algn="ctr" rtl="0" eaLnBrk="1" latinLnBrk="0" hangingPunct="1">
                        <a:spcBef>
                          <a:spcPts val="0"/>
                        </a:spcBef>
                        <a:spcAft>
                          <a:spcPts val="0"/>
                        </a:spcAft>
                      </a:pPr>
                      <a:r>
                        <a:rPr lang="en-US" sz="1800" kern="1200">
                          <a:solidFill>
                            <a:srgbClr val="3F3F3F"/>
                          </a:solidFill>
                          <a:effectLst/>
                        </a:rPr>
                        <a:t>2023</a:t>
                      </a:r>
                    </a:p>
                  </a:txBody>
                  <a:tcPr marL="0" marR="0" marT="0" marB="0" anchor="ctr">
                    <a:lnR w="12700">
                      <a:solidFill>
                        <a:schemeClr val="bg1"/>
                      </a:solidFill>
                    </a:lnR>
                    <a:lnB w="12700">
                      <a:solidFill>
                        <a:schemeClr val="bg1"/>
                      </a:solidFill>
                    </a:lnB>
                    <a:solidFill>
                      <a:schemeClr val="accent2">
                        <a:lumMod val="20000"/>
                        <a:lumOff val="80000"/>
                      </a:schemeClr>
                    </a:solidFill>
                  </a:tcPr>
                </a:tc>
                <a:tc>
                  <a:txBody>
                    <a:bodyPr/>
                    <a:lstStyle/>
                    <a:p>
                      <a:pPr marL="0" algn="ctr" rtl="0" eaLnBrk="1" latinLnBrk="0" hangingPunct="1">
                        <a:spcBef>
                          <a:spcPts val="0"/>
                        </a:spcBef>
                        <a:spcAft>
                          <a:spcPts val="0"/>
                        </a:spcAft>
                      </a:pPr>
                      <a:r>
                        <a:rPr lang="en-US" sz="1800" b="1" kern="1200" dirty="0">
                          <a:solidFill>
                            <a:srgbClr val="E64F94"/>
                          </a:solidFill>
                          <a:effectLst/>
                        </a:rPr>
                        <a:t>2024</a:t>
                      </a:r>
                    </a:p>
                  </a:txBody>
                  <a:tcPr marL="0" marR="0" marT="0" marB="0" anchor="ctr">
                    <a:lnL w="12700">
                      <a:solidFill>
                        <a:schemeClr val="bg1"/>
                      </a:solidFill>
                    </a:lnL>
                    <a:lnB w="12700">
                      <a:solidFill>
                        <a:schemeClr val="bg1"/>
                      </a:solidFill>
                    </a:lnB>
                    <a:solidFill>
                      <a:schemeClr val="accent2">
                        <a:lumMod val="20000"/>
                        <a:lumOff val="80000"/>
                      </a:schemeClr>
                    </a:solidFill>
                  </a:tcPr>
                </a:tc>
                <a:extLst>
                  <a:ext uri="{0D108BD9-81ED-4DB2-BD59-A6C34878D82A}">
                    <a16:rowId xmlns:a16="http://schemas.microsoft.com/office/drawing/2014/main" val="3734601036"/>
                  </a:ext>
                </a:extLst>
              </a:tr>
              <a:tr h="380295">
                <a:tc>
                  <a:txBody>
                    <a:bodyPr/>
                    <a:lstStyle/>
                    <a:p>
                      <a:pPr marL="0" lvl="0" algn="ctr">
                        <a:spcBef>
                          <a:spcPts val="0"/>
                        </a:spcBef>
                        <a:spcAft>
                          <a:spcPts val="0"/>
                        </a:spcAft>
                        <a:buNone/>
                      </a:pPr>
                      <a:r>
                        <a:rPr lang="en-US" sz="1800" kern="1200">
                          <a:solidFill>
                            <a:srgbClr val="3F3F3F"/>
                          </a:solidFill>
                          <a:effectLst/>
                        </a:rPr>
                        <a:t>Omada</a:t>
                      </a:r>
                    </a:p>
                  </a:txBody>
                  <a:tcPr marL="0" marR="0" marT="0" marB="0" anchor="ctr">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marL="0" lvl="0" algn="ctr">
                        <a:spcBef>
                          <a:spcPts val="0"/>
                        </a:spcBef>
                        <a:spcAft>
                          <a:spcPts val="0"/>
                        </a:spcAft>
                        <a:buNone/>
                      </a:pPr>
                      <a:r>
                        <a:rPr lang="en-US" sz="1800" b="1" kern="1200" dirty="0">
                          <a:solidFill>
                            <a:srgbClr val="E64F94"/>
                          </a:solidFill>
                          <a:effectLst/>
                        </a:rPr>
                        <a:t>Sharecare Eat Right Now</a:t>
                      </a:r>
                    </a:p>
                  </a:txBody>
                  <a:tcPr marL="0" marR="0" marT="0" marB="0" anchor="ctr">
                    <a:lnL w="12700">
                      <a:solidFill>
                        <a:schemeClr val="bg1"/>
                      </a:solidFill>
                    </a:lnL>
                    <a:lnT w="12700">
                      <a:solidFill>
                        <a:schemeClr val="bg1"/>
                      </a:solidFill>
                    </a:lnT>
                    <a:lnB w="12700">
                      <a:solidFill>
                        <a:schemeClr val="bg1"/>
                      </a:solidFill>
                    </a:lnB>
                    <a:solidFill>
                      <a:schemeClr val="bg1">
                        <a:lumMod val="95000"/>
                      </a:schemeClr>
                    </a:solidFill>
                  </a:tcPr>
                </a:tc>
                <a:extLst>
                  <a:ext uri="{0D108BD9-81ED-4DB2-BD59-A6C34878D82A}">
                    <a16:rowId xmlns:a16="http://schemas.microsoft.com/office/drawing/2014/main" val="2282593415"/>
                  </a:ext>
                </a:extLst>
              </a:tr>
              <a:tr h="562629">
                <a:tc>
                  <a:txBody>
                    <a:bodyPr/>
                    <a:lstStyle/>
                    <a:p>
                      <a:pPr marL="285750" lvl="0" indent="-285750" algn="l">
                        <a:spcBef>
                          <a:spcPts val="0"/>
                        </a:spcBef>
                        <a:spcAft>
                          <a:spcPts val="0"/>
                        </a:spcAft>
                        <a:buFont typeface="Wingdings" panose="05000000000000000000" pitchFamily="2" charset="2"/>
                        <a:buChar char="§"/>
                      </a:pPr>
                      <a:r>
                        <a:rPr lang="en-US" sz="1800" kern="1200">
                          <a:solidFill>
                            <a:srgbClr val="3F3F3F"/>
                          </a:solidFill>
                          <a:effectLst/>
                        </a:rPr>
                        <a:t>Virtual 16-week program, weekly lessons</a:t>
                      </a:r>
                    </a:p>
                  </a:txBody>
                  <a:tcPr marL="0" marR="0" marT="0" marB="0" anchor="ctr">
                    <a:lnR w="12700">
                      <a:solidFill>
                        <a:schemeClr val="bg1"/>
                      </a:solidFill>
                    </a:lnR>
                    <a:lnT w="12700">
                      <a:solidFill>
                        <a:schemeClr val="bg1"/>
                      </a:solidFill>
                    </a:lnT>
                    <a:lnB w="12700">
                      <a:solidFill>
                        <a:schemeClr val="bg1"/>
                      </a:solidFill>
                    </a:lnB>
                    <a:solidFill>
                      <a:schemeClr val="accent2">
                        <a:lumMod val="20000"/>
                        <a:lumOff val="80000"/>
                      </a:schemeClr>
                    </a:solidFill>
                  </a:tcPr>
                </a:tc>
                <a:tc>
                  <a:txBody>
                    <a:bodyPr/>
                    <a:lstStyle/>
                    <a:p>
                      <a:pPr marL="285750" lvl="0" indent="-285750" algn="l">
                        <a:spcBef>
                          <a:spcPts val="0"/>
                        </a:spcBef>
                        <a:spcAft>
                          <a:spcPts val="0"/>
                        </a:spcAft>
                        <a:buFont typeface="Wingdings" panose="05000000000000000000" pitchFamily="2" charset="2"/>
                        <a:buChar char="§"/>
                      </a:pPr>
                      <a:r>
                        <a:rPr lang="en-US" sz="1800" b="1" kern="1200" dirty="0">
                          <a:solidFill>
                            <a:srgbClr val="E64F94"/>
                          </a:solidFill>
                          <a:effectLst/>
                        </a:rPr>
                        <a:t>Virtual 22-week program, daily lessons</a:t>
                      </a:r>
                    </a:p>
                  </a:txBody>
                  <a:tcPr marL="0" marR="0" marT="0" marB="0" anchor="ctr">
                    <a:lnL w="12700">
                      <a:solidFill>
                        <a:schemeClr val="bg1"/>
                      </a:solidFill>
                    </a:lnL>
                    <a:lnT w="12700">
                      <a:solidFill>
                        <a:schemeClr val="bg1"/>
                      </a:solidFill>
                    </a:lnT>
                    <a:lnB w="12700">
                      <a:solidFill>
                        <a:schemeClr val="bg1"/>
                      </a:solidFill>
                    </a:lnB>
                    <a:solidFill>
                      <a:schemeClr val="accent2">
                        <a:lumMod val="20000"/>
                        <a:lumOff val="80000"/>
                      </a:schemeClr>
                    </a:solidFill>
                  </a:tcPr>
                </a:tc>
                <a:extLst>
                  <a:ext uri="{0D108BD9-81ED-4DB2-BD59-A6C34878D82A}">
                    <a16:rowId xmlns:a16="http://schemas.microsoft.com/office/drawing/2014/main" val="3754713236"/>
                  </a:ext>
                </a:extLst>
              </a:tr>
              <a:tr h="380293">
                <a:tc>
                  <a:txBody>
                    <a:bodyPr/>
                    <a:lstStyle/>
                    <a:p>
                      <a:pPr marL="285750" lvl="0" indent="-285750" algn="l">
                        <a:spcBef>
                          <a:spcPts val="0"/>
                        </a:spcBef>
                        <a:spcAft>
                          <a:spcPts val="0"/>
                        </a:spcAft>
                        <a:buFont typeface="Wingdings" panose="05000000000000000000" pitchFamily="2" charset="2"/>
                        <a:buChar char="§"/>
                      </a:pPr>
                      <a:r>
                        <a:rPr lang="en-US" sz="1800" kern="1200">
                          <a:solidFill>
                            <a:srgbClr val="3F3F3F"/>
                          </a:solidFill>
                          <a:effectLst/>
                        </a:rPr>
                        <a:t>Wireless scale</a:t>
                      </a:r>
                    </a:p>
                  </a:txBody>
                  <a:tcPr marL="0" marR="0" marT="0" marB="0" anchor="ctr">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marL="285750" lvl="0" indent="-285750" algn="l">
                        <a:spcBef>
                          <a:spcPts val="0"/>
                        </a:spcBef>
                        <a:spcAft>
                          <a:spcPts val="0"/>
                        </a:spcAft>
                        <a:buFont typeface="Wingdings" panose="05000000000000000000" pitchFamily="2" charset="2"/>
                        <a:buChar char="§"/>
                      </a:pPr>
                      <a:r>
                        <a:rPr lang="en-US" sz="1800" b="1" kern="1200" dirty="0">
                          <a:solidFill>
                            <a:srgbClr val="E64F94"/>
                          </a:solidFill>
                          <a:effectLst/>
                        </a:rPr>
                        <a:t>Wireless scale</a:t>
                      </a:r>
                    </a:p>
                  </a:txBody>
                  <a:tcPr marL="0" marR="0" marT="0" marB="0" anchor="ctr">
                    <a:lnL w="12700">
                      <a:solidFill>
                        <a:schemeClr val="bg1"/>
                      </a:solidFill>
                    </a:lnL>
                    <a:lnT w="12700">
                      <a:solidFill>
                        <a:schemeClr val="bg1"/>
                      </a:solidFill>
                    </a:lnT>
                    <a:lnB w="12700">
                      <a:solidFill>
                        <a:schemeClr val="bg1"/>
                      </a:solidFill>
                    </a:lnB>
                    <a:solidFill>
                      <a:schemeClr val="bg1">
                        <a:lumMod val="95000"/>
                      </a:schemeClr>
                    </a:solidFill>
                  </a:tcPr>
                </a:tc>
                <a:extLst>
                  <a:ext uri="{0D108BD9-81ED-4DB2-BD59-A6C34878D82A}">
                    <a16:rowId xmlns:a16="http://schemas.microsoft.com/office/drawing/2014/main" val="1225476148"/>
                  </a:ext>
                </a:extLst>
              </a:tr>
              <a:tr h="380293">
                <a:tc>
                  <a:txBody>
                    <a:bodyPr/>
                    <a:lstStyle/>
                    <a:p>
                      <a:pPr marL="285750" lvl="0" indent="-285750" algn="l">
                        <a:spcBef>
                          <a:spcPts val="0"/>
                        </a:spcBef>
                        <a:spcAft>
                          <a:spcPts val="0"/>
                        </a:spcAft>
                        <a:buFont typeface="Wingdings" panose="05000000000000000000" pitchFamily="2" charset="2"/>
                        <a:buChar char="§"/>
                      </a:pPr>
                      <a:r>
                        <a:rPr lang="en-US" sz="1800" kern="1200">
                          <a:solidFill>
                            <a:srgbClr val="3F3F3F"/>
                          </a:solidFill>
                          <a:effectLst/>
                        </a:rPr>
                        <a:t>English only</a:t>
                      </a:r>
                    </a:p>
                  </a:txBody>
                  <a:tcPr marL="0" marR="0" marT="0" marB="0" anchor="ctr">
                    <a:lnR w="12700">
                      <a:solidFill>
                        <a:schemeClr val="bg1"/>
                      </a:solidFill>
                    </a:lnR>
                    <a:lnT w="12700">
                      <a:solidFill>
                        <a:schemeClr val="bg1"/>
                      </a:solidFill>
                    </a:lnT>
                    <a:lnB w="12700">
                      <a:solidFill>
                        <a:schemeClr val="bg1"/>
                      </a:solidFill>
                    </a:lnB>
                    <a:solidFill>
                      <a:schemeClr val="accent2">
                        <a:lumMod val="20000"/>
                        <a:lumOff val="80000"/>
                      </a:schemeClr>
                    </a:solidFill>
                  </a:tcPr>
                </a:tc>
                <a:tc>
                  <a:txBody>
                    <a:bodyPr/>
                    <a:lstStyle/>
                    <a:p>
                      <a:pPr marL="285750" lvl="0" indent="-285750" algn="l">
                        <a:spcBef>
                          <a:spcPts val="0"/>
                        </a:spcBef>
                        <a:spcAft>
                          <a:spcPts val="0"/>
                        </a:spcAft>
                        <a:buFont typeface="Wingdings" panose="05000000000000000000" pitchFamily="2" charset="2"/>
                        <a:buChar char="§"/>
                      </a:pPr>
                      <a:r>
                        <a:rPr lang="en-US" sz="1800" b="1" kern="1200" dirty="0">
                          <a:solidFill>
                            <a:srgbClr val="E64F94"/>
                          </a:solidFill>
                          <a:effectLst/>
                        </a:rPr>
                        <a:t>English and Spanish</a:t>
                      </a:r>
                    </a:p>
                  </a:txBody>
                  <a:tcPr marL="0" marR="0" marT="0" marB="0" anchor="ctr">
                    <a:lnL w="12700">
                      <a:solidFill>
                        <a:schemeClr val="bg1"/>
                      </a:solidFill>
                    </a:lnL>
                    <a:lnT w="12700">
                      <a:solidFill>
                        <a:schemeClr val="bg1"/>
                      </a:solidFill>
                    </a:lnT>
                    <a:lnB w="12700">
                      <a:solidFill>
                        <a:schemeClr val="bg1"/>
                      </a:solidFill>
                    </a:lnB>
                    <a:solidFill>
                      <a:schemeClr val="accent2">
                        <a:lumMod val="20000"/>
                        <a:lumOff val="80000"/>
                      </a:schemeClr>
                    </a:solidFill>
                  </a:tcPr>
                </a:tc>
                <a:extLst>
                  <a:ext uri="{0D108BD9-81ED-4DB2-BD59-A6C34878D82A}">
                    <a16:rowId xmlns:a16="http://schemas.microsoft.com/office/drawing/2014/main" val="2107558033"/>
                  </a:ext>
                </a:extLst>
              </a:tr>
              <a:tr h="1406572">
                <a:tc>
                  <a:txBody>
                    <a:bodyPr/>
                    <a:lstStyle/>
                    <a:p>
                      <a:pPr marL="285750" lvl="0" indent="-285750" algn="l">
                        <a:spcBef>
                          <a:spcPts val="0"/>
                        </a:spcBef>
                        <a:spcAft>
                          <a:spcPts val="0"/>
                        </a:spcAft>
                        <a:buFont typeface="Wingdings" panose="05000000000000000000" pitchFamily="2" charset="2"/>
                        <a:buChar char="§"/>
                      </a:pPr>
                      <a:endParaRPr lang="en-US" sz="1800" kern="1200" dirty="0">
                        <a:solidFill>
                          <a:srgbClr val="3F3F3F"/>
                        </a:solidFill>
                        <a:effectLst/>
                      </a:endParaRPr>
                    </a:p>
                  </a:txBody>
                  <a:tcPr marL="0" marR="0" marT="0" marB="0" anchor="ctr">
                    <a:lnR w="12700">
                      <a:solidFill>
                        <a:schemeClr val="bg1"/>
                      </a:solidFill>
                    </a:lnR>
                    <a:lnT w="12700">
                      <a:solidFill>
                        <a:schemeClr val="bg1"/>
                      </a:solidFill>
                    </a:lnT>
                    <a:solidFill>
                      <a:schemeClr val="bg1">
                        <a:lumMod val="95000"/>
                      </a:schemeClr>
                    </a:solidFill>
                  </a:tcPr>
                </a:tc>
                <a:tc>
                  <a:txBody>
                    <a:bodyPr/>
                    <a:lstStyle/>
                    <a:p>
                      <a:pPr marL="285750" lvl="0" indent="-285750" algn="l">
                        <a:spcBef>
                          <a:spcPts val="0"/>
                        </a:spcBef>
                        <a:spcAft>
                          <a:spcPts val="0"/>
                        </a:spcAft>
                        <a:buFont typeface="Wingdings" panose="05000000000000000000" pitchFamily="2" charset="2"/>
                        <a:buChar char="§"/>
                      </a:pPr>
                      <a:r>
                        <a:rPr lang="en-US" sz="1800" b="1" kern="1200" dirty="0">
                          <a:solidFill>
                            <a:srgbClr val="E64F94"/>
                          </a:solidFill>
                          <a:effectLst/>
                        </a:rPr>
                        <a:t>Activity tracker after 2nd milestone</a:t>
                      </a:r>
                    </a:p>
                    <a:p>
                      <a:pPr marL="285750" lvl="0" indent="-285750" algn="l">
                        <a:spcBef>
                          <a:spcPts val="0"/>
                        </a:spcBef>
                        <a:spcAft>
                          <a:spcPts val="0"/>
                        </a:spcAft>
                        <a:buFont typeface="Wingdings" panose="05000000000000000000" pitchFamily="2" charset="2"/>
                        <a:buChar char="§"/>
                      </a:pPr>
                      <a:r>
                        <a:rPr lang="en-US" sz="1800" b="1" kern="1200" dirty="0">
                          <a:solidFill>
                            <a:srgbClr val="E64F94"/>
                          </a:solidFill>
                          <a:effectLst/>
                        </a:rPr>
                        <a:t>Wellness program option if eligible</a:t>
                      </a:r>
                    </a:p>
                    <a:p>
                      <a:pPr marL="285750" lvl="0" indent="-285750" algn="l">
                        <a:spcBef>
                          <a:spcPts val="0"/>
                        </a:spcBef>
                        <a:spcAft>
                          <a:spcPts val="0"/>
                        </a:spcAft>
                        <a:buFont typeface="Wingdings" panose="05000000000000000000" pitchFamily="2" charset="2"/>
                        <a:buChar char="§"/>
                      </a:pPr>
                      <a:r>
                        <a:rPr lang="en-US" sz="1800" b="1" kern="1200" dirty="0">
                          <a:solidFill>
                            <a:srgbClr val="E64F94"/>
                          </a:solidFill>
                          <a:effectLst/>
                        </a:rPr>
                        <a:t>Integrated with Health Net's wellness platform &amp; coaching program</a:t>
                      </a:r>
                    </a:p>
                  </a:txBody>
                  <a:tcPr marL="0" marR="0" marT="0" marB="0" anchor="ctr">
                    <a:lnL w="12700">
                      <a:solidFill>
                        <a:schemeClr val="bg1"/>
                      </a:solidFill>
                    </a:lnL>
                    <a:lnT w="12700">
                      <a:solidFill>
                        <a:schemeClr val="bg1"/>
                      </a:solidFill>
                    </a:lnT>
                    <a:solidFill>
                      <a:schemeClr val="bg1">
                        <a:lumMod val="95000"/>
                      </a:schemeClr>
                    </a:solidFill>
                  </a:tcPr>
                </a:tc>
                <a:extLst>
                  <a:ext uri="{0D108BD9-81ED-4DB2-BD59-A6C34878D82A}">
                    <a16:rowId xmlns:a16="http://schemas.microsoft.com/office/drawing/2014/main" val="1526760456"/>
                  </a:ext>
                </a:extLst>
              </a:tr>
            </a:tbl>
          </a:graphicData>
        </a:graphic>
      </p:graphicFrame>
      <p:pic>
        <p:nvPicPr>
          <p:cNvPr id="5" name="Graphic 4">
            <a:extLst>
              <a:ext uri="{FF2B5EF4-FFF2-40B4-BE49-F238E27FC236}">
                <a16:creationId xmlns:a16="http://schemas.microsoft.com/office/drawing/2014/main" id="{8D914C3C-F16C-4033-931D-D616396C71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4881" y="458255"/>
            <a:ext cx="280946" cy="128525"/>
          </a:xfrm>
          <a:prstGeom prst="rect">
            <a:avLst/>
          </a:prstGeom>
        </p:spPr>
      </p:pic>
      <p:grpSp>
        <p:nvGrpSpPr>
          <p:cNvPr id="6" name="Group 5">
            <a:extLst>
              <a:ext uri="{FF2B5EF4-FFF2-40B4-BE49-F238E27FC236}">
                <a16:creationId xmlns:a16="http://schemas.microsoft.com/office/drawing/2014/main" id="{2ACAD214-E316-499C-A9D9-B0D901DBEAAD}"/>
              </a:ext>
            </a:extLst>
          </p:cNvPr>
          <p:cNvGrpSpPr/>
          <p:nvPr/>
        </p:nvGrpSpPr>
        <p:grpSpPr>
          <a:xfrm>
            <a:off x="204186" y="5734975"/>
            <a:ext cx="2032987" cy="870011"/>
            <a:chOff x="204186" y="5734975"/>
            <a:chExt cx="2032987" cy="870011"/>
          </a:xfrm>
        </p:grpSpPr>
        <p:sp>
          <p:nvSpPr>
            <p:cNvPr id="7" name="Rectangle 6">
              <a:extLst>
                <a:ext uri="{FF2B5EF4-FFF2-40B4-BE49-F238E27FC236}">
                  <a16:creationId xmlns:a16="http://schemas.microsoft.com/office/drawing/2014/main" id="{8D5D8176-F9B9-43F0-91AE-CE400D786C07}"/>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62D4E10-8DFB-4491-86D1-A6174C10477C}"/>
                </a:ext>
              </a:extLst>
            </p:cNvPr>
            <p:cNvPicPr>
              <a:picLocks noChangeAspect="1"/>
            </p:cNvPicPr>
            <p:nvPr/>
          </p:nvPicPr>
          <p:blipFill>
            <a:blip r:embed="rId6"/>
            <a:stretch>
              <a:fillRect/>
            </a:stretch>
          </p:blipFill>
          <p:spPr>
            <a:xfrm>
              <a:off x="533262" y="5967896"/>
              <a:ext cx="1306847" cy="495048"/>
            </a:xfrm>
            <a:prstGeom prst="rect">
              <a:avLst/>
            </a:prstGeom>
          </p:spPr>
        </p:pic>
      </p:grpSp>
      <p:pic>
        <p:nvPicPr>
          <p:cNvPr id="10" name="Audio 9">
            <a:hlinkClick r:id="" action="ppaction://media"/>
            <a:extLst>
              <a:ext uri="{FF2B5EF4-FFF2-40B4-BE49-F238E27FC236}">
                <a16:creationId xmlns:a16="http://schemas.microsoft.com/office/drawing/2014/main" id="{B29DB728-421C-4342-985B-437E0FC742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18908032"/>
      </p:ext>
    </p:extLst>
  </p:cSld>
  <p:clrMapOvr>
    <a:masterClrMapping/>
  </p:clrMapOvr>
  <mc:AlternateContent xmlns:mc="http://schemas.openxmlformats.org/markup-compatibility/2006" xmlns:p14="http://schemas.microsoft.com/office/powerpoint/2010/main">
    <mc:Choice Requires="p14">
      <p:transition spd="slow" p14:dur="2000" advTm="21752"/>
    </mc:Choice>
    <mc:Fallback xmlns="">
      <p:transition spd="slow" advTm="21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200320-58A2-4EA6-BD3A-BCF3520AEBA3}"/>
              </a:ext>
            </a:extLst>
          </p:cNvPr>
          <p:cNvPicPr>
            <a:picLocks noChangeAspect="1"/>
          </p:cNvPicPr>
          <p:nvPr/>
        </p:nvPicPr>
        <p:blipFill>
          <a:blip r:embed="rId4"/>
          <a:stretch>
            <a:fillRect/>
          </a:stretch>
        </p:blipFill>
        <p:spPr>
          <a:xfrm>
            <a:off x="255016" y="6175539"/>
            <a:ext cx="1306847" cy="495048"/>
          </a:xfrm>
          <a:prstGeom prst="rect">
            <a:avLst/>
          </a:prstGeom>
        </p:spPr>
      </p:pic>
      <p:sp>
        <p:nvSpPr>
          <p:cNvPr id="5" name="Content Placeholder 1">
            <a:extLst>
              <a:ext uri="{FF2B5EF4-FFF2-40B4-BE49-F238E27FC236}">
                <a16:creationId xmlns:a16="http://schemas.microsoft.com/office/drawing/2014/main" id="{8D944E10-FCE4-41C6-88BA-4EA1AE560D9C}"/>
              </a:ext>
            </a:extLst>
          </p:cNvPr>
          <p:cNvSpPr>
            <a:spLocks noGrp="1"/>
          </p:cNvSpPr>
          <p:nvPr>
            <p:ph sz="quarter" idx="13"/>
          </p:nvPr>
        </p:nvSpPr>
        <p:spPr>
          <a:xfrm>
            <a:off x="0" y="2729024"/>
            <a:ext cx="9144000" cy="504754"/>
          </a:xfrm>
        </p:spPr>
        <p:txBody>
          <a:bodyPr/>
          <a:lstStyle/>
          <a:p>
            <a:pPr algn="ctr"/>
            <a:r>
              <a:rPr lang="en-US" sz="4000" dirty="0">
                <a:solidFill>
                  <a:srgbClr val="003DA5"/>
                </a:solidFill>
              </a:rPr>
              <a:t>MEMBER ID CARDS</a:t>
            </a:r>
          </a:p>
        </p:txBody>
      </p:sp>
      <p:pic>
        <p:nvPicPr>
          <p:cNvPr id="3" name="Audio 2">
            <a:hlinkClick r:id="" action="ppaction://media"/>
            <a:extLst>
              <a:ext uri="{FF2B5EF4-FFF2-40B4-BE49-F238E27FC236}">
                <a16:creationId xmlns:a16="http://schemas.microsoft.com/office/drawing/2014/main" id="{62C95D81-0619-4D5C-867D-DFA5E9FCED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45845607"/>
      </p:ext>
    </p:extLst>
  </p:cSld>
  <p:clrMapOvr>
    <a:masterClrMapping/>
  </p:clrMapOvr>
  <mc:AlternateContent xmlns:mc="http://schemas.openxmlformats.org/markup-compatibility/2006" xmlns:p14="http://schemas.microsoft.com/office/powerpoint/2010/main">
    <mc:Choice Requires="p14">
      <p:transition spd="slow" p14:dur="2000" advTm="2622"/>
    </mc:Choice>
    <mc:Fallback xmlns="">
      <p:transition spd="slow" advTm="2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10" name="Content Placeholder 1">
            <a:extLst>
              <a:ext uri="{FF2B5EF4-FFF2-40B4-BE49-F238E27FC236}">
                <a16:creationId xmlns:a16="http://schemas.microsoft.com/office/drawing/2014/main" id="{41527B64-721C-4F9C-86FA-B0AA7FFF294A}"/>
              </a:ext>
            </a:extLst>
          </p:cNvPr>
          <p:cNvSpPr txBox="1">
            <a:spLocks/>
          </p:cNvSpPr>
          <p:nvPr/>
        </p:nvSpPr>
        <p:spPr>
          <a:xfrm>
            <a:off x="348555" y="783047"/>
            <a:ext cx="8216508" cy="504754"/>
          </a:xfrm>
          <a:prstGeom prst="rect">
            <a:avLst/>
          </a:prstGeom>
        </p:spPr>
        <p:txBody>
          <a:bodyPr/>
          <a:lstStyle>
            <a:lvl1pPr marL="342900" indent="-342900" algn="l" defTabSz="457200" rtl="0" eaLnBrk="1" latinLnBrk="0" hangingPunct="1">
              <a:spcBef>
                <a:spcPct val="20000"/>
              </a:spcBef>
              <a:buFont typeface="Arial"/>
              <a:buChar char="•"/>
              <a:defRPr sz="2000" b="0" i="0" kern="1200">
                <a:solidFill>
                  <a:srgbClr val="676767"/>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rgbClr val="666666"/>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rgbClr val="003DA5"/>
                </a:solidFill>
              </a:rPr>
              <a:t>2024 Member ID Cards</a:t>
            </a:r>
          </a:p>
        </p:txBody>
      </p:sp>
      <p:graphicFrame>
        <p:nvGraphicFramePr>
          <p:cNvPr id="11" name="Content Placeholder 4">
            <a:extLst>
              <a:ext uri="{FF2B5EF4-FFF2-40B4-BE49-F238E27FC236}">
                <a16:creationId xmlns:a16="http://schemas.microsoft.com/office/drawing/2014/main" id="{756BCA70-7D07-428B-AD5F-8E72E98C0D33}"/>
              </a:ext>
            </a:extLst>
          </p:cNvPr>
          <p:cNvGraphicFramePr>
            <a:graphicFrameLocks/>
          </p:cNvGraphicFramePr>
          <p:nvPr>
            <p:extLst>
              <p:ext uri="{D42A27DB-BD31-4B8C-83A1-F6EECF244321}">
                <p14:modId xmlns:p14="http://schemas.microsoft.com/office/powerpoint/2010/main" val="3041009562"/>
              </p:ext>
            </p:extLst>
          </p:nvPr>
        </p:nvGraphicFramePr>
        <p:xfrm>
          <a:off x="454879" y="1906400"/>
          <a:ext cx="8216507" cy="2809437"/>
        </p:xfrm>
        <a:graphic>
          <a:graphicData uri="http://schemas.openxmlformats.org/drawingml/2006/table">
            <a:tbl>
              <a:tblPr firstRow="1" firstCol="1" bandRow="1">
                <a:tableStyleId>{93296810-A885-4BE3-A3E7-6D5BEEA58F35}</a:tableStyleId>
              </a:tblPr>
              <a:tblGrid>
                <a:gridCol w="3154552">
                  <a:extLst>
                    <a:ext uri="{9D8B030D-6E8A-4147-A177-3AD203B41FA5}">
                      <a16:colId xmlns:a16="http://schemas.microsoft.com/office/drawing/2014/main" val="2686130486"/>
                    </a:ext>
                  </a:extLst>
                </a:gridCol>
                <a:gridCol w="5061955">
                  <a:extLst>
                    <a:ext uri="{9D8B030D-6E8A-4147-A177-3AD203B41FA5}">
                      <a16:colId xmlns:a16="http://schemas.microsoft.com/office/drawing/2014/main" val="337914157"/>
                    </a:ext>
                  </a:extLst>
                </a:gridCol>
              </a:tblGrid>
              <a:tr h="595496">
                <a:tc>
                  <a:txBody>
                    <a:bodyPr/>
                    <a:lstStyle/>
                    <a:p>
                      <a:pPr marL="0" marR="0">
                        <a:lnSpc>
                          <a:spcPct val="107000"/>
                        </a:lnSpc>
                        <a:spcBef>
                          <a:spcPts val="0"/>
                        </a:spcBef>
                        <a:spcAft>
                          <a:spcPts val="0"/>
                        </a:spcAft>
                      </a:pPr>
                      <a:r>
                        <a:rPr lang="en-US" sz="1400" dirty="0">
                          <a:effectLst/>
                        </a:rPr>
                        <a:t>HMO Plans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909" marR="53909" marT="0" marB="0" anchor="ctr"/>
                </a:tc>
                <a:tc>
                  <a:txBody>
                    <a:bodyPr/>
                    <a:lstStyle/>
                    <a:p>
                      <a:pPr marL="0" marR="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ID cards will go to </a:t>
                      </a:r>
                    </a:p>
                  </a:txBody>
                  <a:tcPr marL="53909" marR="53909" marT="0" marB="0" anchor="ctr">
                    <a:solidFill>
                      <a:srgbClr val="E64F94"/>
                    </a:solidFill>
                  </a:tcPr>
                </a:tc>
                <a:extLst>
                  <a:ext uri="{0D108BD9-81ED-4DB2-BD59-A6C34878D82A}">
                    <a16:rowId xmlns:a16="http://schemas.microsoft.com/office/drawing/2014/main" val="998742380"/>
                  </a:ext>
                </a:extLst>
              </a:tr>
              <a:tr h="1216450">
                <a:tc>
                  <a:txBody>
                    <a:bodyPr/>
                    <a:lstStyle/>
                    <a:p>
                      <a:pPr marL="0" marR="0">
                        <a:lnSpc>
                          <a:spcPct val="107000"/>
                        </a:lnSpc>
                        <a:spcBef>
                          <a:spcPts val="0"/>
                        </a:spcBef>
                        <a:spcAft>
                          <a:spcPts val="0"/>
                        </a:spcAft>
                      </a:pPr>
                      <a:r>
                        <a:rPr lang="en-US" sz="1400" dirty="0">
                          <a:effectLst/>
                        </a:rPr>
                        <a:t>     Kaiser Permanente HMO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909" marR="53909" marT="0" marB="0" anchor="ctr"/>
                </a:tc>
                <a:tc>
                  <a:txBody>
                    <a:bodyPr/>
                    <a:lstStyle/>
                    <a:p>
                      <a:pPr marL="0" marR="0" lvl="0">
                        <a:lnSpc>
                          <a:spcPct val="107000"/>
                        </a:lnSpc>
                        <a:spcBef>
                          <a:spcPts val="0"/>
                        </a:spcBef>
                        <a:spcAft>
                          <a:spcPts val="0"/>
                        </a:spcAft>
                        <a:buNone/>
                      </a:pPr>
                      <a:r>
                        <a:rPr lang="en-US" sz="1400" b="0" i="0" u="none" strike="noStrike" noProof="0" dirty="0">
                          <a:solidFill>
                            <a:srgbClr val="3F3F3F"/>
                          </a:solidFill>
                          <a:effectLst/>
                        </a:rPr>
                        <a:t>New Members Only</a:t>
                      </a:r>
                    </a:p>
                    <a:p>
                      <a:pPr marL="0" marR="0" lvl="0">
                        <a:lnSpc>
                          <a:spcPct val="107000"/>
                        </a:lnSpc>
                        <a:spcBef>
                          <a:spcPts val="0"/>
                        </a:spcBef>
                        <a:spcAft>
                          <a:spcPts val="0"/>
                        </a:spcAft>
                        <a:buNone/>
                      </a:pPr>
                      <a:r>
                        <a:rPr lang="en-US" sz="1400" b="0" i="0" u="none" strike="noStrike" noProof="0" dirty="0">
                          <a:solidFill>
                            <a:srgbClr val="3F3F3F"/>
                          </a:solidFill>
                          <a:effectLst/>
                        </a:rPr>
                        <a:t> </a:t>
                      </a:r>
                      <a:endParaRPr lang="en-US" dirty="0">
                        <a:solidFill>
                          <a:srgbClr val="3F3F3F"/>
                        </a:solidFill>
                      </a:endParaRPr>
                    </a:p>
                  </a:txBody>
                  <a:tcPr marL="53909" marR="53909" marT="0" marB="0" anchor="ctr">
                    <a:solidFill>
                      <a:schemeClr val="accent2">
                        <a:lumMod val="20000"/>
                        <a:lumOff val="80000"/>
                      </a:schemeClr>
                    </a:solidFill>
                  </a:tcPr>
                </a:tc>
                <a:extLst>
                  <a:ext uri="{0D108BD9-81ED-4DB2-BD59-A6C34878D82A}">
                    <a16:rowId xmlns:a16="http://schemas.microsoft.com/office/drawing/2014/main" val="295177743"/>
                  </a:ext>
                </a:extLst>
              </a:tr>
              <a:tr h="997491">
                <a:tc>
                  <a:txBody>
                    <a:bodyPr/>
                    <a:lstStyle/>
                    <a:p>
                      <a:pPr marL="0" marR="0">
                        <a:lnSpc>
                          <a:spcPct val="107000"/>
                        </a:lnSpc>
                        <a:spcBef>
                          <a:spcPts val="0"/>
                        </a:spcBef>
                        <a:spcAft>
                          <a:spcPts val="0"/>
                        </a:spcAft>
                      </a:pPr>
                      <a:r>
                        <a:rPr lang="en-US" sz="1400">
                          <a:effectLst/>
                        </a:rPr>
                        <a:t>     UC Blue &amp; Gold HMO</a:t>
                      </a:r>
                    </a:p>
                    <a:p>
                      <a:pPr marL="0" marR="0">
                        <a:lnSpc>
                          <a:spcPct val="107000"/>
                        </a:lnSpc>
                        <a:spcBef>
                          <a:spcPts val="0"/>
                        </a:spcBef>
                        <a:spcAft>
                          <a:spcPts val="0"/>
                        </a:spcAft>
                      </a:pPr>
                      <a:r>
                        <a:rPr lang="en-US" sz="1400">
                          <a:effectLst/>
                        </a:rPr>
                        <a:t>     (Health Net)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3909" marR="53909" marT="0" marB="0" anchor="ctr"/>
                </a:tc>
                <a:tc>
                  <a:txBody>
                    <a:bodyPr/>
                    <a:lstStyle/>
                    <a:p>
                      <a:pPr marL="0" marR="0" lvl="0">
                        <a:lnSpc>
                          <a:spcPct val="107000"/>
                        </a:lnSpc>
                        <a:spcBef>
                          <a:spcPts val="0"/>
                        </a:spcBef>
                        <a:spcAft>
                          <a:spcPts val="0"/>
                        </a:spcAft>
                        <a:buNone/>
                      </a:pPr>
                      <a:r>
                        <a:rPr lang="en-US" sz="1400" b="0" i="0" u="none" strike="noStrike" noProof="0" dirty="0">
                          <a:solidFill>
                            <a:srgbClr val="3F3F3F"/>
                          </a:solidFill>
                          <a:effectLst/>
                        </a:rPr>
                        <a:t>All Members: New ID card with new plan code ‘KR9 WITH PHARMACY’</a:t>
                      </a:r>
                      <a:endParaRPr lang="en-US" sz="1400" b="0" i="0" u="sng" strike="noStrike" noProof="0" dirty="0">
                        <a:solidFill>
                          <a:srgbClr val="3F3F3F"/>
                        </a:solidFill>
                        <a:effectLst/>
                      </a:endParaRPr>
                    </a:p>
                  </a:txBody>
                  <a:tcPr marL="53909" marR="53909" marT="0" marB="0" anchor="ctr"/>
                </a:tc>
                <a:extLst>
                  <a:ext uri="{0D108BD9-81ED-4DB2-BD59-A6C34878D82A}">
                    <a16:rowId xmlns:a16="http://schemas.microsoft.com/office/drawing/2014/main" val="2004658877"/>
                  </a:ext>
                </a:extLst>
              </a:tr>
            </a:tbl>
          </a:graphicData>
        </a:graphic>
      </p:graphicFrame>
      <p:pic>
        <p:nvPicPr>
          <p:cNvPr id="12" name="Graphic 11">
            <a:extLst>
              <a:ext uri="{FF2B5EF4-FFF2-40B4-BE49-F238E27FC236}">
                <a16:creationId xmlns:a16="http://schemas.microsoft.com/office/drawing/2014/main" id="{4D0883AB-9F57-468B-AF1C-145D7B2C2F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2611" y="709566"/>
            <a:ext cx="280946" cy="128525"/>
          </a:xfrm>
          <a:prstGeom prst="rect">
            <a:avLst/>
          </a:prstGeom>
        </p:spPr>
      </p:pic>
      <p:pic>
        <p:nvPicPr>
          <p:cNvPr id="2" name="Audio 1">
            <a:hlinkClick r:id="" action="ppaction://media"/>
            <a:extLst>
              <a:ext uri="{FF2B5EF4-FFF2-40B4-BE49-F238E27FC236}">
                <a16:creationId xmlns:a16="http://schemas.microsoft.com/office/drawing/2014/main" id="{1436CCB4-9BDD-4429-A813-B585BE2900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39322129"/>
      </p:ext>
    </p:extLst>
  </p:cSld>
  <p:clrMapOvr>
    <a:masterClrMapping/>
  </p:clrMapOvr>
  <mc:AlternateContent xmlns:mc="http://schemas.openxmlformats.org/markup-compatibility/2006" xmlns:p14="http://schemas.microsoft.com/office/powerpoint/2010/main">
    <mc:Choice Requires="p14">
      <p:transition spd="slow" p14:dur="2000" advTm="14926"/>
    </mc:Choice>
    <mc:Fallback xmlns="">
      <p:transition spd="slow" advTm="14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5" name="Content Placeholder 1">
            <a:extLst>
              <a:ext uri="{FF2B5EF4-FFF2-40B4-BE49-F238E27FC236}">
                <a16:creationId xmlns:a16="http://schemas.microsoft.com/office/drawing/2014/main" id="{A69DA78C-474D-45A6-821E-5CDAF09BBF99}"/>
              </a:ext>
            </a:extLst>
          </p:cNvPr>
          <p:cNvSpPr>
            <a:spLocks noGrp="1"/>
          </p:cNvSpPr>
          <p:nvPr>
            <p:ph sz="quarter" idx="13"/>
          </p:nvPr>
        </p:nvSpPr>
        <p:spPr>
          <a:xfrm>
            <a:off x="454881" y="904079"/>
            <a:ext cx="8216508" cy="454292"/>
          </a:xfrm>
        </p:spPr>
        <p:txBody>
          <a:bodyPr/>
          <a:lstStyle/>
          <a:p>
            <a:r>
              <a:rPr lang="en-US" sz="3600" b="1" dirty="0">
                <a:solidFill>
                  <a:srgbClr val="003DA5"/>
                </a:solidFill>
              </a:rPr>
              <a:t>2024 Member ID Cards</a:t>
            </a:r>
          </a:p>
        </p:txBody>
      </p:sp>
      <p:graphicFrame>
        <p:nvGraphicFramePr>
          <p:cNvPr id="6" name="Content Placeholder 4">
            <a:extLst>
              <a:ext uri="{FF2B5EF4-FFF2-40B4-BE49-F238E27FC236}">
                <a16:creationId xmlns:a16="http://schemas.microsoft.com/office/drawing/2014/main" id="{C18BAB56-3584-4BAA-8EEC-A5A2DD37D279}"/>
              </a:ext>
            </a:extLst>
          </p:cNvPr>
          <p:cNvGraphicFramePr>
            <a:graphicFrameLocks/>
          </p:cNvGraphicFramePr>
          <p:nvPr>
            <p:extLst>
              <p:ext uri="{D42A27DB-BD31-4B8C-83A1-F6EECF244321}">
                <p14:modId xmlns:p14="http://schemas.microsoft.com/office/powerpoint/2010/main" val="2790549749"/>
              </p:ext>
            </p:extLst>
          </p:nvPr>
        </p:nvGraphicFramePr>
        <p:xfrm>
          <a:off x="453639" y="1446066"/>
          <a:ext cx="8217750" cy="4039036"/>
        </p:xfrm>
        <a:graphic>
          <a:graphicData uri="http://schemas.openxmlformats.org/drawingml/2006/table">
            <a:tbl>
              <a:tblPr firstRow="1" firstCol="1" bandRow="1">
                <a:tableStyleId>{93296810-A885-4BE3-A3E7-6D5BEEA58F35}</a:tableStyleId>
              </a:tblPr>
              <a:tblGrid>
                <a:gridCol w="3155029">
                  <a:extLst>
                    <a:ext uri="{9D8B030D-6E8A-4147-A177-3AD203B41FA5}">
                      <a16:colId xmlns:a16="http://schemas.microsoft.com/office/drawing/2014/main" val="2686130486"/>
                    </a:ext>
                  </a:extLst>
                </a:gridCol>
                <a:gridCol w="5062721">
                  <a:extLst>
                    <a:ext uri="{9D8B030D-6E8A-4147-A177-3AD203B41FA5}">
                      <a16:colId xmlns:a16="http://schemas.microsoft.com/office/drawing/2014/main" val="337914157"/>
                    </a:ext>
                  </a:extLst>
                </a:gridCol>
              </a:tblGrid>
              <a:tr h="482743">
                <a:tc>
                  <a:txBody>
                    <a:bodyPr/>
                    <a:lstStyle/>
                    <a:p>
                      <a:pPr marL="0" marR="0">
                        <a:lnSpc>
                          <a:spcPct val="107000"/>
                        </a:lnSpc>
                        <a:spcBef>
                          <a:spcPts val="0"/>
                        </a:spcBef>
                        <a:spcAft>
                          <a:spcPts val="0"/>
                        </a:spcAft>
                      </a:pPr>
                      <a:r>
                        <a:rPr lang="en-US" sz="1400" dirty="0">
                          <a:effectLst/>
                        </a:rPr>
                        <a:t>PPO Plans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909" marR="53909" marT="0" marB="0" anchor="ctr"/>
                </a:tc>
                <a:tc>
                  <a:txBody>
                    <a:bodyPr/>
                    <a:lstStyle/>
                    <a:p>
                      <a:pPr marL="0" marR="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ID cards will go to </a:t>
                      </a:r>
                    </a:p>
                  </a:txBody>
                  <a:tcPr marL="53909" marR="53909" marT="0" marB="0" anchor="ctr">
                    <a:solidFill>
                      <a:srgbClr val="E95B93"/>
                    </a:solidFill>
                  </a:tcPr>
                </a:tc>
                <a:extLst>
                  <a:ext uri="{0D108BD9-81ED-4DB2-BD59-A6C34878D82A}">
                    <a16:rowId xmlns:a16="http://schemas.microsoft.com/office/drawing/2014/main" val="998742380"/>
                  </a:ext>
                </a:extLst>
              </a:tr>
              <a:tr h="654903">
                <a:tc>
                  <a:txBody>
                    <a:bodyPr/>
                    <a:lstStyle/>
                    <a:p>
                      <a:pPr marL="0" marR="0">
                        <a:lnSpc>
                          <a:spcPct val="107000"/>
                        </a:lnSpc>
                        <a:spcBef>
                          <a:spcPts val="0"/>
                        </a:spcBef>
                        <a:spcAft>
                          <a:spcPts val="0"/>
                        </a:spcAft>
                      </a:pPr>
                      <a:r>
                        <a:rPr lang="en-US" sz="1400" dirty="0">
                          <a:effectLst/>
                        </a:rPr>
                        <a:t>     CORE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909" marR="53909" marT="0" marB="0" anchor="ctr"/>
                </a:tc>
                <a:tc rowSpan="2">
                  <a:txBody>
                    <a:bodyPr/>
                    <a:lstStyle/>
                    <a:p>
                      <a:pPr marL="91440" marR="0" lvl="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noProof="0" dirty="0">
                          <a:solidFill>
                            <a:srgbClr val="3F3F3F"/>
                          </a:solidFill>
                          <a:effectLst/>
                        </a:rPr>
                        <a:t>New Members Only</a:t>
                      </a:r>
                      <a:endParaRPr lang="en-US" sz="1400" b="1" i="0" u="none" strike="noStrike" noProof="0" dirty="0">
                        <a:solidFill>
                          <a:srgbClr val="3F3F3F"/>
                        </a:solidFill>
                        <a:effectLst/>
                      </a:endParaRPr>
                    </a:p>
                  </a:txBody>
                  <a:tcPr marL="0" marR="0" marT="0" marB="0" anchor="ctr">
                    <a:solidFill>
                      <a:schemeClr val="accent2">
                        <a:lumMod val="20000"/>
                        <a:lumOff val="80000"/>
                      </a:schemeClr>
                    </a:solidFill>
                  </a:tcPr>
                </a:tc>
                <a:extLst>
                  <a:ext uri="{0D108BD9-81ED-4DB2-BD59-A6C34878D82A}">
                    <a16:rowId xmlns:a16="http://schemas.microsoft.com/office/drawing/2014/main" val="2998952610"/>
                  </a:ext>
                </a:extLst>
              </a:tr>
              <a:tr h="648586">
                <a:tc>
                  <a:txBody>
                    <a:bodyPr/>
                    <a:lstStyle/>
                    <a:p>
                      <a:pPr marL="0" marR="0">
                        <a:lnSpc>
                          <a:spcPct val="107000"/>
                        </a:lnSpc>
                        <a:spcBef>
                          <a:spcPts val="0"/>
                        </a:spcBef>
                        <a:spcAft>
                          <a:spcPts val="0"/>
                        </a:spcAft>
                      </a:pPr>
                      <a:r>
                        <a:rPr lang="en-US" sz="1400" dirty="0">
                          <a:effectLst/>
                        </a:rPr>
                        <a:t>     UC Care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909" marR="53909" marT="0" marB="0" anchor="ctr"/>
                </a:tc>
                <a:tc vMerge="1">
                  <a:txBody>
                    <a:bodyPr/>
                    <a:lstStyle/>
                    <a:p>
                      <a:endParaRPr lang="en-US"/>
                    </a:p>
                  </a:txBody>
                  <a:tcPr marL="53909" marR="53909" marT="0" marB="0"/>
                </a:tc>
                <a:extLst>
                  <a:ext uri="{0D108BD9-81ED-4DB2-BD59-A6C34878D82A}">
                    <a16:rowId xmlns:a16="http://schemas.microsoft.com/office/drawing/2014/main" val="1879545690"/>
                  </a:ext>
                </a:extLst>
              </a:tr>
              <a:tr h="2252804">
                <a:tc>
                  <a:txBody>
                    <a:bodyPr/>
                    <a:lstStyle/>
                    <a:p>
                      <a:pPr marL="0" marR="0">
                        <a:lnSpc>
                          <a:spcPct val="107000"/>
                        </a:lnSpc>
                        <a:spcBef>
                          <a:spcPts val="0"/>
                        </a:spcBef>
                        <a:spcAft>
                          <a:spcPts val="0"/>
                        </a:spcAft>
                      </a:pPr>
                      <a:r>
                        <a:rPr lang="en-US" sz="1400" dirty="0">
                          <a:effectLst/>
                        </a:rPr>
                        <a:t>     UC Health Savings Plan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909" marR="53909" marT="0" marB="0" anchor="ctr"/>
                </a:tc>
                <a:tc>
                  <a:txBody>
                    <a:bodyPr/>
                    <a:lstStyle/>
                    <a:p>
                      <a:pPr lvl="0" algn="l">
                        <a:lnSpc>
                          <a:spcPct val="100000"/>
                        </a:lnSpc>
                        <a:spcBef>
                          <a:spcPts val="0"/>
                        </a:spcBef>
                        <a:spcAft>
                          <a:spcPts val="0"/>
                        </a:spcAft>
                        <a:buNone/>
                      </a:pPr>
                      <a:r>
                        <a:rPr lang="en-US" sz="1400" b="0" i="0" u="none" strike="noStrike" noProof="0" dirty="0">
                          <a:solidFill>
                            <a:srgbClr val="3F3F3F"/>
                          </a:solidFill>
                          <a:effectLst/>
                        </a:rPr>
                        <a:t>Plan ID Card: New Members Only</a:t>
                      </a:r>
                      <a:endParaRPr lang="en-US" sz="1400" dirty="0">
                        <a:solidFill>
                          <a:srgbClr val="3F3F3F"/>
                        </a:solidFill>
                      </a:endParaRPr>
                    </a:p>
                    <a:p>
                      <a:pPr lvl="0" algn="l">
                        <a:lnSpc>
                          <a:spcPct val="100000"/>
                        </a:lnSpc>
                        <a:spcBef>
                          <a:spcPts val="0"/>
                        </a:spcBef>
                        <a:spcAft>
                          <a:spcPts val="0"/>
                        </a:spcAft>
                        <a:buNone/>
                      </a:pPr>
                      <a:endParaRPr lang="en-US" sz="1400" b="0" i="0" u="none" strike="noStrike" noProof="0" dirty="0">
                        <a:solidFill>
                          <a:srgbClr val="3F3F3F"/>
                        </a:solidFill>
                        <a:effectLst/>
                      </a:endParaRPr>
                    </a:p>
                    <a:p>
                      <a:pPr marL="0" marR="0" lvl="0">
                        <a:lnSpc>
                          <a:spcPct val="107000"/>
                        </a:lnSpc>
                        <a:spcBef>
                          <a:spcPts val="0"/>
                        </a:spcBef>
                        <a:spcAft>
                          <a:spcPts val="0"/>
                        </a:spcAft>
                        <a:buNone/>
                      </a:pPr>
                      <a:r>
                        <a:rPr lang="en-US" sz="1400" b="0" i="0" u="none" strike="noStrike" noProof="0" dirty="0">
                          <a:solidFill>
                            <a:srgbClr val="3F3F3F"/>
                          </a:solidFill>
                          <a:effectLst/>
                        </a:rPr>
                        <a:t>HSA Debit Card: New Members + Current Members with expiring HSA debit cards will receive a new card (Debit card is good for 3 years from the issue date). </a:t>
                      </a:r>
                      <a:endParaRPr lang="en-US" sz="1400" dirty="0">
                        <a:solidFill>
                          <a:srgbClr val="3F3F3F"/>
                        </a:solidFill>
                      </a:endParaRPr>
                    </a:p>
                  </a:txBody>
                  <a:tcPr marL="53909" marR="53909" marT="0" marB="0" anchor="ctr"/>
                </a:tc>
                <a:extLst>
                  <a:ext uri="{0D108BD9-81ED-4DB2-BD59-A6C34878D82A}">
                    <a16:rowId xmlns:a16="http://schemas.microsoft.com/office/drawing/2014/main" val="2341749006"/>
                  </a:ext>
                </a:extLst>
              </a:tr>
            </a:tbl>
          </a:graphicData>
        </a:graphic>
      </p:graphicFrame>
      <p:pic>
        <p:nvPicPr>
          <p:cNvPr id="10" name="Graphic 9">
            <a:extLst>
              <a:ext uri="{FF2B5EF4-FFF2-40B4-BE49-F238E27FC236}">
                <a16:creationId xmlns:a16="http://schemas.microsoft.com/office/drawing/2014/main" id="{24535502-7093-4511-AC0E-4A4E6AAE61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639" y="692675"/>
            <a:ext cx="280946" cy="128525"/>
          </a:xfrm>
          <a:prstGeom prst="rect">
            <a:avLst/>
          </a:prstGeom>
        </p:spPr>
      </p:pic>
      <p:pic>
        <p:nvPicPr>
          <p:cNvPr id="2" name="Audio 1">
            <a:hlinkClick r:id="" action="ppaction://media"/>
            <a:extLst>
              <a:ext uri="{FF2B5EF4-FFF2-40B4-BE49-F238E27FC236}">
                <a16:creationId xmlns:a16="http://schemas.microsoft.com/office/drawing/2014/main" id="{7C47ADBC-A182-44F8-9563-2A4362029B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50546851"/>
      </p:ext>
    </p:extLst>
  </p:cSld>
  <p:clrMapOvr>
    <a:masterClrMapping/>
  </p:clrMapOvr>
  <mc:AlternateContent xmlns:mc="http://schemas.openxmlformats.org/markup-compatibility/2006" xmlns:p14="http://schemas.microsoft.com/office/powerpoint/2010/main">
    <mc:Choice Requires="p14">
      <p:transition spd="slow" p14:dur="2000" advTm="22197"/>
    </mc:Choice>
    <mc:Fallback xmlns="">
      <p:transition spd="slow" advTm="22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200320-58A2-4EA6-BD3A-BCF3520AEBA3}"/>
              </a:ext>
            </a:extLst>
          </p:cNvPr>
          <p:cNvPicPr>
            <a:picLocks noChangeAspect="1"/>
          </p:cNvPicPr>
          <p:nvPr/>
        </p:nvPicPr>
        <p:blipFill>
          <a:blip r:embed="rId4"/>
          <a:stretch>
            <a:fillRect/>
          </a:stretch>
        </p:blipFill>
        <p:spPr>
          <a:xfrm>
            <a:off x="255016" y="6175539"/>
            <a:ext cx="1306847" cy="495048"/>
          </a:xfrm>
          <a:prstGeom prst="rect">
            <a:avLst/>
          </a:prstGeom>
        </p:spPr>
      </p:pic>
      <p:sp>
        <p:nvSpPr>
          <p:cNvPr id="6" name="Content Placeholder 1">
            <a:extLst>
              <a:ext uri="{FF2B5EF4-FFF2-40B4-BE49-F238E27FC236}">
                <a16:creationId xmlns:a16="http://schemas.microsoft.com/office/drawing/2014/main" id="{069EBD18-0FDE-446B-A7C3-711A5CD90109}"/>
              </a:ext>
            </a:extLst>
          </p:cNvPr>
          <p:cNvSpPr txBox="1">
            <a:spLocks/>
          </p:cNvSpPr>
          <p:nvPr/>
        </p:nvSpPr>
        <p:spPr>
          <a:xfrm>
            <a:off x="0" y="2984048"/>
            <a:ext cx="9144000" cy="908582"/>
          </a:xfrm>
          <a:prstGeom prst="rect">
            <a:avLst/>
          </a:prstGeom>
        </p:spPr>
        <p:txBody>
          <a:bodyPr vert="horz" wrap="square" lIns="0" tIns="0" rIns="0" bIns="0" rtlCol="0">
            <a:spAutoFit/>
          </a:bodyPr>
          <a:lstStyle>
            <a:lvl1pPr marL="0" indent="0" algn="l" defTabSz="457200" rtl="0" eaLnBrk="1" latinLnBrk="0" hangingPunct="1">
              <a:lnSpc>
                <a:spcPct val="82000"/>
              </a:lnSpc>
              <a:spcBef>
                <a:spcPct val="20000"/>
              </a:spcBef>
              <a:buFont typeface="Arial"/>
              <a:buNone/>
              <a:defRPr lang="en-US" sz="3600" b="1" i="0" kern="1200" baseline="0" smtClean="0">
                <a:solidFill>
                  <a:schemeClr val="bg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000" b="0" i="0" kern="1200">
                <a:solidFill>
                  <a:srgbClr val="0F7FC5"/>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rgbClr val="0F7FC5"/>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rgbClr val="0F7FC5"/>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rgbClr val="0F7FC5"/>
                </a:solidFill>
                <a:latin typeface="Arial"/>
                <a:ea typeface="+mn-ea"/>
                <a:cs typeface="Arial"/>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algn="ctr"/>
            <a:r>
              <a:rPr lang="en-US" dirty="0"/>
              <a:t>2024 PAY BANDS, RATES, AND CONTRIBUTIONS</a:t>
            </a:r>
          </a:p>
        </p:txBody>
      </p:sp>
      <p:pic>
        <p:nvPicPr>
          <p:cNvPr id="2" name="Audio 1">
            <a:hlinkClick r:id="" action="ppaction://media"/>
            <a:extLst>
              <a:ext uri="{FF2B5EF4-FFF2-40B4-BE49-F238E27FC236}">
                <a16:creationId xmlns:a16="http://schemas.microsoft.com/office/drawing/2014/main" id="{BF234073-8C84-4101-9625-4CC1337CEA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49105039"/>
      </p:ext>
    </p:extLst>
  </p:cSld>
  <p:clrMapOvr>
    <a:masterClrMapping/>
  </p:clrMapOvr>
  <mc:AlternateContent xmlns:mc="http://schemas.openxmlformats.org/markup-compatibility/2006" xmlns:p14="http://schemas.microsoft.com/office/powerpoint/2010/main">
    <mc:Choice Requires="p14">
      <p:transition spd="slow" p14:dur="2000" advTm="7294"/>
    </mc:Choice>
    <mc:Fallback xmlns="">
      <p:transition spd="slow" advTm="7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5" name="Title 4">
            <a:extLst>
              <a:ext uri="{FF2B5EF4-FFF2-40B4-BE49-F238E27FC236}">
                <a16:creationId xmlns:a16="http://schemas.microsoft.com/office/drawing/2014/main" id="{143524A4-C5DC-45C3-BEE2-04654815E9B1}"/>
              </a:ext>
            </a:extLst>
          </p:cNvPr>
          <p:cNvSpPr txBox="1">
            <a:spLocks/>
          </p:cNvSpPr>
          <p:nvPr/>
        </p:nvSpPr>
        <p:spPr>
          <a:xfrm>
            <a:off x="485529" y="627860"/>
            <a:ext cx="7552480" cy="588623"/>
          </a:xfrm>
          <a:prstGeom prst="rect">
            <a:avLst/>
          </a:prstGeom>
        </p:spPr>
        <p:txBody>
          <a:bodyPr vert="horz" wrap="square" lIns="0" tIns="0" rIns="68580" bIns="34290" rtlCol="0" anchor="t" anchorCtr="0">
            <a:spAutoFit/>
          </a:bodyPr>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600" b="1" dirty="0">
                <a:solidFill>
                  <a:srgbClr val="003DA5"/>
                </a:solidFill>
              </a:rPr>
              <a:t>2024 Employee Pay Bands </a:t>
            </a:r>
          </a:p>
        </p:txBody>
      </p:sp>
      <p:graphicFrame>
        <p:nvGraphicFramePr>
          <p:cNvPr id="6" name="Content Placeholder 12">
            <a:extLst>
              <a:ext uri="{FF2B5EF4-FFF2-40B4-BE49-F238E27FC236}">
                <a16:creationId xmlns:a16="http://schemas.microsoft.com/office/drawing/2014/main" id="{9F5E139C-D7A3-45C4-B6FC-136A96F58B86}"/>
              </a:ext>
            </a:extLst>
          </p:cNvPr>
          <p:cNvGraphicFramePr>
            <a:graphicFrameLocks/>
          </p:cNvGraphicFramePr>
          <p:nvPr>
            <p:extLst>
              <p:ext uri="{D42A27DB-BD31-4B8C-83A1-F6EECF244321}">
                <p14:modId xmlns:p14="http://schemas.microsoft.com/office/powerpoint/2010/main" val="2479115998"/>
              </p:ext>
            </p:extLst>
          </p:nvPr>
        </p:nvGraphicFramePr>
        <p:xfrm>
          <a:off x="485529" y="2161108"/>
          <a:ext cx="3472264" cy="1896135"/>
        </p:xfrm>
        <a:graphic>
          <a:graphicData uri="http://schemas.openxmlformats.org/drawingml/2006/table">
            <a:tbl>
              <a:tblPr firstRow="1" bandRow="1">
                <a:tableStyleId>{93296810-A885-4BE3-A3E7-6D5BEEA58F35}</a:tableStyleId>
              </a:tblPr>
              <a:tblGrid>
                <a:gridCol w="575670">
                  <a:extLst>
                    <a:ext uri="{9D8B030D-6E8A-4147-A177-3AD203B41FA5}">
                      <a16:colId xmlns:a16="http://schemas.microsoft.com/office/drawing/2014/main" val="20000"/>
                    </a:ext>
                  </a:extLst>
                </a:gridCol>
                <a:gridCol w="2896594">
                  <a:extLst>
                    <a:ext uri="{9D8B030D-6E8A-4147-A177-3AD203B41FA5}">
                      <a16:colId xmlns:a16="http://schemas.microsoft.com/office/drawing/2014/main" val="20001"/>
                    </a:ext>
                  </a:extLst>
                </a:gridCol>
              </a:tblGrid>
              <a:tr h="379227">
                <a:tc>
                  <a:txBody>
                    <a:bodyPr/>
                    <a:lstStyle/>
                    <a:p>
                      <a:pPr algn="ctr"/>
                      <a:endParaRPr lang="en-US" sz="1800"/>
                    </a:p>
                  </a:txBody>
                  <a:tcPr marL="68580" marR="68580" marT="34290" marB="34290"/>
                </a:tc>
                <a:tc>
                  <a:txBody>
                    <a:bodyPr/>
                    <a:lstStyle/>
                    <a:p>
                      <a:pPr algn="ctr"/>
                      <a:r>
                        <a:rPr lang="en-US" sz="1800" dirty="0"/>
                        <a:t>2023</a:t>
                      </a:r>
                      <a:endParaRPr lang="en-US" dirty="0"/>
                    </a:p>
                  </a:txBody>
                  <a:tcPr marL="68580" marR="68580" marT="34290" marB="34290"/>
                </a:tc>
                <a:extLst>
                  <a:ext uri="{0D108BD9-81ED-4DB2-BD59-A6C34878D82A}">
                    <a16:rowId xmlns:a16="http://schemas.microsoft.com/office/drawing/2014/main" val="10000"/>
                  </a:ext>
                </a:extLst>
              </a:tr>
              <a:tr h="379227">
                <a:tc>
                  <a:txBody>
                    <a:bodyPr/>
                    <a:lstStyle/>
                    <a:p>
                      <a:pPr algn="ctr"/>
                      <a:r>
                        <a:rPr lang="en-US" sz="1800">
                          <a:solidFill>
                            <a:srgbClr val="3F3F3F"/>
                          </a:solidFill>
                        </a:rPr>
                        <a:t>1</a:t>
                      </a: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rgbClr val="3F3F3F"/>
                          </a:solidFill>
                        </a:rPr>
                        <a:t>$65,000 and under</a:t>
                      </a:r>
                    </a:p>
                  </a:txBody>
                  <a:tcPr marL="68580" marR="68580" marT="34290" marB="34290"/>
                </a:tc>
                <a:extLst>
                  <a:ext uri="{0D108BD9-81ED-4DB2-BD59-A6C34878D82A}">
                    <a16:rowId xmlns:a16="http://schemas.microsoft.com/office/drawing/2014/main" val="10001"/>
                  </a:ext>
                </a:extLst>
              </a:tr>
              <a:tr h="379227">
                <a:tc>
                  <a:txBody>
                    <a:bodyPr/>
                    <a:lstStyle/>
                    <a:p>
                      <a:pPr algn="ctr"/>
                      <a:r>
                        <a:rPr lang="en-US" sz="1800">
                          <a:solidFill>
                            <a:srgbClr val="3F3F3F"/>
                          </a:solidFill>
                        </a:rPr>
                        <a:t>2</a:t>
                      </a:r>
                    </a:p>
                  </a:txBody>
                  <a:tcPr marL="68580" marR="68580" marT="34290" marB="34290"/>
                </a:tc>
                <a:tc>
                  <a:txBody>
                    <a:bodyPr/>
                    <a:lstStyle/>
                    <a:p>
                      <a:pPr marL="0" marR="0" indent="0" algn="ctr" rtl="0" eaLnBrk="1" fontAlgn="auto" latinLnBrk="0" hangingPunct="1">
                        <a:lnSpc>
                          <a:spcPct val="100000"/>
                        </a:lnSpc>
                        <a:spcBef>
                          <a:spcPts val="0"/>
                        </a:spcBef>
                        <a:spcAft>
                          <a:spcPts val="0"/>
                        </a:spcAft>
                        <a:buClrTx/>
                        <a:buSzTx/>
                        <a:buFontTx/>
                        <a:buNone/>
                      </a:pPr>
                      <a:r>
                        <a:rPr lang="en-US" sz="1800" dirty="0">
                          <a:solidFill>
                            <a:srgbClr val="3F3F3F"/>
                          </a:solidFill>
                        </a:rPr>
                        <a:t>$65,001 to $129,000</a:t>
                      </a:r>
                    </a:p>
                  </a:txBody>
                  <a:tcPr marL="68580" marR="68580" marT="34290" marB="34290"/>
                </a:tc>
                <a:extLst>
                  <a:ext uri="{0D108BD9-81ED-4DB2-BD59-A6C34878D82A}">
                    <a16:rowId xmlns:a16="http://schemas.microsoft.com/office/drawing/2014/main" val="10002"/>
                  </a:ext>
                </a:extLst>
              </a:tr>
              <a:tr h="379227">
                <a:tc>
                  <a:txBody>
                    <a:bodyPr/>
                    <a:lstStyle/>
                    <a:p>
                      <a:pPr algn="ctr"/>
                      <a:r>
                        <a:rPr lang="en-US" sz="1800">
                          <a:solidFill>
                            <a:srgbClr val="3F3F3F"/>
                          </a:solidFill>
                        </a:rPr>
                        <a:t>3</a:t>
                      </a:r>
                    </a:p>
                  </a:txBody>
                  <a:tcPr marL="68580" marR="68580" marT="34290" marB="34290"/>
                </a:tc>
                <a:tc>
                  <a:txBody>
                    <a:bodyPr/>
                    <a:lstStyle/>
                    <a:p>
                      <a:pPr marL="0" marR="0" indent="0" algn="ctr" rtl="0" eaLnBrk="1" fontAlgn="auto" latinLnBrk="0" hangingPunct="1">
                        <a:lnSpc>
                          <a:spcPct val="100000"/>
                        </a:lnSpc>
                        <a:spcBef>
                          <a:spcPts val="0"/>
                        </a:spcBef>
                        <a:spcAft>
                          <a:spcPts val="0"/>
                        </a:spcAft>
                        <a:buClrTx/>
                        <a:buSzTx/>
                        <a:buFontTx/>
                        <a:buNone/>
                      </a:pPr>
                      <a:r>
                        <a:rPr lang="en-US" sz="1800">
                          <a:solidFill>
                            <a:srgbClr val="3F3F3F"/>
                          </a:solidFill>
                        </a:rPr>
                        <a:t>$129,001 to $194,000</a:t>
                      </a:r>
                    </a:p>
                  </a:txBody>
                  <a:tcPr marL="68580" marR="68580" marT="34290" marB="34290"/>
                </a:tc>
                <a:extLst>
                  <a:ext uri="{0D108BD9-81ED-4DB2-BD59-A6C34878D82A}">
                    <a16:rowId xmlns:a16="http://schemas.microsoft.com/office/drawing/2014/main" val="10003"/>
                  </a:ext>
                </a:extLst>
              </a:tr>
              <a:tr h="379227">
                <a:tc>
                  <a:txBody>
                    <a:bodyPr/>
                    <a:lstStyle/>
                    <a:p>
                      <a:pPr algn="ctr"/>
                      <a:r>
                        <a:rPr lang="en-US" sz="1800">
                          <a:solidFill>
                            <a:srgbClr val="3F3F3F"/>
                          </a:solidFill>
                        </a:rPr>
                        <a:t>4</a:t>
                      </a: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rgbClr val="3F3F3F"/>
                          </a:solidFill>
                        </a:rPr>
                        <a:t>$194,001 and above</a:t>
                      </a:r>
                    </a:p>
                  </a:txBody>
                  <a:tcPr marL="68580" marR="68580" marT="34290" marB="34290"/>
                </a:tc>
                <a:extLst>
                  <a:ext uri="{0D108BD9-81ED-4DB2-BD59-A6C34878D82A}">
                    <a16:rowId xmlns:a16="http://schemas.microsoft.com/office/drawing/2014/main" val="10004"/>
                  </a:ext>
                </a:extLst>
              </a:tr>
            </a:tbl>
          </a:graphicData>
        </a:graphic>
      </p:graphicFrame>
      <p:sp>
        <p:nvSpPr>
          <p:cNvPr id="10" name="Right Arrow 7">
            <a:extLst>
              <a:ext uri="{FF2B5EF4-FFF2-40B4-BE49-F238E27FC236}">
                <a16:creationId xmlns:a16="http://schemas.microsoft.com/office/drawing/2014/main" id="{81B812E7-A4C6-4323-8D4D-947E9E92470E}"/>
              </a:ext>
            </a:extLst>
          </p:cNvPr>
          <p:cNvSpPr/>
          <p:nvPr/>
        </p:nvSpPr>
        <p:spPr>
          <a:xfrm>
            <a:off x="4205760" y="3228975"/>
            <a:ext cx="522515" cy="400050"/>
          </a:xfrm>
          <a:prstGeom prst="rightArrow">
            <a:avLst/>
          </a:prstGeom>
          <a:gradFill flip="none" rotWithShape="1">
            <a:gsLst>
              <a:gs pos="15000">
                <a:srgbClr val="E07735"/>
              </a:gs>
              <a:gs pos="0">
                <a:srgbClr val="F47735"/>
              </a:gs>
              <a:gs pos="100000">
                <a:schemeClr val="tx1">
                  <a:lumMod val="60000"/>
                  <a:lumOff val="40000"/>
                </a:schemeClr>
              </a:gs>
            </a:gsLst>
            <a:lin ang="0" scaled="1"/>
            <a:tileRect/>
          </a:gradFill>
          <a:ln>
            <a:solidFill>
              <a:schemeClr val="tx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0D5ED47-1DCC-4E4D-AA08-F98B856C89BA}"/>
              </a:ext>
            </a:extLst>
          </p:cNvPr>
          <p:cNvSpPr txBox="1"/>
          <p:nvPr/>
        </p:nvSpPr>
        <p:spPr>
          <a:xfrm>
            <a:off x="1576695" y="4529594"/>
            <a:ext cx="5990609" cy="646331"/>
          </a:xfrm>
          <a:prstGeom prst="rect">
            <a:avLst/>
          </a:prstGeom>
          <a:noFill/>
        </p:spPr>
        <p:txBody>
          <a:bodyPr wrap="square" lIns="91440" tIns="45720" rIns="91440" bIns="45720" rtlCol="0" anchor="t">
            <a:spAutoFit/>
          </a:bodyPr>
          <a:lstStyle/>
          <a:p>
            <a:pPr algn="ctr"/>
            <a:r>
              <a:rPr lang="en-US" b="1" dirty="0">
                <a:solidFill>
                  <a:srgbClr val="3F3F3F"/>
                </a:solidFill>
              </a:rPr>
              <a:t>Definition of Range for the 2024 Medical Contribution Base Using Full-Time Salary as of January 2023</a:t>
            </a:r>
          </a:p>
        </p:txBody>
      </p:sp>
      <p:graphicFrame>
        <p:nvGraphicFramePr>
          <p:cNvPr id="12" name="Content Placeholder 11">
            <a:extLst>
              <a:ext uri="{FF2B5EF4-FFF2-40B4-BE49-F238E27FC236}">
                <a16:creationId xmlns:a16="http://schemas.microsoft.com/office/drawing/2014/main" id="{9B534184-8D3C-4831-A1D3-464CE1E6F167}"/>
              </a:ext>
            </a:extLst>
          </p:cNvPr>
          <p:cNvGraphicFramePr>
            <a:graphicFrameLocks noGrp="1"/>
          </p:cNvGraphicFramePr>
          <p:nvPr>
            <p:ph sz="quarter" idx="13"/>
            <p:extLst>
              <p:ext uri="{D42A27DB-BD31-4B8C-83A1-F6EECF244321}">
                <p14:modId xmlns:p14="http://schemas.microsoft.com/office/powerpoint/2010/main" val="3289196707"/>
              </p:ext>
            </p:extLst>
          </p:nvPr>
        </p:nvGraphicFramePr>
        <p:xfrm>
          <a:off x="4976242" y="2204368"/>
          <a:ext cx="3682229" cy="1915935"/>
        </p:xfrm>
        <a:graphic>
          <a:graphicData uri="http://schemas.openxmlformats.org/drawingml/2006/table">
            <a:tbl>
              <a:tblPr firstRow="1" bandRow="1">
                <a:tableStyleId>{5202B0CA-FC54-4496-8BCA-5EF66A818D29}</a:tableStyleId>
              </a:tblPr>
              <a:tblGrid>
                <a:gridCol w="601885">
                  <a:extLst>
                    <a:ext uri="{9D8B030D-6E8A-4147-A177-3AD203B41FA5}">
                      <a16:colId xmlns:a16="http://schemas.microsoft.com/office/drawing/2014/main" val="2923520498"/>
                    </a:ext>
                  </a:extLst>
                </a:gridCol>
                <a:gridCol w="3080344">
                  <a:extLst>
                    <a:ext uri="{9D8B030D-6E8A-4147-A177-3AD203B41FA5}">
                      <a16:colId xmlns:a16="http://schemas.microsoft.com/office/drawing/2014/main" val="1588878386"/>
                    </a:ext>
                  </a:extLst>
                </a:gridCol>
              </a:tblGrid>
              <a:tr h="370840">
                <a:tc>
                  <a:txBody>
                    <a:bodyPr/>
                    <a:lstStyle/>
                    <a:p>
                      <a:endParaRPr lang="en-US"/>
                    </a:p>
                  </a:txBody>
                  <a:tcPr>
                    <a:solidFill>
                      <a:srgbClr val="E95B9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t>2024</a:t>
                      </a:r>
                      <a:endParaRPr lang="en-US" dirty="0"/>
                    </a:p>
                  </a:txBody>
                  <a:tcPr>
                    <a:solidFill>
                      <a:srgbClr val="E95B93"/>
                    </a:solidFill>
                  </a:tcPr>
                </a:tc>
                <a:extLst>
                  <a:ext uri="{0D108BD9-81ED-4DB2-BD59-A6C34878D82A}">
                    <a16:rowId xmlns:a16="http://schemas.microsoft.com/office/drawing/2014/main" val="2869571978"/>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a:solidFill>
                            <a:srgbClr val="3F3F3F"/>
                          </a:solidFill>
                        </a:rPr>
                        <a:t>1</a:t>
                      </a:r>
                    </a:p>
                  </a:txBody>
                  <a:tcPr marL="68580" marR="68580" marT="34290" marB="34290">
                    <a:solidFill>
                      <a:schemeClr val="accent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rgbClr val="3F3F3F"/>
                          </a:solidFill>
                        </a:rPr>
                        <a:t>$68,000 and under</a:t>
                      </a:r>
                    </a:p>
                  </a:txBody>
                  <a:tcPr marL="68580" marR="68580" marT="34290" marB="34290">
                    <a:solidFill>
                      <a:schemeClr val="accent2">
                        <a:lumMod val="20000"/>
                        <a:lumOff val="80000"/>
                      </a:schemeClr>
                    </a:solidFill>
                  </a:tcPr>
                </a:tc>
                <a:extLst>
                  <a:ext uri="{0D108BD9-81ED-4DB2-BD59-A6C34878D82A}">
                    <a16:rowId xmlns:a16="http://schemas.microsoft.com/office/drawing/2014/main" val="3696041335"/>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a:solidFill>
                            <a:srgbClr val="3F3F3F"/>
                          </a:solidFill>
                        </a:rPr>
                        <a:t>2</a:t>
                      </a:r>
                    </a:p>
                  </a:txBody>
                  <a:tcPr marL="68580" marR="68580" marT="34290" marB="34290">
                    <a:solidFill>
                      <a:srgbClr val="F1E9EB"/>
                    </a:solidFill>
                  </a:tcPr>
                </a:tc>
                <a:tc>
                  <a:txBody>
                    <a:bodyPr/>
                    <a:lstStyle/>
                    <a:p>
                      <a:pPr marL="0" marR="0" indent="0" algn="ctr" rtl="0" eaLnBrk="1" fontAlgn="auto" latinLnBrk="0" hangingPunct="1">
                        <a:lnSpc>
                          <a:spcPct val="100000"/>
                        </a:lnSpc>
                        <a:spcBef>
                          <a:spcPts val="0"/>
                        </a:spcBef>
                        <a:spcAft>
                          <a:spcPts val="0"/>
                        </a:spcAft>
                        <a:buClrTx/>
                        <a:buSzTx/>
                        <a:buFontTx/>
                        <a:buNone/>
                      </a:pPr>
                      <a:r>
                        <a:rPr lang="en-US" sz="1800" dirty="0">
                          <a:solidFill>
                            <a:srgbClr val="3F3F3F"/>
                          </a:solidFill>
                        </a:rPr>
                        <a:t>$68,001 to $136,000</a:t>
                      </a:r>
                    </a:p>
                  </a:txBody>
                  <a:tcPr marL="68580" marR="68580" marT="34290" marB="34290">
                    <a:solidFill>
                      <a:srgbClr val="F1E9EB"/>
                    </a:solidFill>
                  </a:tcPr>
                </a:tc>
                <a:extLst>
                  <a:ext uri="{0D108BD9-81ED-4DB2-BD59-A6C34878D82A}">
                    <a16:rowId xmlns:a16="http://schemas.microsoft.com/office/drawing/2014/main" val="410527930"/>
                  </a:ext>
                </a:extLst>
              </a:tr>
              <a:tr h="43257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a:solidFill>
                            <a:srgbClr val="3F3F3F"/>
                          </a:solidFill>
                        </a:rPr>
                        <a:t>3</a:t>
                      </a:r>
                    </a:p>
                  </a:txBody>
                  <a:tcPr marL="68580" marR="68580" marT="34290" marB="34290">
                    <a:solidFill>
                      <a:schemeClr val="accent2">
                        <a:lumMod val="20000"/>
                        <a:lumOff val="80000"/>
                      </a:schemeClr>
                    </a:solidFill>
                  </a:tcPr>
                </a:tc>
                <a:tc>
                  <a:txBody>
                    <a:bodyPr/>
                    <a:lstStyle/>
                    <a:p>
                      <a:pPr marL="0" marR="0" indent="0" algn="ctr" rtl="0" eaLnBrk="1" fontAlgn="auto" latinLnBrk="0" hangingPunct="1">
                        <a:lnSpc>
                          <a:spcPct val="100000"/>
                        </a:lnSpc>
                        <a:spcBef>
                          <a:spcPts val="0"/>
                        </a:spcBef>
                        <a:spcAft>
                          <a:spcPts val="0"/>
                        </a:spcAft>
                        <a:buClrTx/>
                        <a:buSzTx/>
                        <a:buFontTx/>
                        <a:buNone/>
                      </a:pPr>
                      <a:r>
                        <a:rPr lang="en-US" sz="1800" dirty="0">
                          <a:solidFill>
                            <a:srgbClr val="3F3F3F"/>
                          </a:solidFill>
                        </a:rPr>
                        <a:t>$136,001 to $204,000</a:t>
                      </a:r>
                    </a:p>
                  </a:txBody>
                  <a:tcPr marL="68580" marR="68580" marT="34290" marB="34290">
                    <a:solidFill>
                      <a:schemeClr val="accent2">
                        <a:lumMod val="20000"/>
                        <a:lumOff val="80000"/>
                      </a:schemeClr>
                    </a:solidFill>
                  </a:tcPr>
                </a:tc>
                <a:extLst>
                  <a:ext uri="{0D108BD9-81ED-4DB2-BD59-A6C34878D82A}">
                    <a16:rowId xmlns:a16="http://schemas.microsoft.com/office/drawing/2014/main" val="954364140"/>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a:solidFill>
                            <a:srgbClr val="3F3F3F"/>
                          </a:solidFill>
                        </a:rPr>
                        <a:t>4</a:t>
                      </a:r>
                    </a:p>
                  </a:txBody>
                  <a:tcPr marL="68580" marR="68580" marT="34290" marB="34290">
                    <a:solidFill>
                      <a:srgbClr val="F1E9EB"/>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rgbClr val="3F3F3F"/>
                          </a:solidFill>
                        </a:rPr>
                        <a:t>$204,001 and above</a:t>
                      </a:r>
                    </a:p>
                  </a:txBody>
                  <a:tcPr marL="68580" marR="68580" marT="34290" marB="34290">
                    <a:solidFill>
                      <a:srgbClr val="F1E9EB"/>
                    </a:solidFill>
                  </a:tcPr>
                </a:tc>
                <a:extLst>
                  <a:ext uri="{0D108BD9-81ED-4DB2-BD59-A6C34878D82A}">
                    <a16:rowId xmlns:a16="http://schemas.microsoft.com/office/drawing/2014/main" val="3474797636"/>
                  </a:ext>
                </a:extLst>
              </a:tr>
            </a:tbl>
          </a:graphicData>
        </a:graphic>
      </p:graphicFrame>
      <p:pic>
        <p:nvPicPr>
          <p:cNvPr id="13" name="Graphic 12">
            <a:extLst>
              <a:ext uri="{FF2B5EF4-FFF2-40B4-BE49-F238E27FC236}">
                <a16:creationId xmlns:a16="http://schemas.microsoft.com/office/drawing/2014/main" id="{9F48DEBC-8FBD-4427-9B24-35E56099E2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5529" y="563597"/>
            <a:ext cx="280946" cy="128525"/>
          </a:xfrm>
          <a:prstGeom prst="rect">
            <a:avLst/>
          </a:prstGeom>
        </p:spPr>
      </p:pic>
      <p:pic>
        <p:nvPicPr>
          <p:cNvPr id="4" name="Audio 3">
            <a:hlinkClick r:id="" action="ppaction://media"/>
            <a:extLst>
              <a:ext uri="{FF2B5EF4-FFF2-40B4-BE49-F238E27FC236}">
                <a16:creationId xmlns:a16="http://schemas.microsoft.com/office/drawing/2014/main" id="{B39526D6-2087-4F96-8320-359878F2AF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32111724"/>
      </p:ext>
    </p:extLst>
  </p:cSld>
  <p:clrMapOvr>
    <a:masterClrMapping/>
  </p:clrMapOvr>
  <mc:AlternateContent xmlns:mc="http://schemas.openxmlformats.org/markup-compatibility/2006" xmlns:p14="http://schemas.microsoft.com/office/powerpoint/2010/main">
    <mc:Choice Requires="p14">
      <p:transition spd="slow" p14:dur="2000" advTm="12584"/>
    </mc:Choice>
    <mc:Fallback xmlns="">
      <p:transition spd="slow" advTm="12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5" name="Title 1">
            <a:extLst>
              <a:ext uri="{FF2B5EF4-FFF2-40B4-BE49-F238E27FC236}">
                <a16:creationId xmlns:a16="http://schemas.microsoft.com/office/drawing/2014/main" id="{835ADE3B-CABC-4B2B-9250-100AFEB50B65}"/>
              </a:ext>
            </a:extLst>
          </p:cNvPr>
          <p:cNvSpPr txBox="1">
            <a:spLocks/>
          </p:cNvSpPr>
          <p:nvPr/>
        </p:nvSpPr>
        <p:spPr>
          <a:xfrm>
            <a:off x="506185" y="439324"/>
            <a:ext cx="7981398" cy="1069718"/>
          </a:xfrm>
          <a:prstGeom prst="rect">
            <a:avLst/>
          </a:prstGeom>
        </p:spPr>
        <p:txBody>
          <a:bodyPr lIns="91440" tIns="45720" rIns="91440" bIns="4572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600" b="1" dirty="0">
                <a:solidFill>
                  <a:srgbClr val="003DA5"/>
                </a:solidFill>
              </a:rPr>
              <a:t>Change in </a:t>
            </a:r>
            <a:r>
              <a:rPr lang="en-US" sz="3600" b="1" dirty="0">
                <a:solidFill>
                  <a:srgbClr val="E95B93"/>
                </a:solidFill>
              </a:rPr>
              <a:t>Employee</a:t>
            </a:r>
            <a:r>
              <a:rPr lang="en-US" sz="3600" b="1" dirty="0">
                <a:solidFill>
                  <a:srgbClr val="003DA5"/>
                </a:solidFill>
              </a:rPr>
              <a:t> Net </a:t>
            </a:r>
          </a:p>
          <a:p>
            <a:r>
              <a:rPr lang="en-US" sz="2400" b="1" i="1" dirty="0">
                <a:solidFill>
                  <a:srgbClr val="151515"/>
                </a:solidFill>
              </a:rPr>
              <a:t>Contributions 2023 vs. 2024</a:t>
            </a:r>
            <a:endParaRPr lang="en-US" b="1" i="1" dirty="0">
              <a:solidFill>
                <a:srgbClr val="151515"/>
              </a:solidFill>
            </a:endParaRPr>
          </a:p>
        </p:txBody>
      </p:sp>
      <p:graphicFrame>
        <p:nvGraphicFramePr>
          <p:cNvPr id="6" name="Content Placeholder 2">
            <a:extLst>
              <a:ext uri="{FF2B5EF4-FFF2-40B4-BE49-F238E27FC236}">
                <a16:creationId xmlns:a16="http://schemas.microsoft.com/office/drawing/2014/main" id="{AA5A4550-33D9-41A0-830E-0AAC50B18C72}"/>
              </a:ext>
            </a:extLst>
          </p:cNvPr>
          <p:cNvGraphicFramePr>
            <a:graphicFrameLocks/>
          </p:cNvGraphicFramePr>
          <p:nvPr>
            <p:extLst>
              <p:ext uri="{D42A27DB-BD31-4B8C-83A1-F6EECF244321}">
                <p14:modId xmlns:p14="http://schemas.microsoft.com/office/powerpoint/2010/main" val="1836609865"/>
              </p:ext>
            </p:extLst>
          </p:nvPr>
        </p:nvGraphicFramePr>
        <p:xfrm>
          <a:off x="623244" y="1605261"/>
          <a:ext cx="7981399" cy="2874423"/>
        </p:xfrm>
        <a:graphic>
          <a:graphicData uri="http://schemas.openxmlformats.org/drawingml/2006/table">
            <a:tbl>
              <a:tblPr firstRow="1" bandRow="1">
                <a:tableStyleId>{5202B0CA-FC54-4496-8BCA-5EF66A818D29}</a:tableStyleId>
              </a:tblPr>
              <a:tblGrid>
                <a:gridCol w="2618239">
                  <a:extLst>
                    <a:ext uri="{9D8B030D-6E8A-4147-A177-3AD203B41FA5}">
                      <a16:colId xmlns:a16="http://schemas.microsoft.com/office/drawing/2014/main" val="20000"/>
                    </a:ext>
                  </a:extLst>
                </a:gridCol>
                <a:gridCol w="1340790">
                  <a:extLst>
                    <a:ext uri="{9D8B030D-6E8A-4147-A177-3AD203B41FA5}">
                      <a16:colId xmlns:a16="http://schemas.microsoft.com/office/drawing/2014/main" val="20001"/>
                    </a:ext>
                  </a:extLst>
                </a:gridCol>
                <a:gridCol w="1340790">
                  <a:extLst>
                    <a:ext uri="{9D8B030D-6E8A-4147-A177-3AD203B41FA5}">
                      <a16:colId xmlns:a16="http://schemas.microsoft.com/office/drawing/2014/main" val="20002"/>
                    </a:ext>
                  </a:extLst>
                </a:gridCol>
                <a:gridCol w="1340790">
                  <a:extLst>
                    <a:ext uri="{9D8B030D-6E8A-4147-A177-3AD203B41FA5}">
                      <a16:colId xmlns:a16="http://schemas.microsoft.com/office/drawing/2014/main" val="20003"/>
                    </a:ext>
                  </a:extLst>
                </a:gridCol>
                <a:gridCol w="1340790">
                  <a:extLst>
                    <a:ext uri="{9D8B030D-6E8A-4147-A177-3AD203B41FA5}">
                      <a16:colId xmlns:a16="http://schemas.microsoft.com/office/drawing/2014/main" val="20004"/>
                    </a:ext>
                  </a:extLst>
                </a:gridCol>
              </a:tblGrid>
              <a:tr h="497602">
                <a:tc rowSpan="2">
                  <a:txBody>
                    <a:bodyPr/>
                    <a:lstStyle/>
                    <a:p>
                      <a:pPr algn="ctr"/>
                      <a:r>
                        <a:rPr lang="en-US" sz="1800" dirty="0"/>
                        <a:t>% Difference</a:t>
                      </a:r>
                    </a:p>
                  </a:txBody>
                  <a:tcPr marL="68580" marR="68580" marT="34290" marB="34290" anchor="ctr">
                    <a:solidFill>
                      <a:srgbClr val="E95B93"/>
                    </a:solidFill>
                  </a:tcPr>
                </a:tc>
                <a:tc gridSpan="4">
                  <a:txBody>
                    <a:bodyPr/>
                    <a:lstStyle/>
                    <a:p>
                      <a:pPr algn="ctr"/>
                      <a:r>
                        <a:rPr lang="en-US" sz="1800" dirty="0"/>
                        <a:t>Coverage Tier</a:t>
                      </a:r>
                      <a:endParaRPr lang="en-US" sz="1800" baseline="0" dirty="0"/>
                    </a:p>
                  </a:txBody>
                  <a:tcPr marL="68580" marR="68580" marT="34290" marB="34290">
                    <a:solidFill>
                      <a:srgbClr val="E95B93"/>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10000"/>
                  </a:ext>
                </a:extLst>
              </a:tr>
              <a:tr h="478477">
                <a:tc vMerge="1">
                  <a:txBody>
                    <a:bodyPr/>
                    <a:lstStyle/>
                    <a:p>
                      <a:endParaRPr lang="en-US">
                        <a:solidFill>
                          <a:srgbClr val="080808"/>
                        </a:solidFill>
                      </a:endParaRPr>
                    </a:p>
                  </a:txBody>
                  <a:tcPr marL="0" marR="0" marT="0" marB="0" horzOverflow="overflow"/>
                </a:tc>
                <a:tc>
                  <a:txBody>
                    <a:bodyPr/>
                    <a:lstStyle/>
                    <a:p>
                      <a:pPr algn="ctr"/>
                      <a:r>
                        <a:rPr lang="en-US" sz="1800" dirty="0">
                          <a:solidFill>
                            <a:srgbClr val="3F3F3F"/>
                          </a:solidFill>
                        </a:rPr>
                        <a:t>EE</a:t>
                      </a:r>
                    </a:p>
                  </a:txBody>
                  <a:tcPr marL="68580" marR="68580" marT="34290" marB="34290">
                    <a:solidFill>
                      <a:schemeClr val="accent2">
                        <a:lumMod val="20000"/>
                        <a:lumOff val="80000"/>
                      </a:schemeClr>
                    </a:solidFill>
                  </a:tcPr>
                </a:tc>
                <a:tc>
                  <a:txBody>
                    <a:bodyPr/>
                    <a:lstStyle/>
                    <a:p>
                      <a:pPr algn="ctr"/>
                      <a:r>
                        <a:rPr lang="en-US" sz="1800" dirty="0">
                          <a:solidFill>
                            <a:srgbClr val="3F3F3F"/>
                          </a:solidFill>
                        </a:rPr>
                        <a:t>EE + C</a:t>
                      </a:r>
                    </a:p>
                  </a:txBody>
                  <a:tcPr marL="68580" marR="68580" marT="34290" marB="34290">
                    <a:solidFill>
                      <a:schemeClr val="accent2">
                        <a:lumMod val="20000"/>
                        <a:lumOff val="80000"/>
                      </a:schemeClr>
                    </a:solidFill>
                  </a:tcPr>
                </a:tc>
                <a:tc>
                  <a:txBody>
                    <a:bodyPr/>
                    <a:lstStyle/>
                    <a:p>
                      <a:pPr algn="ctr"/>
                      <a:r>
                        <a:rPr lang="en-US" sz="1800" dirty="0">
                          <a:solidFill>
                            <a:srgbClr val="3F3F3F"/>
                          </a:solidFill>
                        </a:rPr>
                        <a:t>EE + S</a:t>
                      </a:r>
                    </a:p>
                  </a:txBody>
                  <a:tcPr marL="68580" marR="68580" marT="34290" marB="34290">
                    <a:solidFill>
                      <a:schemeClr val="accent2">
                        <a:lumMod val="20000"/>
                        <a:lumOff val="80000"/>
                      </a:schemeClr>
                    </a:solidFill>
                  </a:tcPr>
                </a:tc>
                <a:tc>
                  <a:txBody>
                    <a:bodyPr/>
                    <a:lstStyle/>
                    <a:p>
                      <a:pPr algn="ctr"/>
                      <a:r>
                        <a:rPr lang="en-US" sz="1800" dirty="0">
                          <a:solidFill>
                            <a:srgbClr val="3F3F3F"/>
                          </a:solidFill>
                        </a:rPr>
                        <a:t>EE + Fam</a:t>
                      </a:r>
                    </a:p>
                  </a:txBody>
                  <a:tcPr marL="68580" marR="68580" marT="34290" marB="34290">
                    <a:solidFill>
                      <a:schemeClr val="accent2">
                        <a:lumMod val="20000"/>
                        <a:lumOff val="80000"/>
                      </a:schemeClr>
                    </a:solidFill>
                  </a:tcPr>
                </a:tc>
                <a:extLst>
                  <a:ext uri="{0D108BD9-81ED-4DB2-BD59-A6C34878D82A}">
                    <a16:rowId xmlns:a16="http://schemas.microsoft.com/office/drawing/2014/main" val="10001"/>
                  </a:ext>
                </a:extLst>
              </a:tr>
              <a:tr h="459552">
                <a:tc>
                  <a:txBody>
                    <a:bodyPr/>
                    <a:lstStyle/>
                    <a:p>
                      <a:pPr>
                        <a:buNone/>
                      </a:pPr>
                      <a:r>
                        <a:rPr lang="en-US" sz="1800">
                          <a:solidFill>
                            <a:srgbClr val="3F3F3F"/>
                          </a:solidFill>
                        </a:rPr>
                        <a:t>UC Blue &amp; Gold HMO</a:t>
                      </a:r>
                    </a:p>
                  </a:txBody>
                  <a:tcPr marL="68580" marR="68580" marT="34290" marB="34290">
                    <a:solidFill>
                      <a:srgbClr val="F1E9EB"/>
                    </a:solidFill>
                  </a:tcPr>
                </a:tc>
                <a:tc>
                  <a:txBody>
                    <a:bodyPr/>
                    <a:lstStyle/>
                    <a:p>
                      <a:pPr algn="ctr" fontAlgn="b"/>
                      <a:r>
                        <a:rPr lang="en-US" sz="1800" kern="1200">
                          <a:solidFill>
                            <a:srgbClr val="3F3F3F"/>
                          </a:solidFill>
                          <a:latin typeface="+mn-lt"/>
                          <a:ea typeface="+mn-ea"/>
                          <a:cs typeface="+mn-cs"/>
                        </a:rPr>
                        <a:t>18%</a:t>
                      </a:r>
                    </a:p>
                  </a:txBody>
                  <a:tcPr marL="9525" marR="9525" marT="9525" marB="0" anchor="ctr">
                    <a:solidFill>
                      <a:srgbClr val="F1E9EB"/>
                    </a:solidFill>
                  </a:tcPr>
                </a:tc>
                <a:tc>
                  <a:txBody>
                    <a:bodyPr/>
                    <a:lstStyle/>
                    <a:p>
                      <a:pPr algn="ctr" fontAlgn="b"/>
                      <a:r>
                        <a:rPr lang="en-US" sz="1800" kern="1200">
                          <a:solidFill>
                            <a:srgbClr val="3F3F3F"/>
                          </a:solidFill>
                          <a:latin typeface="+mn-lt"/>
                          <a:ea typeface="+mn-ea"/>
                          <a:cs typeface="+mn-cs"/>
                        </a:rPr>
                        <a:t>17%</a:t>
                      </a:r>
                    </a:p>
                  </a:txBody>
                  <a:tcPr marL="9525" marR="9525" marT="9525" marB="0" anchor="ctr">
                    <a:solidFill>
                      <a:srgbClr val="F1E9EB"/>
                    </a:solidFill>
                  </a:tcPr>
                </a:tc>
                <a:tc>
                  <a:txBody>
                    <a:bodyPr/>
                    <a:lstStyle/>
                    <a:p>
                      <a:pPr algn="ctr" fontAlgn="b"/>
                      <a:r>
                        <a:rPr lang="en-US" sz="1800" kern="1200">
                          <a:solidFill>
                            <a:srgbClr val="3F3F3F"/>
                          </a:solidFill>
                          <a:latin typeface="+mn-lt"/>
                          <a:ea typeface="+mn-ea"/>
                          <a:cs typeface="+mn-cs"/>
                        </a:rPr>
                        <a:t>15%</a:t>
                      </a:r>
                    </a:p>
                  </a:txBody>
                  <a:tcPr marL="9525" marR="9525" marT="9525" marB="0" anchor="ctr">
                    <a:solidFill>
                      <a:srgbClr val="F1E9EB"/>
                    </a:solidFill>
                  </a:tcPr>
                </a:tc>
                <a:tc>
                  <a:txBody>
                    <a:bodyPr/>
                    <a:lstStyle/>
                    <a:p>
                      <a:pPr algn="ctr" fontAlgn="b"/>
                      <a:r>
                        <a:rPr lang="en-US" sz="1800" kern="1200" dirty="0">
                          <a:solidFill>
                            <a:srgbClr val="3F3F3F"/>
                          </a:solidFill>
                          <a:latin typeface="+mn-lt"/>
                          <a:ea typeface="+mn-ea"/>
                          <a:cs typeface="+mn-cs"/>
                        </a:rPr>
                        <a:t>15%</a:t>
                      </a:r>
                    </a:p>
                  </a:txBody>
                  <a:tcPr marL="9525" marR="9525" marT="9525" marB="0" anchor="ctr">
                    <a:solidFill>
                      <a:srgbClr val="F1E9EB"/>
                    </a:solidFill>
                  </a:tcPr>
                </a:tc>
                <a:extLst>
                  <a:ext uri="{0D108BD9-81ED-4DB2-BD59-A6C34878D82A}">
                    <a16:rowId xmlns:a16="http://schemas.microsoft.com/office/drawing/2014/main" val="10002"/>
                  </a:ext>
                </a:extLst>
              </a:tr>
              <a:tr h="512253">
                <a:tc>
                  <a:txBody>
                    <a:bodyPr/>
                    <a:lstStyle/>
                    <a:p>
                      <a:r>
                        <a:rPr lang="en-US" sz="1800">
                          <a:solidFill>
                            <a:srgbClr val="3F3F3F"/>
                          </a:solidFill>
                        </a:rPr>
                        <a:t>Kaiser HMO</a:t>
                      </a:r>
                    </a:p>
                  </a:txBody>
                  <a:tcPr marL="68580" marR="68580" marT="34290" marB="34290">
                    <a:solidFill>
                      <a:schemeClr val="accent2">
                        <a:lumMod val="20000"/>
                        <a:lumOff val="80000"/>
                      </a:schemeClr>
                    </a:solidFill>
                  </a:tcPr>
                </a:tc>
                <a:tc>
                  <a:txBody>
                    <a:bodyPr/>
                    <a:lstStyle/>
                    <a:p>
                      <a:pPr marL="0" algn="ctr" defTabSz="457200" rtl="0" eaLnBrk="1" fontAlgn="b" latinLnBrk="0" hangingPunct="1"/>
                      <a:r>
                        <a:rPr lang="en-US" sz="1800" kern="1200">
                          <a:solidFill>
                            <a:srgbClr val="3F3F3F"/>
                          </a:solidFill>
                          <a:latin typeface="+mn-lt"/>
                          <a:ea typeface="+mn-ea"/>
                          <a:cs typeface="+mn-cs"/>
                        </a:rPr>
                        <a:t>26%</a:t>
                      </a:r>
                    </a:p>
                  </a:txBody>
                  <a:tcPr marL="9525" marR="9525" marT="9525" marB="0" anchor="ctr">
                    <a:solidFill>
                      <a:schemeClr val="accent2">
                        <a:lumMod val="20000"/>
                        <a:lumOff val="80000"/>
                      </a:schemeClr>
                    </a:solidFill>
                  </a:tcPr>
                </a:tc>
                <a:tc>
                  <a:txBody>
                    <a:bodyPr/>
                    <a:lstStyle/>
                    <a:p>
                      <a:pPr marL="0" algn="ctr" defTabSz="457200" rtl="0" eaLnBrk="1" fontAlgn="b" latinLnBrk="0" hangingPunct="1"/>
                      <a:r>
                        <a:rPr lang="en-US" sz="1800" kern="1200">
                          <a:solidFill>
                            <a:srgbClr val="3F3F3F"/>
                          </a:solidFill>
                          <a:latin typeface="+mn-lt"/>
                          <a:ea typeface="+mn-ea"/>
                          <a:cs typeface="+mn-cs"/>
                        </a:rPr>
                        <a:t>26%</a:t>
                      </a:r>
                    </a:p>
                  </a:txBody>
                  <a:tcPr marL="9525" marR="9525" marT="9525" marB="0" anchor="ctr">
                    <a:solidFill>
                      <a:schemeClr val="accent2">
                        <a:lumMod val="20000"/>
                        <a:lumOff val="80000"/>
                      </a:schemeClr>
                    </a:solidFill>
                  </a:tcPr>
                </a:tc>
                <a:tc>
                  <a:txBody>
                    <a:bodyPr/>
                    <a:lstStyle/>
                    <a:p>
                      <a:pPr marL="0" algn="ctr" defTabSz="457200" rtl="0" eaLnBrk="1" fontAlgn="b" latinLnBrk="0" hangingPunct="1"/>
                      <a:r>
                        <a:rPr lang="en-US" sz="1800" kern="1200">
                          <a:solidFill>
                            <a:srgbClr val="3F3F3F"/>
                          </a:solidFill>
                          <a:latin typeface="+mn-lt"/>
                          <a:ea typeface="+mn-ea"/>
                          <a:cs typeface="+mn-cs"/>
                        </a:rPr>
                        <a:t>74%</a:t>
                      </a:r>
                    </a:p>
                  </a:txBody>
                  <a:tcPr marL="9525" marR="9525" marT="9525" marB="0" anchor="ctr">
                    <a:solidFill>
                      <a:schemeClr val="accent2">
                        <a:lumMod val="20000"/>
                        <a:lumOff val="80000"/>
                      </a:schemeClr>
                    </a:solidFill>
                  </a:tcPr>
                </a:tc>
                <a:tc>
                  <a:txBody>
                    <a:bodyPr/>
                    <a:lstStyle/>
                    <a:p>
                      <a:pPr marL="0" algn="ctr" defTabSz="457200" rtl="0" eaLnBrk="1" fontAlgn="b" latinLnBrk="0" hangingPunct="1"/>
                      <a:r>
                        <a:rPr lang="en-US" sz="1800" kern="1200" dirty="0">
                          <a:solidFill>
                            <a:srgbClr val="3F3F3F"/>
                          </a:solidFill>
                          <a:latin typeface="+mn-lt"/>
                          <a:ea typeface="+mn-ea"/>
                          <a:cs typeface="+mn-cs"/>
                        </a:rPr>
                        <a:t>59%</a:t>
                      </a:r>
                    </a:p>
                  </a:txBody>
                  <a:tcPr marL="9525" marR="9525" marT="9525" marB="0" anchor="ctr">
                    <a:solidFill>
                      <a:schemeClr val="accent2">
                        <a:lumMod val="20000"/>
                        <a:lumOff val="80000"/>
                      </a:schemeClr>
                    </a:solidFill>
                  </a:tcPr>
                </a:tc>
                <a:extLst>
                  <a:ext uri="{0D108BD9-81ED-4DB2-BD59-A6C34878D82A}">
                    <a16:rowId xmlns:a16="http://schemas.microsoft.com/office/drawing/2014/main" val="10003"/>
                  </a:ext>
                </a:extLst>
              </a:tr>
              <a:tr h="541395">
                <a:tc>
                  <a:txBody>
                    <a:bodyPr/>
                    <a:lstStyle/>
                    <a:p>
                      <a:pPr>
                        <a:buNone/>
                      </a:pPr>
                      <a:r>
                        <a:rPr lang="en-US" sz="1800">
                          <a:solidFill>
                            <a:srgbClr val="3F3F3F"/>
                          </a:solidFill>
                        </a:rPr>
                        <a:t>UC Health Savings Plan</a:t>
                      </a:r>
                    </a:p>
                  </a:txBody>
                  <a:tcPr marL="68580" marR="68580" marT="34290" marB="34290">
                    <a:solidFill>
                      <a:srgbClr val="F1E9EB"/>
                    </a:solidFill>
                  </a:tcPr>
                </a:tc>
                <a:tc>
                  <a:txBody>
                    <a:bodyPr/>
                    <a:lstStyle/>
                    <a:p>
                      <a:pPr algn="ctr" fontAlgn="b"/>
                      <a:r>
                        <a:rPr lang="en-US" sz="1800" kern="1200">
                          <a:solidFill>
                            <a:srgbClr val="3F3F3F"/>
                          </a:solidFill>
                          <a:latin typeface="+mn-lt"/>
                          <a:ea typeface="+mn-ea"/>
                          <a:cs typeface="+mn-cs"/>
                        </a:rPr>
                        <a:t>181%</a:t>
                      </a:r>
                    </a:p>
                  </a:txBody>
                  <a:tcPr marL="9525" marR="9525" marT="9525" marB="0" anchor="ctr">
                    <a:solidFill>
                      <a:srgbClr val="F1E9EB"/>
                    </a:solidFill>
                  </a:tcPr>
                </a:tc>
                <a:tc>
                  <a:txBody>
                    <a:bodyPr/>
                    <a:lstStyle/>
                    <a:p>
                      <a:pPr algn="ctr" fontAlgn="b"/>
                      <a:r>
                        <a:rPr lang="en-US" sz="1800" kern="1200">
                          <a:solidFill>
                            <a:srgbClr val="3F3F3F"/>
                          </a:solidFill>
                          <a:latin typeface="+mn-lt"/>
                          <a:ea typeface="+mn-ea"/>
                          <a:cs typeface="+mn-cs"/>
                        </a:rPr>
                        <a:t>156%</a:t>
                      </a:r>
                    </a:p>
                  </a:txBody>
                  <a:tcPr marL="9525" marR="9525" marT="9525" marB="0" anchor="ctr">
                    <a:solidFill>
                      <a:srgbClr val="F1E9EB"/>
                    </a:solidFill>
                  </a:tcPr>
                </a:tc>
                <a:tc>
                  <a:txBody>
                    <a:bodyPr/>
                    <a:lstStyle/>
                    <a:p>
                      <a:pPr algn="ctr" fontAlgn="b"/>
                      <a:r>
                        <a:rPr lang="en-US" sz="1800" kern="1200">
                          <a:solidFill>
                            <a:srgbClr val="3F3F3F"/>
                          </a:solidFill>
                          <a:latin typeface="+mn-lt"/>
                          <a:ea typeface="+mn-ea"/>
                          <a:cs typeface="+mn-cs"/>
                        </a:rPr>
                        <a:t>193%</a:t>
                      </a:r>
                    </a:p>
                  </a:txBody>
                  <a:tcPr marL="9525" marR="9525" marT="9525" marB="0" anchor="ctr">
                    <a:solidFill>
                      <a:srgbClr val="F1E9EB"/>
                    </a:solidFill>
                  </a:tcPr>
                </a:tc>
                <a:tc>
                  <a:txBody>
                    <a:bodyPr/>
                    <a:lstStyle/>
                    <a:p>
                      <a:pPr algn="ctr" fontAlgn="b"/>
                      <a:r>
                        <a:rPr lang="en-US" sz="1800" kern="1200" dirty="0">
                          <a:solidFill>
                            <a:srgbClr val="3F3F3F"/>
                          </a:solidFill>
                          <a:latin typeface="+mn-lt"/>
                          <a:ea typeface="+mn-ea"/>
                          <a:cs typeface="+mn-cs"/>
                        </a:rPr>
                        <a:t>171%</a:t>
                      </a:r>
                    </a:p>
                  </a:txBody>
                  <a:tcPr marL="9525" marR="9525" marT="9525" marB="0" anchor="ctr">
                    <a:solidFill>
                      <a:srgbClr val="F1E9EB"/>
                    </a:solidFill>
                  </a:tcPr>
                </a:tc>
                <a:extLst>
                  <a:ext uri="{0D108BD9-81ED-4DB2-BD59-A6C34878D82A}">
                    <a16:rowId xmlns:a16="http://schemas.microsoft.com/office/drawing/2014/main" val="10004"/>
                  </a:ext>
                </a:extLst>
              </a:tr>
              <a:tr h="385144">
                <a:tc>
                  <a:txBody>
                    <a:bodyPr/>
                    <a:lstStyle/>
                    <a:p>
                      <a:r>
                        <a:rPr lang="en-US" sz="1800">
                          <a:solidFill>
                            <a:srgbClr val="3F3F3F"/>
                          </a:solidFill>
                        </a:rPr>
                        <a:t>UC Care</a:t>
                      </a:r>
                    </a:p>
                  </a:txBody>
                  <a:tcPr marL="68580" marR="68580" marT="34290" marB="34290">
                    <a:solidFill>
                      <a:schemeClr val="accent2">
                        <a:lumMod val="20000"/>
                        <a:lumOff val="80000"/>
                      </a:schemeClr>
                    </a:solidFill>
                  </a:tcPr>
                </a:tc>
                <a:tc>
                  <a:txBody>
                    <a:bodyPr/>
                    <a:lstStyle/>
                    <a:p>
                      <a:pPr algn="ctr" fontAlgn="b"/>
                      <a:r>
                        <a:rPr lang="en-US" sz="1800" kern="1200" dirty="0">
                          <a:solidFill>
                            <a:srgbClr val="3F3F3F"/>
                          </a:solidFill>
                          <a:latin typeface="+mn-lt"/>
                          <a:ea typeface="+mn-ea"/>
                          <a:cs typeface="+mn-cs"/>
                        </a:rPr>
                        <a:t>26%</a:t>
                      </a:r>
                    </a:p>
                  </a:txBody>
                  <a:tcPr marL="9525" marR="9525" marT="9525" marB="0" anchor="ctr">
                    <a:solidFill>
                      <a:schemeClr val="accent2">
                        <a:lumMod val="20000"/>
                        <a:lumOff val="80000"/>
                      </a:schemeClr>
                    </a:solidFill>
                  </a:tcPr>
                </a:tc>
                <a:tc>
                  <a:txBody>
                    <a:bodyPr/>
                    <a:lstStyle/>
                    <a:p>
                      <a:pPr algn="ctr" fontAlgn="b"/>
                      <a:r>
                        <a:rPr lang="en-US" sz="1800" kern="1200">
                          <a:solidFill>
                            <a:srgbClr val="3F3F3F"/>
                          </a:solidFill>
                          <a:latin typeface="+mn-lt"/>
                          <a:ea typeface="+mn-ea"/>
                          <a:cs typeface="+mn-cs"/>
                        </a:rPr>
                        <a:t>25%</a:t>
                      </a:r>
                    </a:p>
                  </a:txBody>
                  <a:tcPr marL="9525" marR="9525" marT="9525" marB="0" anchor="ctr">
                    <a:solidFill>
                      <a:schemeClr val="accent2">
                        <a:lumMod val="20000"/>
                        <a:lumOff val="80000"/>
                      </a:schemeClr>
                    </a:solidFill>
                  </a:tcPr>
                </a:tc>
                <a:tc>
                  <a:txBody>
                    <a:bodyPr/>
                    <a:lstStyle/>
                    <a:p>
                      <a:pPr algn="ctr" fontAlgn="b"/>
                      <a:r>
                        <a:rPr lang="en-US" sz="1800" kern="1200">
                          <a:solidFill>
                            <a:srgbClr val="3F3F3F"/>
                          </a:solidFill>
                          <a:latin typeface="+mn-lt"/>
                          <a:ea typeface="+mn-ea"/>
                          <a:cs typeface="+mn-cs"/>
                        </a:rPr>
                        <a:t>22%</a:t>
                      </a:r>
                    </a:p>
                  </a:txBody>
                  <a:tcPr marL="9525" marR="9525" marT="9525" marB="0" anchor="ctr">
                    <a:solidFill>
                      <a:schemeClr val="accent2">
                        <a:lumMod val="20000"/>
                        <a:lumOff val="80000"/>
                      </a:schemeClr>
                    </a:solidFill>
                  </a:tcPr>
                </a:tc>
                <a:tc>
                  <a:txBody>
                    <a:bodyPr/>
                    <a:lstStyle/>
                    <a:p>
                      <a:pPr algn="ctr" fontAlgn="b"/>
                      <a:r>
                        <a:rPr lang="en-US" sz="1800" kern="1200" dirty="0">
                          <a:solidFill>
                            <a:srgbClr val="3F3F3F"/>
                          </a:solidFill>
                          <a:latin typeface="+mn-lt"/>
                          <a:ea typeface="+mn-ea"/>
                          <a:cs typeface="+mn-cs"/>
                        </a:rPr>
                        <a:t>22%</a:t>
                      </a:r>
                    </a:p>
                  </a:txBody>
                  <a:tcPr marL="9525" marR="9525" marT="9525" marB="0" anchor="ctr">
                    <a:solidFill>
                      <a:schemeClr val="accent2">
                        <a:lumMod val="20000"/>
                        <a:lumOff val="80000"/>
                      </a:schemeClr>
                    </a:solidFill>
                  </a:tcPr>
                </a:tc>
                <a:extLst>
                  <a:ext uri="{0D108BD9-81ED-4DB2-BD59-A6C34878D82A}">
                    <a16:rowId xmlns:a16="http://schemas.microsoft.com/office/drawing/2014/main" val="10005"/>
                  </a:ext>
                </a:extLst>
              </a:tr>
            </a:tbl>
          </a:graphicData>
        </a:graphic>
      </p:graphicFrame>
      <p:sp>
        <p:nvSpPr>
          <p:cNvPr id="10" name="TextBox 9">
            <a:extLst>
              <a:ext uri="{FF2B5EF4-FFF2-40B4-BE49-F238E27FC236}">
                <a16:creationId xmlns:a16="http://schemas.microsoft.com/office/drawing/2014/main" id="{4ED4BC16-9DF7-4002-80EE-76AAECEFE4A5}"/>
              </a:ext>
            </a:extLst>
          </p:cNvPr>
          <p:cNvSpPr txBox="1"/>
          <p:nvPr/>
        </p:nvSpPr>
        <p:spPr>
          <a:xfrm>
            <a:off x="450316" y="4479684"/>
            <a:ext cx="824336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Ø"/>
            </a:pPr>
            <a:r>
              <a:rPr lang="en-US" sz="2000" dirty="0">
                <a:solidFill>
                  <a:srgbClr val="3F3F3F"/>
                </a:solidFill>
              </a:rPr>
              <a:t>Employee contribution increases on a percentage basis by coverage tier</a:t>
            </a:r>
          </a:p>
          <a:p>
            <a:pPr marL="342900" indent="-342900">
              <a:buFont typeface="Wingdings" panose="05000000000000000000" pitchFamily="2" charset="2"/>
              <a:buChar char="Ø"/>
            </a:pPr>
            <a:r>
              <a:rPr lang="en-US" sz="2000" dirty="0">
                <a:solidFill>
                  <a:srgbClr val="3F3F3F"/>
                </a:solidFill>
              </a:rPr>
              <a:t>Employee contribution increases for HSP are highest at over 150%</a:t>
            </a:r>
            <a:endParaRPr lang="en-US" sz="2000" dirty="0">
              <a:solidFill>
                <a:srgbClr val="3F3F3F"/>
              </a:solidFill>
              <a:cs typeface="Arial"/>
            </a:endParaRPr>
          </a:p>
          <a:p>
            <a:pPr marL="285750" indent="-285750">
              <a:buFont typeface="Wingdings"/>
              <a:buChar char="Ø"/>
            </a:pPr>
            <a:endParaRPr lang="en-US" sz="2000" dirty="0">
              <a:solidFill>
                <a:srgbClr val="3F3F3F"/>
              </a:solidFill>
            </a:endParaRPr>
          </a:p>
          <a:p>
            <a:pPr marL="285750" indent="-285750">
              <a:buFont typeface="Wingdings"/>
              <a:buChar char="Ø"/>
            </a:pPr>
            <a:endParaRPr lang="en-US" sz="2000" dirty="0">
              <a:solidFill>
                <a:srgbClr val="3F3F3F"/>
              </a:solidFill>
              <a:cs typeface="Arial"/>
            </a:endParaRPr>
          </a:p>
        </p:txBody>
      </p:sp>
      <p:pic>
        <p:nvPicPr>
          <p:cNvPr id="11" name="Graphic 10">
            <a:extLst>
              <a:ext uri="{FF2B5EF4-FFF2-40B4-BE49-F238E27FC236}">
                <a16:creationId xmlns:a16="http://schemas.microsoft.com/office/drawing/2014/main" id="{EF763EC7-2809-449F-9C22-A940AA5449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244" y="375061"/>
            <a:ext cx="280946" cy="128525"/>
          </a:xfrm>
          <a:prstGeom prst="rect">
            <a:avLst/>
          </a:prstGeom>
        </p:spPr>
      </p:pic>
      <p:pic>
        <p:nvPicPr>
          <p:cNvPr id="12" name="Audio 11">
            <a:hlinkClick r:id="" action="ppaction://media"/>
            <a:extLst>
              <a:ext uri="{FF2B5EF4-FFF2-40B4-BE49-F238E27FC236}">
                <a16:creationId xmlns:a16="http://schemas.microsoft.com/office/drawing/2014/main" id="{E2DA8595-912B-48D8-91B6-C73A366658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15899766"/>
      </p:ext>
    </p:extLst>
  </p:cSld>
  <p:clrMapOvr>
    <a:masterClrMapping/>
  </p:clrMapOvr>
  <mc:AlternateContent xmlns:mc="http://schemas.openxmlformats.org/markup-compatibility/2006" xmlns:p14="http://schemas.microsoft.com/office/powerpoint/2010/main">
    <mc:Choice Requires="p14">
      <p:transition spd="slow" p14:dur="2000" advTm="14998"/>
    </mc:Choice>
    <mc:Fallback xmlns="">
      <p:transition spd="slow" advTm="14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12" name="Title 1">
            <a:extLst>
              <a:ext uri="{FF2B5EF4-FFF2-40B4-BE49-F238E27FC236}">
                <a16:creationId xmlns:a16="http://schemas.microsoft.com/office/drawing/2014/main" id="{B9468F79-E6B1-4951-B7C5-745143BAEC58}"/>
              </a:ext>
            </a:extLst>
          </p:cNvPr>
          <p:cNvSpPr txBox="1">
            <a:spLocks/>
          </p:cNvSpPr>
          <p:nvPr/>
        </p:nvSpPr>
        <p:spPr>
          <a:xfrm>
            <a:off x="305769" y="395056"/>
            <a:ext cx="7961845" cy="619723"/>
          </a:xfrm>
          <a:prstGeom prst="rect">
            <a:avLst/>
          </a:prstGeom>
        </p:spPr>
        <p:txBody>
          <a:bodyPr lIns="91440" tIns="45720" rIns="91440" bIns="4572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600" b="1" dirty="0">
                <a:solidFill>
                  <a:srgbClr val="003DA5"/>
                </a:solidFill>
              </a:rPr>
              <a:t>2024 </a:t>
            </a:r>
            <a:r>
              <a:rPr lang="en-US" sz="3600" b="1" dirty="0">
                <a:solidFill>
                  <a:srgbClr val="E95B93"/>
                </a:solidFill>
                <a:cs typeface="Arial"/>
              </a:rPr>
              <a:t>Employee</a:t>
            </a:r>
            <a:r>
              <a:rPr lang="en-US" sz="3600" b="1" dirty="0">
                <a:solidFill>
                  <a:srgbClr val="003DA5"/>
                </a:solidFill>
              </a:rPr>
              <a:t> Contributions</a:t>
            </a:r>
          </a:p>
        </p:txBody>
      </p:sp>
      <p:sp>
        <p:nvSpPr>
          <p:cNvPr id="13" name="TextBox 12">
            <a:extLst>
              <a:ext uri="{FF2B5EF4-FFF2-40B4-BE49-F238E27FC236}">
                <a16:creationId xmlns:a16="http://schemas.microsoft.com/office/drawing/2014/main" id="{D9BD0002-E03C-48A7-BB4F-FE896BB388D8}"/>
              </a:ext>
            </a:extLst>
          </p:cNvPr>
          <p:cNvSpPr txBox="1"/>
          <p:nvPr/>
        </p:nvSpPr>
        <p:spPr>
          <a:xfrm>
            <a:off x="2472764" y="5923032"/>
            <a:ext cx="4482322" cy="584775"/>
          </a:xfrm>
          <a:prstGeom prst="rect">
            <a:avLst/>
          </a:prstGeom>
          <a:solidFill>
            <a:srgbClr val="F47735"/>
          </a:solidFill>
          <a:ln>
            <a:solidFill>
              <a:srgbClr val="E95B93"/>
            </a:solidFill>
          </a:ln>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rtlCol="0" anchor="t">
            <a:spAutoFit/>
          </a:bodyPr>
          <a:lstStyle/>
          <a:p>
            <a:pPr algn="ctr"/>
            <a:r>
              <a:rPr lang="en-US" sz="1600" b="1" dirty="0">
                <a:solidFill>
                  <a:schemeClr val="bg1"/>
                </a:solidFill>
              </a:rPr>
              <a:t>$0  Employee Premium Contribution for the CORE Plan</a:t>
            </a:r>
            <a:endParaRPr lang="en-US" sz="1600" b="1" dirty="0">
              <a:solidFill>
                <a:schemeClr val="bg1"/>
              </a:solidFill>
              <a:cs typeface="Arial"/>
            </a:endParaRPr>
          </a:p>
        </p:txBody>
      </p:sp>
      <p:graphicFrame>
        <p:nvGraphicFramePr>
          <p:cNvPr id="14" name="object 5">
            <a:extLst>
              <a:ext uri="{FF2B5EF4-FFF2-40B4-BE49-F238E27FC236}">
                <a16:creationId xmlns:a16="http://schemas.microsoft.com/office/drawing/2014/main" id="{061048A6-1159-4285-B230-D4B4EE60BB83}"/>
              </a:ext>
            </a:extLst>
          </p:cNvPr>
          <p:cNvGraphicFramePr>
            <a:graphicFrameLocks noGrp="1"/>
          </p:cNvGraphicFramePr>
          <p:nvPr>
            <p:extLst>
              <p:ext uri="{D42A27DB-BD31-4B8C-83A1-F6EECF244321}">
                <p14:modId xmlns:p14="http://schemas.microsoft.com/office/powerpoint/2010/main" val="1772930093"/>
              </p:ext>
            </p:extLst>
          </p:nvPr>
        </p:nvGraphicFramePr>
        <p:xfrm>
          <a:off x="305769" y="995000"/>
          <a:ext cx="8178357" cy="2433998"/>
        </p:xfrm>
        <a:graphic>
          <a:graphicData uri="http://schemas.openxmlformats.org/drawingml/2006/table">
            <a:tbl>
              <a:tblPr firstRow="1" bandRow="1">
                <a:tableStyleId>{5202B0CA-FC54-4496-8BCA-5EF66A818D29}</a:tableStyleId>
              </a:tblPr>
              <a:tblGrid>
                <a:gridCol w="1574712">
                  <a:extLst>
                    <a:ext uri="{9D8B030D-6E8A-4147-A177-3AD203B41FA5}">
                      <a16:colId xmlns:a16="http://schemas.microsoft.com/office/drawing/2014/main" val="20000"/>
                    </a:ext>
                  </a:extLst>
                </a:gridCol>
                <a:gridCol w="762646">
                  <a:extLst>
                    <a:ext uri="{9D8B030D-6E8A-4147-A177-3AD203B41FA5}">
                      <a16:colId xmlns:a16="http://schemas.microsoft.com/office/drawing/2014/main" val="20001"/>
                    </a:ext>
                  </a:extLst>
                </a:gridCol>
                <a:gridCol w="762646">
                  <a:extLst>
                    <a:ext uri="{9D8B030D-6E8A-4147-A177-3AD203B41FA5}">
                      <a16:colId xmlns:a16="http://schemas.microsoft.com/office/drawing/2014/main" val="20002"/>
                    </a:ext>
                  </a:extLst>
                </a:gridCol>
                <a:gridCol w="762646">
                  <a:extLst>
                    <a:ext uri="{9D8B030D-6E8A-4147-A177-3AD203B41FA5}">
                      <a16:colId xmlns:a16="http://schemas.microsoft.com/office/drawing/2014/main" val="20003"/>
                    </a:ext>
                  </a:extLst>
                </a:gridCol>
                <a:gridCol w="782101">
                  <a:extLst>
                    <a:ext uri="{9D8B030D-6E8A-4147-A177-3AD203B41FA5}">
                      <a16:colId xmlns:a16="http://schemas.microsoft.com/office/drawing/2014/main" val="20004"/>
                    </a:ext>
                  </a:extLst>
                </a:gridCol>
                <a:gridCol w="259447">
                  <a:extLst>
                    <a:ext uri="{9D8B030D-6E8A-4147-A177-3AD203B41FA5}">
                      <a16:colId xmlns:a16="http://schemas.microsoft.com/office/drawing/2014/main" val="20005"/>
                    </a:ext>
                  </a:extLst>
                </a:gridCol>
                <a:gridCol w="721546">
                  <a:extLst>
                    <a:ext uri="{9D8B030D-6E8A-4147-A177-3AD203B41FA5}">
                      <a16:colId xmlns:a16="http://schemas.microsoft.com/office/drawing/2014/main" val="20006"/>
                    </a:ext>
                  </a:extLst>
                </a:gridCol>
                <a:gridCol w="750932">
                  <a:extLst>
                    <a:ext uri="{9D8B030D-6E8A-4147-A177-3AD203B41FA5}">
                      <a16:colId xmlns:a16="http://schemas.microsoft.com/office/drawing/2014/main" val="20007"/>
                    </a:ext>
                  </a:extLst>
                </a:gridCol>
                <a:gridCol w="749841">
                  <a:extLst>
                    <a:ext uri="{9D8B030D-6E8A-4147-A177-3AD203B41FA5}">
                      <a16:colId xmlns:a16="http://schemas.microsoft.com/office/drawing/2014/main" val="20008"/>
                    </a:ext>
                  </a:extLst>
                </a:gridCol>
                <a:gridCol w="1051840">
                  <a:extLst>
                    <a:ext uri="{9D8B030D-6E8A-4147-A177-3AD203B41FA5}">
                      <a16:colId xmlns:a16="http://schemas.microsoft.com/office/drawing/2014/main" val="20009"/>
                    </a:ext>
                  </a:extLst>
                </a:gridCol>
              </a:tblGrid>
              <a:tr h="481394">
                <a:tc>
                  <a:txBody>
                    <a:bodyPr/>
                    <a:lstStyle/>
                    <a:p>
                      <a:pPr algn="ctr">
                        <a:lnSpc>
                          <a:spcPts val="875"/>
                        </a:lnSpc>
                        <a:spcBef>
                          <a:spcPts val="455"/>
                        </a:spcBef>
                      </a:pPr>
                      <a:endParaRPr lang="en-US" sz="1200"/>
                    </a:p>
                  </a:txBody>
                  <a:tcPr marL="0" marR="0" marT="76116" marB="0" anchor="ctr">
                    <a:solidFill>
                      <a:srgbClr val="E95B93"/>
                    </a:solidFill>
                  </a:tcPr>
                </a:tc>
                <a:tc gridSpan="4">
                  <a:txBody>
                    <a:bodyPr/>
                    <a:lstStyle/>
                    <a:p>
                      <a:pPr algn="ctr">
                        <a:lnSpc>
                          <a:spcPts val="850"/>
                        </a:lnSpc>
                        <a:spcBef>
                          <a:spcPts val="475"/>
                        </a:spcBef>
                      </a:pPr>
                      <a:r>
                        <a:rPr lang="en-US" sz="1200" spc="-5" dirty="0"/>
                        <a:t>Pay Band</a:t>
                      </a:r>
                      <a:r>
                        <a:rPr lang="en-US" sz="1200" spc="-25" dirty="0"/>
                        <a:t> </a:t>
                      </a:r>
                      <a:r>
                        <a:rPr lang="en-US" sz="1200" spc="5" dirty="0"/>
                        <a:t>1</a:t>
                      </a:r>
                      <a:endParaRPr sz="1200" dirty="0"/>
                    </a:p>
                  </a:txBody>
                  <a:tcPr marL="0" marR="0" marT="79462" marB="0" anchor="ctr">
                    <a:solidFill>
                      <a:srgbClr val="E95B93"/>
                    </a:solidFill>
                  </a:tcPr>
                </a:tc>
                <a:tc hMerge="1">
                  <a:txBody>
                    <a:bodyPr/>
                    <a:lstStyle/>
                    <a:p>
                      <a:endParaRPr/>
                    </a:p>
                  </a:txBody>
                  <a:tcPr marL="0" marR="0" marT="0" marB="0" horzOverflow="overflow"/>
                </a:tc>
                <a:tc hMerge="1">
                  <a:txBody>
                    <a:bodyPr/>
                    <a:lstStyle/>
                    <a:p>
                      <a:endParaRPr/>
                    </a:p>
                  </a:txBody>
                  <a:tcPr marL="0" marR="0" marT="0" marB="0" horzOverflow="overflow"/>
                </a:tc>
                <a:tc hMerge="1">
                  <a:txBody>
                    <a:bodyPr/>
                    <a:lstStyle/>
                    <a:p>
                      <a:endParaRPr/>
                    </a:p>
                  </a:txBody>
                  <a:tcPr marL="0" marR="0" marT="0" marB="0" horzOverflow="overflow"/>
                </a:tc>
                <a:tc rowSpan="7">
                  <a:txBody>
                    <a:bodyPr/>
                    <a:lstStyle/>
                    <a:p>
                      <a:pPr>
                        <a:lnSpc>
                          <a:spcPct val="100000"/>
                        </a:lnSpc>
                      </a:pPr>
                      <a:endParaRPr sz="1200">
                        <a:solidFill>
                          <a:schemeClr val="bg1"/>
                        </a:solidFill>
                      </a:endParaRPr>
                    </a:p>
                  </a:txBody>
                  <a:tcPr marL="0" marR="0" marT="0" marB="0" anchor="ctr">
                    <a:solidFill>
                      <a:srgbClr val="F1E9EB"/>
                    </a:solidFill>
                  </a:tcPr>
                </a:tc>
                <a:tc gridSpan="4">
                  <a:txBody>
                    <a:bodyPr/>
                    <a:lstStyle/>
                    <a:p>
                      <a:pPr algn="ctr">
                        <a:lnSpc>
                          <a:spcPts val="850"/>
                        </a:lnSpc>
                        <a:spcBef>
                          <a:spcPts val="475"/>
                        </a:spcBef>
                      </a:pPr>
                      <a:r>
                        <a:rPr lang="en-US" sz="1200" spc="-5" dirty="0"/>
                        <a:t>Pay Band</a:t>
                      </a:r>
                      <a:r>
                        <a:rPr lang="en-US" sz="1200" spc="-30" dirty="0"/>
                        <a:t> </a:t>
                      </a:r>
                      <a:r>
                        <a:rPr lang="en-US" sz="1200" spc="5" dirty="0"/>
                        <a:t>2</a:t>
                      </a:r>
                      <a:endParaRPr sz="1200" dirty="0"/>
                    </a:p>
                  </a:txBody>
                  <a:tcPr marL="0" marR="0" marT="79462" marB="0" anchor="ctr">
                    <a:solidFill>
                      <a:srgbClr val="E95B93"/>
                    </a:solidFill>
                  </a:tcPr>
                </a:tc>
                <a:tc hMerge="1">
                  <a:txBody>
                    <a:bodyPr/>
                    <a:lstStyle/>
                    <a:p>
                      <a:endParaRPr/>
                    </a:p>
                  </a:txBody>
                  <a:tcPr marL="0" marR="0" marT="0" marB="0" horzOverflow="overflow"/>
                </a:tc>
                <a:tc hMerge="1">
                  <a:txBody>
                    <a:bodyPr/>
                    <a:lstStyle/>
                    <a:p>
                      <a:endParaRPr/>
                    </a:p>
                  </a:txBody>
                  <a:tcPr marL="0" marR="0" marT="0" marB="0" horzOverflow="overflow"/>
                </a:tc>
                <a:tc hMerge="1">
                  <a:txBody>
                    <a:bodyPr/>
                    <a:lstStyle/>
                    <a:p>
                      <a:endParaRPr/>
                    </a:p>
                  </a:txBody>
                  <a:tcPr marL="0" marR="0" marT="0" marB="0" horzOverflow="overflow"/>
                </a:tc>
                <a:extLst>
                  <a:ext uri="{0D108BD9-81ED-4DB2-BD59-A6C34878D82A}">
                    <a16:rowId xmlns:a16="http://schemas.microsoft.com/office/drawing/2014/main" val="10000"/>
                  </a:ext>
                </a:extLst>
              </a:tr>
              <a:tr h="309560">
                <a:tc>
                  <a:txBody>
                    <a:bodyPr/>
                    <a:lstStyle/>
                    <a:p>
                      <a:pPr marL="46990" algn="ctr">
                        <a:lnSpc>
                          <a:spcPts val="855"/>
                        </a:lnSpc>
                      </a:pPr>
                      <a:r>
                        <a:rPr lang="en-US" sz="1200" b="1">
                          <a:solidFill>
                            <a:schemeClr val="bg1"/>
                          </a:solidFill>
                        </a:rPr>
                        <a:t>Plans</a:t>
                      </a:r>
                      <a:endParaRPr sz="1200" b="1">
                        <a:solidFill>
                          <a:schemeClr val="bg1"/>
                        </a:solidFill>
                      </a:endParaRPr>
                    </a:p>
                  </a:txBody>
                  <a:tcPr marL="0" marR="0" marT="0" marB="0" anchor="ctr">
                    <a:solidFill>
                      <a:srgbClr val="E95B93"/>
                    </a:solidFill>
                  </a:tcPr>
                </a:tc>
                <a:tc gridSpan="4">
                  <a:txBody>
                    <a:bodyPr/>
                    <a:lstStyle/>
                    <a:p>
                      <a:pPr marL="517525" algn="l">
                        <a:lnSpc>
                          <a:spcPts val="850"/>
                        </a:lnSpc>
                      </a:pPr>
                      <a:r>
                        <a:rPr lang="en-US" sz="1200" spc="5">
                          <a:solidFill>
                            <a:schemeClr val="bg1"/>
                          </a:solidFill>
                        </a:rPr>
                        <a:t>      </a:t>
                      </a:r>
                      <a:r>
                        <a:rPr lang="en-US" sz="1200" kern="1200" spc="5">
                          <a:solidFill>
                            <a:schemeClr val="bg1"/>
                          </a:solidFill>
                          <a:latin typeface="+mn-lt"/>
                          <a:ea typeface="+mn-ea"/>
                          <a:cs typeface="+mn-cs"/>
                        </a:rPr>
                        <a:t>($68,000 and Under)</a:t>
                      </a:r>
                      <a:endParaRPr sz="1200" kern="1200" spc="5">
                        <a:solidFill>
                          <a:schemeClr val="bg1"/>
                        </a:solidFill>
                        <a:latin typeface="+mn-lt"/>
                        <a:ea typeface="+mn-ea"/>
                        <a:cs typeface="+mn-cs"/>
                      </a:endParaRPr>
                    </a:p>
                  </a:txBody>
                  <a:tcPr marL="0" marR="0" marT="0" marB="0" anchor="ctr">
                    <a:solidFill>
                      <a:srgbClr val="E95B93"/>
                    </a:solidFill>
                  </a:tcPr>
                </a:tc>
                <a:tc hMerge="1">
                  <a:txBody>
                    <a:bodyPr/>
                    <a:lstStyle/>
                    <a:p>
                      <a:endParaRPr/>
                    </a:p>
                  </a:txBody>
                  <a:tcPr marL="0" marR="0" marT="0" marB="0" horzOverflow="overflow"/>
                </a:tc>
                <a:tc hMerge="1">
                  <a:txBody>
                    <a:bodyPr/>
                    <a:lstStyle/>
                    <a:p>
                      <a:endParaRPr/>
                    </a:p>
                  </a:txBody>
                  <a:tcPr marL="0" marR="0" marT="0" marB="0" horzOverflow="overflow"/>
                </a:tc>
                <a:tc hMerge="1">
                  <a:txBody>
                    <a:bodyPr/>
                    <a:lstStyle/>
                    <a:p>
                      <a:endParaRPr/>
                    </a:p>
                  </a:txBody>
                  <a:tcPr marL="0" marR="0" marT="0" marB="0" horzOverflow="overflow"/>
                </a:tc>
                <a:tc vMerge="1">
                  <a:txBody>
                    <a:bodyPr/>
                    <a:lstStyle/>
                    <a:p>
                      <a:endParaRPr/>
                    </a:p>
                  </a:txBody>
                  <a:tcPr marL="0" marR="0" marT="0" marB="0" horzOverflow="overflow"/>
                </a:tc>
                <a:tc gridSpan="4">
                  <a:txBody>
                    <a:bodyPr/>
                    <a:lstStyle/>
                    <a:p>
                      <a:pPr marL="384175">
                        <a:lnSpc>
                          <a:spcPts val="850"/>
                        </a:lnSpc>
                      </a:pPr>
                      <a:r>
                        <a:rPr lang="en-US" sz="1200" spc="5" dirty="0">
                          <a:solidFill>
                            <a:schemeClr val="bg1"/>
                          </a:solidFill>
                        </a:rPr>
                        <a:t>         </a:t>
                      </a:r>
                      <a:r>
                        <a:rPr lang="en-US" sz="1200" kern="1200" spc="5" dirty="0">
                          <a:solidFill>
                            <a:schemeClr val="bg1"/>
                          </a:solidFill>
                          <a:latin typeface="+mn-lt"/>
                          <a:ea typeface="+mn-ea"/>
                          <a:cs typeface="+mn-cs"/>
                        </a:rPr>
                        <a:t>($68,001 to $136,000)</a:t>
                      </a:r>
                      <a:endParaRPr sz="1200" kern="1200" spc="5" dirty="0">
                        <a:solidFill>
                          <a:schemeClr val="bg1"/>
                        </a:solidFill>
                        <a:latin typeface="+mn-lt"/>
                        <a:ea typeface="+mn-ea"/>
                        <a:cs typeface="+mn-cs"/>
                      </a:endParaRPr>
                    </a:p>
                  </a:txBody>
                  <a:tcPr marL="0" marR="0" marT="0" marB="0" anchor="ctr">
                    <a:solidFill>
                      <a:srgbClr val="E95B93"/>
                    </a:solidFill>
                  </a:tcPr>
                </a:tc>
                <a:tc hMerge="1">
                  <a:txBody>
                    <a:bodyPr/>
                    <a:lstStyle/>
                    <a:p>
                      <a:endParaRPr/>
                    </a:p>
                  </a:txBody>
                  <a:tcPr marL="0" marR="0" marT="0" marB="0" horzOverflow="overflow"/>
                </a:tc>
                <a:tc hMerge="1">
                  <a:txBody>
                    <a:bodyPr/>
                    <a:lstStyle/>
                    <a:p>
                      <a:endParaRPr/>
                    </a:p>
                  </a:txBody>
                  <a:tcPr marL="0" marR="0" marT="0" marB="0" horzOverflow="overflow"/>
                </a:tc>
                <a:tc hMerge="1">
                  <a:txBody>
                    <a:bodyPr/>
                    <a:lstStyle/>
                    <a:p>
                      <a:endParaRPr/>
                    </a:p>
                  </a:txBody>
                  <a:tcPr marL="0" marR="0" marT="0" marB="0" horzOverflow="overflow"/>
                </a:tc>
                <a:extLst>
                  <a:ext uri="{0D108BD9-81ED-4DB2-BD59-A6C34878D82A}">
                    <a16:rowId xmlns:a16="http://schemas.microsoft.com/office/drawing/2014/main" val="10001"/>
                  </a:ext>
                </a:extLst>
              </a:tr>
              <a:tr h="333371">
                <a:tc>
                  <a:txBody>
                    <a:bodyPr/>
                    <a:lstStyle/>
                    <a:p>
                      <a:pPr>
                        <a:lnSpc>
                          <a:spcPct val="100000"/>
                        </a:lnSpc>
                      </a:pPr>
                      <a:endParaRPr sz="1200">
                        <a:solidFill>
                          <a:schemeClr val="bg1"/>
                        </a:solidFill>
                      </a:endParaRPr>
                    </a:p>
                  </a:txBody>
                  <a:tcPr marL="0" marR="0" marT="0" marB="0" anchor="ctr">
                    <a:solidFill>
                      <a:srgbClr val="E95B93"/>
                    </a:solidFill>
                  </a:tcPr>
                </a:tc>
                <a:tc>
                  <a:txBody>
                    <a:bodyPr/>
                    <a:lstStyle/>
                    <a:p>
                      <a:pPr marL="6985" algn="ctr">
                        <a:lnSpc>
                          <a:spcPts val="850"/>
                        </a:lnSpc>
                        <a:spcBef>
                          <a:spcPts val="25"/>
                        </a:spcBef>
                      </a:pPr>
                      <a:r>
                        <a:rPr lang="en-US" sz="1200" dirty="0">
                          <a:solidFill>
                            <a:schemeClr val="bg1"/>
                          </a:solidFill>
                        </a:rPr>
                        <a:t>EE</a:t>
                      </a:r>
                      <a:endParaRPr sz="1200" dirty="0">
                        <a:solidFill>
                          <a:schemeClr val="bg1"/>
                        </a:solidFill>
                      </a:endParaRPr>
                    </a:p>
                  </a:txBody>
                  <a:tcPr marL="0" marR="0" marT="4182" marB="13716" anchor="b">
                    <a:solidFill>
                      <a:srgbClr val="E95B93"/>
                    </a:solidFill>
                  </a:tcPr>
                </a:tc>
                <a:tc>
                  <a:txBody>
                    <a:bodyPr/>
                    <a:lstStyle/>
                    <a:p>
                      <a:pPr marL="24130" algn="ctr">
                        <a:lnSpc>
                          <a:spcPts val="850"/>
                        </a:lnSpc>
                        <a:spcBef>
                          <a:spcPts val="25"/>
                        </a:spcBef>
                      </a:pPr>
                      <a:r>
                        <a:rPr lang="en-US" sz="1200" spc="5">
                          <a:solidFill>
                            <a:schemeClr val="bg1"/>
                          </a:solidFill>
                        </a:rPr>
                        <a:t>EE+C</a:t>
                      </a:r>
                      <a:endParaRPr sz="1200">
                        <a:solidFill>
                          <a:schemeClr val="bg1"/>
                        </a:solidFill>
                      </a:endParaRPr>
                    </a:p>
                  </a:txBody>
                  <a:tcPr marL="0" marR="0" marT="4182" marB="13716" anchor="b">
                    <a:solidFill>
                      <a:srgbClr val="E95B93"/>
                    </a:solidFill>
                  </a:tcPr>
                </a:tc>
                <a:tc>
                  <a:txBody>
                    <a:bodyPr/>
                    <a:lstStyle/>
                    <a:p>
                      <a:pPr marR="127000" algn="ctr">
                        <a:lnSpc>
                          <a:spcPts val="850"/>
                        </a:lnSpc>
                        <a:spcBef>
                          <a:spcPts val="25"/>
                        </a:spcBef>
                      </a:pPr>
                      <a:r>
                        <a:rPr lang="en-US" sz="1200" spc="-10">
                          <a:solidFill>
                            <a:schemeClr val="bg1"/>
                          </a:solidFill>
                        </a:rPr>
                        <a:t>EE</a:t>
                      </a:r>
                      <a:r>
                        <a:rPr lang="en-US" sz="1200" spc="5">
                          <a:solidFill>
                            <a:schemeClr val="bg1"/>
                          </a:solidFill>
                        </a:rPr>
                        <a:t>+</a:t>
                      </a:r>
                      <a:r>
                        <a:rPr lang="en-US" sz="1200" spc="-10">
                          <a:solidFill>
                            <a:schemeClr val="bg1"/>
                          </a:solidFill>
                        </a:rPr>
                        <a:t>Sp</a:t>
                      </a:r>
                      <a:endParaRPr sz="1200">
                        <a:solidFill>
                          <a:schemeClr val="bg1"/>
                        </a:solidFill>
                      </a:endParaRPr>
                    </a:p>
                  </a:txBody>
                  <a:tcPr marL="0" marR="0" marT="4182" marB="13716" anchor="b">
                    <a:solidFill>
                      <a:srgbClr val="E95B93"/>
                    </a:solidFill>
                  </a:tcPr>
                </a:tc>
                <a:tc>
                  <a:txBody>
                    <a:bodyPr/>
                    <a:lstStyle/>
                    <a:p>
                      <a:pPr marL="31115">
                        <a:lnSpc>
                          <a:spcPts val="850"/>
                        </a:lnSpc>
                        <a:spcBef>
                          <a:spcPts val="25"/>
                        </a:spcBef>
                      </a:pPr>
                      <a:r>
                        <a:rPr lang="en-US" sz="1200" spc="5">
                          <a:solidFill>
                            <a:schemeClr val="bg1"/>
                          </a:solidFill>
                        </a:rPr>
                        <a:t>EE+Fam</a:t>
                      </a:r>
                      <a:endParaRPr sz="1200">
                        <a:solidFill>
                          <a:schemeClr val="bg1"/>
                        </a:solidFill>
                      </a:endParaRPr>
                    </a:p>
                  </a:txBody>
                  <a:tcPr marL="0" marR="0" marT="4182" marB="13716" anchor="b">
                    <a:solidFill>
                      <a:srgbClr val="E95B93"/>
                    </a:solidFill>
                  </a:tcPr>
                </a:tc>
                <a:tc vMerge="1">
                  <a:txBody>
                    <a:bodyPr/>
                    <a:lstStyle/>
                    <a:p>
                      <a:endParaRPr/>
                    </a:p>
                  </a:txBody>
                  <a:tcPr marL="0" marR="0" marT="0" marB="0" horzOverflow="overflow"/>
                </a:tc>
                <a:tc>
                  <a:txBody>
                    <a:bodyPr/>
                    <a:lstStyle/>
                    <a:p>
                      <a:pPr marL="19685" algn="ctr">
                        <a:lnSpc>
                          <a:spcPts val="850"/>
                        </a:lnSpc>
                        <a:spcBef>
                          <a:spcPts val="25"/>
                        </a:spcBef>
                      </a:pPr>
                      <a:r>
                        <a:rPr lang="en-US" sz="1200">
                          <a:solidFill>
                            <a:schemeClr val="bg1"/>
                          </a:solidFill>
                        </a:rPr>
                        <a:t>EE</a:t>
                      </a:r>
                      <a:endParaRPr sz="1200">
                        <a:solidFill>
                          <a:schemeClr val="bg1"/>
                        </a:solidFill>
                      </a:endParaRPr>
                    </a:p>
                  </a:txBody>
                  <a:tcPr marL="0" marR="0" marT="4182" marB="13716" anchor="b">
                    <a:solidFill>
                      <a:srgbClr val="E95B93"/>
                    </a:solidFill>
                  </a:tcPr>
                </a:tc>
                <a:tc>
                  <a:txBody>
                    <a:bodyPr/>
                    <a:lstStyle/>
                    <a:p>
                      <a:pPr marL="36195" algn="ctr">
                        <a:lnSpc>
                          <a:spcPts val="850"/>
                        </a:lnSpc>
                        <a:spcBef>
                          <a:spcPts val="25"/>
                        </a:spcBef>
                      </a:pPr>
                      <a:r>
                        <a:rPr lang="en-US" sz="1200" spc="5">
                          <a:solidFill>
                            <a:schemeClr val="bg1"/>
                          </a:solidFill>
                        </a:rPr>
                        <a:t>EE+C</a:t>
                      </a:r>
                      <a:endParaRPr sz="1200">
                        <a:solidFill>
                          <a:schemeClr val="bg1"/>
                        </a:solidFill>
                      </a:endParaRPr>
                    </a:p>
                  </a:txBody>
                  <a:tcPr marL="0" marR="0" marT="4182" marB="13716" anchor="b">
                    <a:solidFill>
                      <a:srgbClr val="E95B93"/>
                    </a:solidFill>
                  </a:tcPr>
                </a:tc>
                <a:tc>
                  <a:txBody>
                    <a:bodyPr/>
                    <a:lstStyle/>
                    <a:p>
                      <a:pPr marL="31750" algn="ctr">
                        <a:lnSpc>
                          <a:spcPts val="850"/>
                        </a:lnSpc>
                        <a:spcBef>
                          <a:spcPts val="25"/>
                        </a:spcBef>
                      </a:pPr>
                      <a:r>
                        <a:rPr lang="en-US" sz="1200" dirty="0" err="1">
                          <a:solidFill>
                            <a:schemeClr val="bg1"/>
                          </a:solidFill>
                        </a:rPr>
                        <a:t>EE+Sp</a:t>
                      </a:r>
                      <a:endParaRPr sz="1200" dirty="0">
                        <a:solidFill>
                          <a:schemeClr val="bg1"/>
                        </a:solidFill>
                      </a:endParaRPr>
                    </a:p>
                  </a:txBody>
                  <a:tcPr marL="0" marR="0" marT="4182" marB="13716" anchor="b">
                    <a:solidFill>
                      <a:srgbClr val="E95B93"/>
                    </a:solidFill>
                  </a:tcPr>
                </a:tc>
                <a:tc>
                  <a:txBody>
                    <a:bodyPr/>
                    <a:lstStyle/>
                    <a:p>
                      <a:pPr marL="17145" algn="ctr">
                        <a:lnSpc>
                          <a:spcPts val="850"/>
                        </a:lnSpc>
                        <a:spcBef>
                          <a:spcPts val="25"/>
                        </a:spcBef>
                      </a:pPr>
                      <a:r>
                        <a:rPr lang="en-US" sz="1200" spc="5" dirty="0" err="1">
                          <a:solidFill>
                            <a:schemeClr val="bg1"/>
                          </a:solidFill>
                        </a:rPr>
                        <a:t>EE+Fam</a:t>
                      </a:r>
                      <a:endParaRPr sz="1200" dirty="0">
                        <a:solidFill>
                          <a:schemeClr val="bg1"/>
                        </a:solidFill>
                      </a:endParaRPr>
                    </a:p>
                  </a:txBody>
                  <a:tcPr marL="0" marR="0" marT="4182" marB="13716" anchor="b">
                    <a:solidFill>
                      <a:srgbClr val="E95B93"/>
                    </a:solidFill>
                  </a:tcPr>
                </a:tc>
                <a:extLst>
                  <a:ext uri="{0D108BD9-81ED-4DB2-BD59-A6C34878D82A}">
                    <a16:rowId xmlns:a16="http://schemas.microsoft.com/office/drawing/2014/main" val="10002"/>
                  </a:ext>
                </a:extLst>
              </a:tr>
              <a:tr h="333371">
                <a:tc>
                  <a:txBody>
                    <a:bodyPr/>
                    <a:lstStyle/>
                    <a:p>
                      <a:pPr marL="13335">
                        <a:lnSpc>
                          <a:spcPct val="100000"/>
                        </a:lnSpc>
                        <a:spcBef>
                          <a:spcPts val="25"/>
                        </a:spcBef>
                      </a:pPr>
                      <a:r>
                        <a:rPr lang="en-US" sz="1400" spc="10" dirty="0">
                          <a:solidFill>
                            <a:srgbClr val="000000"/>
                          </a:solidFill>
                        </a:rPr>
                        <a:t>UC </a:t>
                      </a:r>
                      <a:r>
                        <a:rPr lang="en-US" sz="1400" spc="5" dirty="0">
                          <a:solidFill>
                            <a:srgbClr val="000000"/>
                          </a:solidFill>
                        </a:rPr>
                        <a:t>B&amp;G</a:t>
                      </a:r>
                      <a:r>
                        <a:rPr lang="en-US" sz="1400" spc="-40" dirty="0">
                          <a:solidFill>
                            <a:srgbClr val="000000"/>
                          </a:solidFill>
                        </a:rPr>
                        <a:t> </a:t>
                      </a:r>
                      <a:r>
                        <a:rPr lang="en-US" sz="1400" spc="5" dirty="0">
                          <a:solidFill>
                            <a:srgbClr val="000000"/>
                          </a:solidFill>
                        </a:rPr>
                        <a:t>HMO</a:t>
                      </a:r>
                      <a:endParaRPr sz="1400" dirty="0">
                        <a:solidFill>
                          <a:srgbClr val="000000"/>
                        </a:solidFill>
                      </a:endParaRPr>
                    </a:p>
                  </a:txBody>
                  <a:tcPr marL="0" marR="0" marT="4182" marB="0" anchor="ctr">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$99.69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$178.33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$280.64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$358.63 </a:t>
                      </a:r>
                    </a:p>
                  </a:txBody>
                  <a:tcPr marL="0" marR="0" marT="0" marB="0" anchor="b">
                    <a:solidFill>
                      <a:schemeClr val="accent2">
                        <a:lumMod val="20000"/>
                        <a:lumOff val="80000"/>
                      </a:schemeClr>
                    </a:solidFill>
                  </a:tcPr>
                </a:tc>
                <a:tc vMerge="1">
                  <a:txBody>
                    <a:bodyPr/>
                    <a:lstStyle/>
                    <a:p>
                      <a:endParaRPr/>
                    </a:p>
                  </a:txBody>
                  <a:tcPr marL="0" marR="0" marT="0" marB="0" horzOverflow="overflow"/>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$144.81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$259.03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$380.55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$493.80 </a:t>
                      </a:r>
                    </a:p>
                  </a:txBody>
                  <a:tcPr marL="0" marR="0" marT="0" marB="0" anchor="b">
                    <a:solidFill>
                      <a:schemeClr val="accent2">
                        <a:lumMod val="20000"/>
                        <a:lumOff val="80000"/>
                      </a:schemeClr>
                    </a:solidFill>
                  </a:tcPr>
                </a:tc>
                <a:extLst>
                  <a:ext uri="{0D108BD9-81ED-4DB2-BD59-A6C34878D82A}">
                    <a16:rowId xmlns:a16="http://schemas.microsoft.com/office/drawing/2014/main" val="10003"/>
                  </a:ext>
                </a:extLst>
              </a:tr>
              <a:tr h="333371">
                <a:tc>
                  <a:txBody>
                    <a:bodyPr/>
                    <a:lstStyle/>
                    <a:p>
                      <a:pPr marL="13335">
                        <a:lnSpc>
                          <a:spcPct val="100000"/>
                        </a:lnSpc>
                      </a:pPr>
                      <a:r>
                        <a:rPr lang="en-US" sz="1400" spc="5" dirty="0">
                          <a:solidFill>
                            <a:srgbClr val="000000"/>
                          </a:solidFill>
                        </a:rPr>
                        <a:t>Kaiser HMO</a:t>
                      </a:r>
                      <a:endParaRPr sz="1400" dirty="0">
                        <a:solidFill>
                          <a:srgbClr val="000000"/>
                        </a:solidFill>
                      </a:endParaRPr>
                    </a:p>
                  </a:txBody>
                  <a:tcPr marL="0" marR="0" marT="0" marB="0" anchor="ctr">
                    <a:solidFill>
                      <a:srgbClr val="F1E9EB"/>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$36.49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$65.60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$110.33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$136.84 </a:t>
                      </a:r>
                    </a:p>
                  </a:txBody>
                  <a:tcPr marL="0" marR="0" marT="0" marB="0" anchor="b">
                    <a:solidFill>
                      <a:srgbClr val="F1E9EB"/>
                    </a:solidFill>
                  </a:tcPr>
                </a:tc>
                <a:tc vMerge="1">
                  <a:txBody>
                    <a:bodyPr/>
                    <a:lstStyle/>
                    <a:p>
                      <a:endParaRPr/>
                    </a:p>
                  </a:txBody>
                  <a:tcPr marL="0" marR="0" marT="0" marB="0" horzOverflow="overflow"/>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$84.69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$152.26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$262.15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$323.23 </a:t>
                      </a:r>
                    </a:p>
                  </a:txBody>
                  <a:tcPr marL="0" marR="0" marT="0" marB="0" anchor="b">
                    <a:solidFill>
                      <a:srgbClr val="F1E9EB"/>
                    </a:solidFill>
                  </a:tcPr>
                </a:tc>
                <a:extLst>
                  <a:ext uri="{0D108BD9-81ED-4DB2-BD59-A6C34878D82A}">
                    <a16:rowId xmlns:a16="http://schemas.microsoft.com/office/drawing/2014/main" val="10004"/>
                  </a:ext>
                </a:extLst>
              </a:tr>
              <a:tr h="333371">
                <a:tc>
                  <a:txBody>
                    <a:bodyPr/>
                    <a:lstStyle/>
                    <a:p>
                      <a:pPr marL="12700">
                        <a:lnSpc>
                          <a:spcPct val="100000"/>
                        </a:lnSpc>
                      </a:pPr>
                      <a:r>
                        <a:rPr lang="en-US" sz="1400" kern="1200" spc="5" dirty="0">
                          <a:solidFill>
                            <a:srgbClr val="000000"/>
                          </a:solidFill>
                        </a:rPr>
                        <a:t>HSP</a:t>
                      </a:r>
                      <a:endParaRPr sz="1400" kern="1200" spc="5" dirty="0">
                        <a:solidFill>
                          <a:srgbClr val="000000"/>
                        </a:solidFill>
                      </a:endParaRPr>
                    </a:p>
                  </a:txBody>
                  <a:tcPr marL="0" marR="0" marT="0" marB="0" anchor="ctr">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$79.26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$129.75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$180.81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$227.92 </a:t>
                      </a:r>
                    </a:p>
                  </a:txBody>
                  <a:tcPr marL="0" marR="0" marT="0" marB="0" anchor="b">
                    <a:solidFill>
                      <a:schemeClr val="accent2">
                        <a:lumMod val="20000"/>
                        <a:lumOff val="80000"/>
                      </a:schemeClr>
                    </a:solidFill>
                  </a:tcPr>
                </a:tc>
                <a:tc vMerge="1">
                  <a:txBody>
                    <a:bodyPr/>
                    <a:lstStyle/>
                    <a:p>
                      <a:endParaRPr/>
                    </a:p>
                  </a:txBody>
                  <a:tcPr marL="0" marR="0" marT="0" marB="0" horzOverflow="overflow"/>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$186.73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$305.61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$436.31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$546.62 </a:t>
                      </a:r>
                    </a:p>
                  </a:txBody>
                  <a:tcPr marL="0" marR="0" marT="0" marB="0" anchor="b">
                    <a:solidFill>
                      <a:schemeClr val="accent2">
                        <a:lumMod val="20000"/>
                        <a:lumOff val="80000"/>
                      </a:schemeClr>
                    </a:solidFill>
                  </a:tcPr>
                </a:tc>
                <a:extLst>
                  <a:ext uri="{0D108BD9-81ED-4DB2-BD59-A6C34878D82A}">
                    <a16:rowId xmlns:a16="http://schemas.microsoft.com/office/drawing/2014/main" val="10006"/>
                  </a:ext>
                </a:extLst>
              </a:tr>
              <a:tr h="309560">
                <a:tc>
                  <a:txBody>
                    <a:bodyPr/>
                    <a:lstStyle/>
                    <a:p>
                      <a:pPr marL="12065">
                        <a:lnSpc>
                          <a:spcPts val="875"/>
                        </a:lnSpc>
                      </a:pPr>
                      <a:r>
                        <a:rPr lang="en-US" sz="1400" spc="10" dirty="0">
                          <a:solidFill>
                            <a:srgbClr val="000000"/>
                          </a:solidFill>
                        </a:rPr>
                        <a:t>UC</a:t>
                      </a:r>
                      <a:r>
                        <a:rPr lang="en-US" sz="1400" spc="-10" dirty="0">
                          <a:solidFill>
                            <a:srgbClr val="000000"/>
                          </a:solidFill>
                        </a:rPr>
                        <a:t> </a:t>
                      </a:r>
                      <a:r>
                        <a:rPr lang="en-US" sz="1400" dirty="0">
                          <a:solidFill>
                            <a:srgbClr val="000000"/>
                          </a:solidFill>
                        </a:rPr>
                        <a:t>Care</a:t>
                      </a:r>
                      <a:endParaRPr sz="1400" dirty="0">
                        <a:solidFill>
                          <a:srgbClr val="000000"/>
                        </a:solidFill>
                      </a:endParaRPr>
                    </a:p>
                  </a:txBody>
                  <a:tcPr marL="0" marR="0" marT="0" marB="20574" anchor="b">
                    <a:solidFill>
                      <a:srgbClr val="F1E9EB"/>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$212.95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$380.49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$514.84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$682.95 </a:t>
                      </a:r>
                    </a:p>
                  </a:txBody>
                  <a:tcPr marL="0" marR="0" marT="0" marB="0" anchor="b">
                    <a:solidFill>
                      <a:srgbClr val="F1E9EB"/>
                    </a:solidFill>
                  </a:tcPr>
                </a:tc>
                <a:tc vMerge="1">
                  <a:txBody>
                    <a:bodyPr/>
                    <a:lstStyle/>
                    <a:p>
                      <a:endParaRPr/>
                    </a:p>
                  </a:txBody>
                  <a:tcPr marL="0" marR="0" marT="0" marB="0" horzOverflow="overflow"/>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$261.05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$466.43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$621.03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$827.07 </a:t>
                      </a:r>
                    </a:p>
                  </a:txBody>
                  <a:tcPr marL="0" marR="0" marT="0" marB="0" anchor="b">
                    <a:solidFill>
                      <a:srgbClr val="F1E9EB"/>
                    </a:solidFill>
                  </a:tcPr>
                </a:tc>
                <a:extLst>
                  <a:ext uri="{0D108BD9-81ED-4DB2-BD59-A6C34878D82A}">
                    <a16:rowId xmlns:a16="http://schemas.microsoft.com/office/drawing/2014/main" val="10007"/>
                  </a:ext>
                </a:extLst>
              </a:tr>
            </a:tbl>
          </a:graphicData>
        </a:graphic>
      </p:graphicFrame>
      <p:graphicFrame>
        <p:nvGraphicFramePr>
          <p:cNvPr id="15" name="object 5">
            <a:extLst>
              <a:ext uri="{FF2B5EF4-FFF2-40B4-BE49-F238E27FC236}">
                <a16:creationId xmlns:a16="http://schemas.microsoft.com/office/drawing/2014/main" id="{1A7FFFD9-5658-4ACB-9BF7-7C0E803FDE39}"/>
              </a:ext>
            </a:extLst>
          </p:cNvPr>
          <p:cNvGraphicFramePr>
            <a:graphicFrameLocks noGrp="1"/>
          </p:cNvGraphicFramePr>
          <p:nvPr>
            <p:extLst>
              <p:ext uri="{D42A27DB-BD31-4B8C-83A1-F6EECF244321}">
                <p14:modId xmlns:p14="http://schemas.microsoft.com/office/powerpoint/2010/main" val="656624647"/>
              </p:ext>
            </p:extLst>
          </p:nvPr>
        </p:nvGraphicFramePr>
        <p:xfrm>
          <a:off x="305769" y="3520962"/>
          <a:ext cx="8178358" cy="2203172"/>
        </p:xfrm>
        <a:graphic>
          <a:graphicData uri="http://schemas.openxmlformats.org/drawingml/2006/table">
            <a:tbl>
              <a:tblPr firstRow="1" bandRow="1">
                <a:tableStyleId>{5202B0CA-FC54-4496-8BCA-5EF66A818D29}</a:tableStyleId>
              </a:tblPr>
              <a:tblGrid>
                <a:gridCol w="1574712">
                  <a:extLst>
                    <a:ext uri="{9D8B030D-6E8A-4147-A177-3AD203B41FA5}">
                      <a16:colId xmlns:a16="http://schemas.microsoft.com/office/drawing/2014/main" val="20000"/>
                    </a:ext>
                  </a:extLst>
                </a:gridCol>
                <a:gridCol w="762646">
                  <a:extLst>
                    <a:ext uri="{9D8B030D-6E8A-4147-A177-3AD203B41FA5}">
                      <a16:colId xmlns:a16="http://schemas.microsoft.com/office/drawing/2014/main" val="20001"/>
                    </a:ext>
                  </a:extLst>
                </a:gridCol>
                <a:gridCol w="762646">
                  <a:extLst>
                    <a:ext uri="{9D8B030D-6E8A-4147-A177-3AD203B41FA5}">
                      <a16:colId xmlns:a16="http://schemas.microsoft.com/office/drawing/2014/main" val="20002"/>
                    </a:ext>
                  </a:extLst>
                </a:gridCol>
                <a:gridCol w="762646">
                  <a:extLst>
                    <a:ext uri="{9D8B030D-6E8A-4147-A177-3AD203B41FA5}">
                      <a16:colId xmlns:a16="http://schemas.microsoft.com/office/drawing/2014/main" val="20003"/>
                    </a:ext>
                  </a:extLst>
                </a:gridCol>
                <a:gridCol w="782101">
                  <a:extLst>
                    <a:ext uri="{9D8B030D-6E8A-4147-A177-3AD203B41FA5}">
                      <a16:colId xmlns:a16="http://schemas.microsoft.com/office/drawing/2014/main" val="20004"/>
                    </a:ext>
                  </a:extLst>
                </a:gridCol>
                <a:gridCol w="259447">
                  <a:extLst>
                    <a:ext uri="{9D8B030D-6E8A-4147-A177-3AD203B41FA5}">
                      <a16:colId xmlns:a16="http://schemas.microsoft.com/office/drawing/2014/main" val="20005"/>
                    </a:ext>
                  </a:extLst>
                </a:gridCol>
                <a:gridCol w="721546">
                  <a:extLst>
                    <a:ext uri="{9D8B030D-6E8A-4147-A177-3AD203B41FA5}">
                      <a16:colId xmlns:a16="http://schemas.microsoft.com/office/drawing/2014/main" val="20006"/>
                    </a:ext>
                  </a:extLst>
                </a:gridCol>
                <a:gridCol w="750933">
                  <a:extLst>
                    <a:ext uri="{9D8B030D-6E8A-4147-A177-3AD203B41FA5}">
                      <a16:colId xmlns:a16="http://schemas.microsoft.com/office/drawing/2014/main" val="20007"/>
                    </a:ext>
                  </a:extLst>
                </a:gridCol>
                <a:gridCol w="749841">
                  <a:extLst>
                    <a:ext uri="{9D8B030D-6E8A-4147-A177-3AD203B41FA5}">
                      <a16:colId xmlns:a16="http://schemas.microsoft.com/office/drawing/2014/main" val="20008"/>
                    </a:ext>
                  </a:extLst>
                </a:gridCol>
                <a:gridCol w="1051840">
                  <a:extLst>
                    <a:ext uri="{9D8B030D-6E8A-4147-A177-3AD203B41FA5}">
                      <a16:colId xmlns:a16="http://schemas.microsoft.com/office/drawing/2014/main" val="20009"/>
                    </a:ext>
                  </a:extLst>
                </a:gridCol>
              </a:tblGrid>
              <a:tr h="435742">
                <a:tc>
                  <a:txBody>
                    <a:bodyPr/>
                    <a:lstStyle/>
                    <a:p>
                      <a:pPr algn="ctr">
                        <a:lnSpc>
                          <a:spcPts val="875"/>
                        </a:lnSpc>
                        <a:spcBef>
                          <a:spcPts val="455"/>
                        </a:spcBef>
                      </a:pPr>
                      <a:endParaRPr lang="en-US" sz="1200" dirty="0"/>
                    </a:p>
                  </a:txBody>
                  <a:tcPr marL="0" marR="0" marT="76116" marB="0" anchor="ctr">
                    <a:lnL w="0">
                      <a:noFill/>
                    </a:lnL>
                    <a:lnR w="0">
                      <a:noFill/>
                    </a:lnR>
                    <a:lnT w="0">
                      <a:noFill/>
                    </a:lnT>
                    <a:lnB w="0">
                      <a:noFill/>
                    </a:lnB>
                    <a:solidFill>
                      <a:srgbClr val="E95B93"/>
                    </a:solidFill>
                  </a:tcPr>
                </a:tc>
                <a:tc gridSpan="4">
                  <a:txBody>
                    <a:bodyPr/>
                    <a:lstStyle/>
                    <a:p>
                      <a:pPr algn="ctr">
                        <a:lnSpc>
                          <a:spcPts val="850"/>
                        </a:lnSpc>
                        <a:spcBef>
                          <a:spcPts val="475"/>
                        </a:spcBef>
                      </a:pPr>
                      <a:r>
                        <a:rPr sz="1200" spc="-5" dirty="0"/>
                        <a:t>Pay Band</a:t>
                      </a:r>
                      <a:r>
                        <a:rPr sz="1200" spc="-30" dirty="0"/>
                        <a:t> </a:t>
                      </a:r>
                      <a:r>
                        <a:rPr sz="1200" spc="5" dirty="0"/>
                        <a:t>3</a:t>
                      </a:r>
                      <a:endParaRPr sz="1200" dirty="0"/>
                    </a:p>
                  </a:txBody>
                  <a:tcPr marL="0" marR="0" marT="79462" marB="0" anchor="ctr">
                    <a:lnL w="0">
                      <a:noFill/>
                    </a:lnL>
                    <a:lnR w="0">
                      <a:noFill/>
                    </a:lnR>
                    <a:lnT w="0">
                      <a:noFill/>
                    </a:lnT>
                    <a:lnB w="0">
                      <a:noFill/>
                    </a:lnB>
                    <a:solidFill>
                      <a:srgbClr val="E95B93"/>
                    </a:solidFill>
                  </a:tcPr>
                </a:tc>
                <a:tc hMerge="1">
                  <a:txBody>
                    <a:bodyPr/>
                    <a:lstStyle/>
                    <a:p>
                      <a:endParaRPr/>
                    </a:p>
                  </a:txBody>
                  <a:tcPr marL="0" marR="0" marT="0" marB="0" horzOverflow="overflow"/>
                </a:tc>
                <a:tc hMerge="1">
                  <a:txBody>
                    <a:bodyPr/>
                    <a:lstStyle/>
                    <a:p>
                      <a:endParaRPr/>
                    </a:p>
                  </a:txBody>
                  <a:tcPr marL="0" marR="0" marT="0" marB="0" horzOverflow="overflow"/>
                </a:tc>
                <a:tc hMerge="1">
                  <a:txBody>
                    <a:bodyPr/>
                    <a:lstStyle/>
                    <a:p>
                      <a:endParaRPr/>
                    </a:p>
                  </a:txBody>
                  <a:tcPr marL="0" marR="0" marT="0" marB="0" horzOverflow="overflow"/>
                </a:tc>
                <a:tc rowSpan="7">
                  <a:txBody>
                    <a:bodyPr/>
                    <a:lstStyle/>
                    <a:p>
                      <a:pPr>
                        <a:lnSpc>
                          <a:spcPct val="100000"/>
                        </a:lnSpc>
                      </a:pPr>
                      <a:endParaRPr sz="1200">
                        <a:solidFill>
                          <a:schemeClr val="bg1"/>
                        </a:solidFill>
                      </a:endParaRPr>
                    </a:p>
                  </a:txBody>
                  <a:tcPr marL="0" marR="0" marT="0" marB="0" anchor="ctr">
                    <a:lnL w="0">
                      <a:noFill/>
                    </a:lnL>
                    <a:solidFill>
                      <a:srgbClr val="F1E9EB"/>
                    </a:solidFill>
                  </a:tcPr>
                </a:tc>
                <a:tc gridSpan="4">
                  <a:txBody>
                    <a:bodyPr/>
                    <a:lstStyle/>
                    <a:p>
                      <a:pPr marL="1905" algn="ctr">
                        <a:lnSpc>
                          <a:spcPts val="850"/>
                        </a:lnSpc>
                        <a:spcBef>
                          <a:spcPts val="475"/>
                        </a:spcBef>
                      </a:pPr>
                      <a:r>
                        <a:rPr sz="1200" spc="-5" dirty="0"/>
                        <a:t>Pay Band</a:t>
                      </a:r>
                      <a:r>
                        <a:rPr sz="1200" spc="-30" dirty="0"/>
                        <a:t> </a:t>
                      </a:r>
                      <a:r>
                        <a:rPr sz="1200" spc="5" dirty="0"/>
                        <a:t>4</a:t>
                      </a:r>
                      <a:endParaRPr sz="1200" dirty="0"/>
                    </a:p>
                  </a:txBody>
                  <a:tcPr marL="0" marR="0" marT="79462" marB="0" anchor="ctr">
                    <a:solidFill>
                      <a:srgbClr val="E95B93"/>
                    </a:solidFill>
                  </a:tcPr>
                </a:tc>
                <a:tc hMerge="1">
                  <a:txBody>
                    <a:bodyPr/>
                    <a:lstStyle/>
                    <a:p>
                      <a:endParaRPr/>
                    </a:p>
                  </a:txBody>
                  <a:tcPr marL="0" marR="0" marT="0" marB="0" horzOverflow="overflow"/>
                </a:tc>
                <a:tc hMerge="1">
                  <a:txBody>
                    <a:bodyPr/>
                    <a:lstStyle/>
                    <a:p>
                      <a:endParaRPr/>
                    </a:p>
                  </a:txBody>
                  <a:tcPr marL="0" marR="0" marT="0" marB="0" horzOverflow="overflow"/>
                </a:tc>
                <a:tc hMerge="1">
                  <a:txBody>
                    <a:bodyPr/>
                    <a:lstStyle/>
                    <a:p>
                      <a:endParaRPr/>
                    </a:p>
                  </a:txBody>
                  <a:tcPr marL="0" marR="0" marT="0" marB="0" horzOverflow="overflow"/>
                </a:tc>
                <a:extLst>
                  <a:ext uri="{0D108BD9-81ED-4DB2-BD59-A6C34878D82A}">
                    <a16:rowId xmlns:a16="http://schemas.microsoft.com/office/drawing/2014/main" val="10000"/>
                  </a:ext>
                </a:extLst>
              </a:tr>
              <a:tr h="280203">
                <a:tc>
                  <a:txBody>
                    <a:bodyPr/>
                    <a:lstStyle/>
                    <a:p>
                      <a:pPr marL="46990" algn="ctr">
                        <a:lnSpc>
                          <a:spcPts val="855"/>
                        </a:lnSpc>
                      </a:pPr>
                      <a:r>
                        <a:rPr lang="en-US" sz="1200" b="1">
                          <a:solidFill>
                            <a:schemeClr val="bg1"/>
                          </a:solidFill>
                        </a:rPr>
                        <a:t>Plans</a:t>
                      </a:r>
                      <a:endParaRPr sz="1200" b="1">
                        <a:solidFill>
                          <a:schemeClr val="bg1"/>
                        </a:solidFill>
                      </a:endParaRPr>
                    </a:p>
                  </a:txBody>
                  <a:tcPr marL="0" marR="0" marT="0" marB="0" anchor="ctr">
                    <a:lnL w="0">
                      <a:noFill/>
                    </a:lnL>
                    <a:lnR w="0">
                      <a:noFill/>
                    </a:lnR>
                    <a:lnT w="0">
                      <a:noFill/>
                    </a:lnT>
                    <a:lnB w="0">
                      <a:noFill/>
                    </a:lnB>
                    <a:solidFill>
                      <a:srgbClr val="E95B93"/>
                    </a:solidFill>
                  </a:tcPr>
                </a:tc>
                <a:tc gridSpan="4">
                  <a:txBody>
                    <a:bodyPr/>
                    <a:lstStyle/>
                    <a:p>
                      <a:pPr marL="356870">
                        <a:lnSpc>
                          <a:spcPts val="850"/>
                        </a:lnSpc>
                      </a:pPr>
                      <a:r>
                        <a:rPr lang="en-US" sz="1200" kern="1200">
                          <a:solidFill>
                            <a:schemeClr val="bg1"/>
                          </a:solidFill>
                          <a:latin typeface="+mn-lt"/>
                          <a:ea typeface="+mn-ea"/>
                          <a:cs typeface="+mn-cs"/>
                        </a:rPr>
                        <a:t>      ($136,001 to $204,000)</a:t>
                      </a:r>
                      <a:endParaRPr sz="1200" kern="1200">
                        <a:solidFill>
                          <a:schemeClr val="bg1"/>
                        </a:solidFill>
                        <a:latin typeface="+mn-lt"/>
                        <a:ea typeface="+mn-ea"/>
                        <a:cs typeface="+mn-cs"/>
                      </a:endParaRPr>
                    </a:p>
                  </a:txBody>
                  <a:tcPr marL="0" marR="0" marT="0" marB="0" anchor="ctr">
                    <a:lnL w="0">
                      <a:noFill/>
                    </a:lnL>
                    <a:lnR w="0">
                      <a:noFill/>
                    </a:lnR>
                    <a:lnT w="0">
                      <a:noFill/>
                    </a:lnT>
                    <a:lnB w="0">
                      <a:noFill/>
                    </a:lnB>
                    <a:solidFill>
                      <a:srgbClr val="E95B93"/>
                    </a:solidFill>
                  </a:tcPr>
                </a:tc>
                <a:tc hMerge="1">
                  <a:txBody>
                    <a:bodyPr/>
                    <a:lstStyle/>
                    <a:p>
                      <a:endParaRPr/>
                    </a:p>
                  </a:txBody>
                  <a:tcPr marL="0" marR="0" marT="0" marB="0" horzOverflow="overflow"/>
                </a:tc>
                <a:tc hMerge="1">
                  <a:txBody>
                    <a:bodyPr/>
                    <a:lstStyle/>
                    <a:p>
                      <a:endParaRPr/>
                    </a:p>
                  </a:txBody>
                  <a:tcPr marL="0" marR="0" marT="0" marB="0" horzOverflow="overflow"/>
                </a:tc>
                <a:tc hMerge="1">
                  <a:txBody>
                    <a:bodyPr/>
                    <a:lstStyle/>
                    <a:p>
                      <a:endParaRPr/>
                    </a:p>
                  </a:txBody>
                  <a:tcPr marL="0" marR="0" marT="0" marB="0" horzOverflow="overflow"/>
                </a:tc>
                <a:tc vMerge="1">
                  <a:txBody>
                    <a:bodyPr/>
                    <a:lstStyle/>
                    <a:p>
                      <a:endParaRPr/>
                    </a:p>
                  </a:txBody>
                  <a:tcPr marL="0" marR="0" marT="0" marB="0" horzOverflow="overflow"/>
                </a:tc>
                <a:tc gridSpan="4">
                  <a:txBody>
                    <a:bodyPr/>
                    <a:lstStyle/>
                    <a:p>
                      <a:pPr marL="553720">
                        <a:lnSpc>
                          <a:spcPts val="850"/>
                        </a:lnSpc>
                      </a:pPr>
                      <a:r>
                        <a:rPr lang="en-US" sz="1200" kern="1200" dirty="0">
                          <a:solidFill>
                            <a:schemeClr val="bg1"/>
                          </a:solidFill>
                          <a:latin typeface="+mn-lt"/>
                          <a:ea typeface="+mn-ea"/>
                          <a:cs typeface="+mn-cs"/>
                        </a:rPr>
                        <a:t>          (Over $204,000)</a:t>
                      </a:r>
                      <a:endParaRPr sz="1200" kern="1200" dirty="0">
                        <a:solidFill>
                          <a:schemeClr val="bg1"/>
                        </a:solidFill>
                        <a:latin typeface="+mn-lt"/>
                        <a:ea typeface="+mn-ea"/>
                        <a:cs typeface="+mn-cs"/>
                      </a:endParaRPr>
                    </a:p>
                  </a:txBody>
                  <a:tcPr marL="0" marR="0" marT="0" marB="0" anchor="ctr">
                    <a:solidFill>
                      <a:srgbClr val="E95B93"/>
                    </a:solidFill>
                  </a:tcPr>
                </a:tc>
                <a:tc hMerge="1">
                  <a:txBody>
                    <a:bodyPr/>
                    <a:lstStyle/>
                    <a:p>
                      <a:endParaRPr/>
                    </a:p>
                  </a:txBody>
                  <a:tcPr marL="0" marR="0" marT="0" marB="0" horzOverflow="overflow"/>
                </a:tc>
                <a:tc hMerge="1">
                  <a:txBody>
                    <a:bodyPr/>
                    <a:lstStyle/>
                    <a:p>
                      <a:endParaRPr/>
                    </a:p>
                  </a:txBody>
                  <a:tcPr marL="0" marR="0" marT="0" marB="0" horzOverflow="overflow"/>
                </a:tc>
                <a:tc hMerge="1">
                  <a:txBody>
                    <a:bodyPr/>
                    <a:lstStyle/>
                    <a:p>
                      <a:endParaRPr/>
                    </a:p>
                  </a:txBody>
                  <a:tcPr marL="0" marR="0" marT="0" marB="0" horzOverflow="overflow"/>
                </a:tc>
                <a:extLst>
                  <a:ext uri="{0D108BD9-81ED-4DB2-BD59-A6C34878D82A}">
                    <a16:rowId xmlns:a16="http://schemas.microsoft.com/office/drawing/2014/main" val="10001"/>
                  </a:ext>
                </a:extLst>
              </a:tr>
              <a:tr h="301756">
                <a:tc>
                  <a:txBody>
                    <a:bodyPr/>
                    <a:lstStyle/>
                    <a:p>
                      <a:pPr>
                        <a:lnSpc>
                          <a:spcPct val="100000"/>
                        </a:lnSpc>
                      </a:pPr>
                      <a:endParaRPr sz="1200" dirty="0"/>
                    </a:p>
                  </a:txBody>
                  <a:tcPr marL="0" marR="0" marT="0" marB="0" anchor="ctr">
                    <a:lnL w="0">
                      <a:noFill/>
                    </a:lnL>
                    <a:lnR w="0">
                      <a:noFill/>
                    </a:lnR>
                    <a:lnT w="0">
                      <a:noFill/>
                    </a:lnT>
                    <a:lnB w="0">
                      <a:noFill/>
                    </a:lnB>
                    <a:solidFill>
                      <a:srgbClr val="E95B93"/>
                    </a:solidFill>
                  </a:tcPr>
                </a:tc>
                <a:tc>
                  <a:txBody>
                    <a:bodyPr/>
                    <a:lstStyle/>
                    <a:p>
                      <a:pPr marL="6985" algn="ctr">
                        <a:lnSpc>
                          <a:spcPts val="850"/>
                        </a:lnSpc>
                        <a:spcBef>
                          <a:spcPts val="25"/>
                        </a:spcBef>
                      </a:pPr>
                      <a:r>
                        <a:rPr lang="en-US" sz="1200">
                          <a:solidFill>
                            <a:schemeClr val="bg1"/>
                          </a:solidFill>
                        </a:rPr>
                        <a:t>EE</a:t>
                      </a:r>
                      <a:endParaRPr sz="1200">
                        <a:solidFill>
                          <a:schemeClr val="bg1"/>
                        </a:solidFill>
                      </a:endParaRPr>
                    </a:p>
                  </a:txBody>
                  <a:tcPr marL="0" marR="0" marT="4182" marB="13716" anchor="b">
                    <a:lnL w="0">
                      <a:noFill/>
                    </a:lnL>
                    <a:lnR w="0">
                      <a:noFill/>
                    </a:lnR>
                    <a:lnT w="0">
                      <a:noFill/>
                    </a:lnT>
                    <a:lnB w="0">
                      <a:noFill/>
                    </a:lnB>
                    <a:solidFill>
                      <a:srgbClr val="E95B93"/>
                    </a:solidFill>
                  </a:tcPr>
                </a:tc>
                <a:tc>
                  <a:txBody>
                    <a:bodyPr/>
                    <a:lstStyle/>
                    <a:p>
                      <a:pPr marL="24130" algn="ctr">
                        <a:lnSpc>
                          <a:spcPts val="850"/>
                        </a:lnSpc>
                        <a:spcBef>
                          <a:spcPts val="25"/>
                        </a:spcBef>
                      </a:pPr>
                      <a:r>
                        <a:rPr lang="en-US" sz="1200" spc="5">
                          <a:solidFill>
                            <a:schemeClr val="bg1"/>
                          </a:solidFill>
                        </a:rPr>
                        <a:t>EE+C</a:t>
                      </a:r>
                      <a:endParaRPr sz="1200">
                        <a:solidFill>
                          <a:schemeClr val="bg1"/>
                        </a:solidFill>
                      </a:endParaRPr>
                    </a:p>
                  </a:txBody>
                  <a:tcPr marL="0" marR="0" marT="4182" marB="13716" anchor="b">
                    <a:lnL w="0">
                      <a:noFill/>
                    </a:lnL>
                    <a:lnR w="0">
                      <a:noFill/>
                    </a:lnR>
                    <a:lnT w="0">
                      <a:noFill/>
                    </a:lnT>
                    <a:lnB w="0">
                      <a:noFill/>
                    </a:lnB>
                    <a:solidFill>
                      <a:srgbClr val="E95B93"/>
                    </a:solidFill>
                  </a:tcPr>
                </a:tc>
                <a:tc>
                  <a:txBody>
                    <a:bodyPr/>
                    <a:lstStyle/>
                    <a:p>
                      <a:pPr marR="127000" algn="ctr">
                        <a:lnSpc>
                          <a:spcPts val="850"/>
                        </a:lnSpc>
                        <a:spcBef>
                          <a:spcPts val="25"/>
                        </a:spcBef>
                      </a:pPr>
                      <a:r>
                        <a:rPr lang="en-US" sz="1200" spc="-10">
                          <a:solidFill>
                            <a:schemeClr val="bg1"/>
                          </a:solidFill>
                        </a:rPr>
                        <a:t>EE</a:t>
                      </a:r>
                      <a:r>
                        <a:rPr lang="en-US" sz="1200" spc="5">
                          <a:solidFill>
                            <a:schemeClr val="bg1"/>
                          </a:solidFill>
                        </a:rPr>
                        <a:t>+</a:t>
                      </a:r>
                      <a:r>
                        <a:rPr lang="en-US" sz="1200" spc="-10">
                          <a:solidFill>
                            <a:schemeClr val="bg1"/>
                          </a:solidFill>
                        </a:rPr>
                        <a:t>Sp</a:t>
                      </a:r>
                      <a:endParaRPr sz="1200">
                        <a:solidFill>
                          <a:schemeClr val="bg1"/>
                        </a:solidFill>
                      </a:endParaRPr>
                    </a:p>
                  </a:txBody>
                  <a:tcPr marL="0" marR="0" marT="4182" marB="13716" anchor="b">
                    <a:lnL w="0">
                      <a:noFill/>
                    </a:lnL>
                    <a:lnR w="0">
                      <a:noFill/>
                    </a:lnR>
                    <a:lnT w="0">
                      <a:noFill/>
                    </a:lnT>
                    <a:lnB w="0">
                      <a:noFill/>
                    </a:lnB>
                    <a:solidFill>
                      <a:srgbClr val="E95B93"/>
                    </a:solidFill>
                  </a:tcPr>
                </a:tc>
                <a:tc>
                  <a:txBody>
                    <a:bodyPr/>
                    <a:lstStyle/>
                    <a:p>
                      <a:pPr marL="31115">
                        <a:lnSpc>
                          <a:spcPts val="850"/>
                        </a:lnSpc>
                        <a:spcBef>
                          <a:spcPts val="25"/>
                        </a:spcBef>
                      </a:pPr>
                      <a:r>
                        <a:rPr lang="en-US" sz="1200" spc="5">
                          <a:solidFill>
                            <a:schemeClr val="bg1"/>
                          </a:solidFill>
                        </a:rPr>
                        <a:t>EE+Fam</a:t>
                      </a:r>
                      <a:endParaRPr sz="1200">
                        <a:solidFill>
                          <a:schemeClr val="bg1"/>
                        </a:solidFill>
                      </a:endParaRPr>
                    </a:p>
                  </a:txBody>
                  <a:tcPr marL="0" marR="0" marT="4182" marB="13716" anchor="b">
                    <a:lnL w="0">
                      <a:noFill/>
                    </a:lnL>
                    <a:lnR w="0">
                      <a:noFill/>
                    </a:lnR>
                    <a:lnT w="0">
                      <a:noFill/>
                    </a:lnT>
                    <a:lnB w="0">
                      <a:noFill/>
                    </a:lnB>
                    <a:solidFill>
                      <a:srgbClr val="E95B93"/>
                    </a:solidFill>
                  </a:tcPr>
                </a:tc>
                <a:tc vMerge="1">
                  <a:txBody>
                    <a:bodyPr/>
                    <a:lstStyle/>
                    <a:p>
                      <a:endParaRPr/>
                    </a:p>
                  </a:txBody>
                  <a:tcPr marL="0" marR="0" marT="0" marB="0" horzOverflow="overflow"/>
                </a:tc>
                <a:tc>
                  <a:txBody>
                    <a:bodyPr/>
                    <a:lstStyle/>
                    <a:p>
                      <a:pPr marL="19685" algn="ctr">
                        <a:lnSpc>
                          <a:spcPts val="850"/>
                        </a:lnSpc>
                        <a:spcBef>
                          <a:spcPts val="25"/>
                        </a:spcBef>
                      </a:pPr>
                      <a:r>
                        <a:rPr lang="en-US" sz="1200">
                          <a:solidFill>
                            <a:schemeClr val="bg1"/>
                          </a:solidFill>
                        </a:rPr>
                        <a:t>EE</a:t>
                      </a:r>
                      <a:endParaRPr sz="1200">
                        <a:solidFill>
                          <a:schemeClr val="bg1"/>
                        </a:solidFill>
                      </a:endParaRPr>
                    </a:p>
                  </a:txBody>
                  <a:tcPr marL="0" marR="0" marT="4182" marB="13716" anchor="b">
                    <a:solidFill>
                      <a:srgbClr val="E95B93"/>
                    </a:solidFill>
                  </a:tcPr>
                </a:tc>
                <a:tc>
                  <a:txBody>
                    <a:bodyPr/>
                    <a:lstStyle/>
                    <a:p>
                      <a:pPr marL="36195" algn="ctr">
                        <a:lnSpc>
                          <a:spcPts val="850"/>
                        </a:lnSpc>
                        <a:spcBef>
                          <a:spcPts val="25"/>
                        </a:spcBef>
                      </a:pPr>
                      <a:r>
                        <a:rPr lang="en-US" sz="1200" spc="5">
                          <a:solidFill>
                            <a:schemeClr val="bg1"/>
                          </a:solidFill>
                        </a:rPr>
                        <a:t>EE+C</a:t>
                      </a:r>
                      <a:endParaRPr sz="1200">
                        <a:solidFill>
                          <a:schemeClr val="bg1"/>
                        </a:solidFill>
                      </a:endParaRPr>
                    </a:p>
                  </a:txBody>
                  <a:tcPr marL="0" marR="0" marT="4182" marB="13716" anchor="b">
                    <a:solidFill>
                      <a:srgbClr val="E95B93"/>
                    </a:solidFill>
                  </a:tcPr>
                </a:tc>
                <a:tc>
                  <a:txBody>
                    <a:bodyPr/>
                    <a:lstStyle/>
                    <a:p>
                      <a:pPr marL="31750" algn="ctr">
                        <a:lnSpc>
                          <a:spcPts val="850"/>
                        </a:lnSpc>
                        <a:spcBef>
                          <a:spcPts val="25"/>
                        </a:spcBef>
                      </a:pPr>
                      <a:r>
                        <a:rPr lang="en-US" sz="1200">
                          <a:solidFill>
                            <a:schemeClr val="bg1"/>
                          </a:solidFill>
                        </a:rPr>
                        <a:t>EE+Sp</a:t>
                      </a:r>
                      <a:endParaRPr sz="1200">
                        <a:solidFill>
                          <a:schemeClr val="bg1"/>
                        </a:solidFill>
                      </a:endParaRPr>
                    </a:p>
                  </a:txBody>
                  <a:tcPr marL="0" marR="0" marT="4182" marB="13716" anchor="b">
                    <a:solidFill>
                      <a:srgbClr val="E95B93"/>
                    </a:solidFill>
                  </a:tcPr>
                </a:tc>
                <a:tc>
                  <a:txBody>
                    <a:bodyPr/>
                    <a:lstStyle/>
                    <a:p>
                      <a:pPr marL="17145" algn="ctr">
                        <a:lnSpc>
                          <a:spcPts val="850"/>
                        </a:lnSpc>
                        <a:spcBef>
                          <a:spcPts val="25"/>
                        </a:spcBef>
                      </a:pPr>
                      <a:r>
                        <a:rPr lang="en-US" sz="1200" spc="5" dirty="0" err="1">
                          <a:solidFill>
                            <a:schemeClr val="bg1"/>
                          </a:solidFill>
                        </a:rPr>
                        <a:t>EE+Fam</a:t>
                      </a:r>
                      <a:endParaRPr sz="1200" dirty="0">
                        <a:solidFill>
                          <a:schemeClr val="bg1"/>
                        </a:solidFill>
                      </a:endParaRPr>
                    </a:p>
                  </a:txBody>
                  <a:tcPr marL="0" marR="0" marT="4182" marB="13716" anchor="b">
                    <a:solidFill>
                      <a:srgbClr val="E95B93"/>
                    </a:solidFill>
                  </a:tcPr>
                </a:tc>
                <a:extLst>
                  <a:ext uri="{0D108BD9-81ED-4DB2-BD59-A6C34878D82A}">
                    <a16:rowId xmlns:a16="http://schemas.microsoft.com/office/drawing/2014/main" val="10002"/>
                  </a:ext>
                </a:extLst>
              </a:tr>
              <a:tr h="301756">
                <a:tc>
                  <a:txBody>
                    <a:bodyPr/>
                    <a:lstStyle/>
                    <a:p>
                      <a:pPr marL="13335">
                        <a:lnSpc>
                          <a:spcPct val="100000"/>
                        </a:lnSpc>
                        <a:spcBef>
                          <a:spcPts val="25"/>
                        </a:spcBef>
                      </a:pPr>
                      <a:r>
                        <a:rPr lang="en-US" sz="1400" spc="10">
                          <a:solidFill>
                            <a:srgbClr val="000000"/>
                          </a:solidFill>
                        </a:rPr>
                        <a:t>UC </a:t>
                      </a:r>
                      <a:r>
                        <a:rPr lang="en-US" sz="1400" spc="5">
                          <a:solidFill>
                            <a:srgbClr val="000000"/>
                          </a:solidFill>
                        </a:rPr>
                        <a:t>B&amp;G</a:t>
                      </a:r>
                      <a:r>
                        <a:rPr lang="en-US" sz="1400" spc="-40">
                          <a:solidFill>
                            <a:srgbClr val="000000"/>
                          </a:solidFill>
                        </a:rPr>
                        <a:t> </a:t>
                      </a:r>
                      <a:r>
                        <a:rPr lang="en-US" sz="1400" spc="5">
                          <a:solidFill>
                            <a:srgbClr val="000000"/>
                          </a:solidFill>
                        </a:rPr>
                        <a:t>HMO</a:t>
                      </a:r>
                      <a:endParaRPr sz="1400">
                        <a:solidFill>
                          <a:srgbClr val="000000"/>
                        </a:solidFill>
                      </a:endParaRPr>
                    </a:p>
                  </a:txBody>
                  <a:tcPr marL="0" marR="0" marT="4182" marB="0" anchor="ctr">
                    <a:lnT w="0">
                      <a:noFill/>
                    </a:lnT>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$191.10 </a:t>
                      </a:r>
                    </a:p>
                  </a:txBody>
                  <a:tcPr marL="0" marR="0" marT="0" marB="0" anchor="b">
                    <a:lnT w="0">
                      <a:noFill/>
                    </a:lnT>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$341.83 </a:t>
                      </a:r>
                    </a:p>
                  </a:txBody>
                  <a:tcPr marL="0" marR="0" marT="0" marB="0" anchor="b">
                    <a:lnT w="0">
                      <a:noFill/>
                    </a:lnT>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$470.10 </a:t>
                      </a:r>
                    </a:p>
                  </a:txBody>
                  <a:tcPr marL="0" marR="0" marT="0" marB="0" anchor="b">
                    <a:lnT w="0">
                      <a:noFill/>
                    </a:lnT>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$619.48 </a:t>
                      </a:r>
                    </a:p>
                  </a:txBody>
                  <a:tcPr marL="0" marR="0" marT="0" marB="0" anchor="b">
                    <a:lnT w="0">
                      <a:noFill/>
                    </a:lnT>
                    <a:solidFill>
                      <a:schemeClr val="accent2">
                        <a:lumMod val="20000"/>
                        <a:lumOff val="80000"/>
                      </a:schemeClr>
                    </a:solidFill>
                  </a:tcPr>
                </a:tc>
                <a:tc vMerge="1">
                  <a:txBody>
                    <a:bodyPr/>
                    <a:lstStyle/>
                    <a:p>
                      <a:endParaRPr/>
                    </a:p>
                  </a:txBody>
                  <a:tcPr marL="0" marR="0" marT="0" marB="0" horzOverflow="overflow"/>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$239.04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$427.59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$562.87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$749.68 </a:t>
                      </a:r>
                    </a:p>
                  </a:txBody>
                  <a:tcPr marL="0" marR="0" marT="0" marB="0" anchor="b">
                    <a:solidFill>
                      <a:schemeClr val="accent2">
                        <a:lumMod val="20000"/>
                        <a:lumOff val="80000"/>
                      </a:schemeClr>
                    </a:solidFill>
                  </a:tcPr>
                </a:tc>
                <a:extLst>
                  <a:ext uri="{0D108BD9-81ED-4DB2-BD59-A6C34878D82A}">
                    <a16:rowId xmlns:a16="http://schemas.microsoft.com/office/drawing/2014/main" val="10003"/>
                  </a:ext>
                </a:extLst>
              </a:tr>
              <a:tr h="301756">
                <a:tc>
                  <a:txBody>
                    <a:bodyPr/>
                    <a:lstStyle/>
                    <a:p>
                      <a:pPr marL="13335">
                        <a:lnSpc>
                          <a:spcPct val="100000"/>
                        </a:lnSpc>
                      </a:pPr>
                      <a:r>
                        <a:rPr lang="en-US" sz="1400" spc="5">
                          <a:solidFill>
                            <a:srgbClr val="000000"/>
                          </a:solidFill>
                        </a:rPr>
                        <a:t>Kaiser HMO</a:t>
                      </a:r>
                      <a:endParaRPr sz="1400">
                        <a:solidFill>
                          <a:srgbClr val="000000"/>
                        </a:solidFill>
                      </a:endParaRPr>
                    </a:p>
                  </a:txBody>
                  <a:tcPr marL="0" marR="0" marT="0" marB="0" anchor="ctr">
                    <a:solidFill>
                      <a:srgbClr val="F1E9EB"/>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$134.16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$241.20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$398.20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$496.54 </a:t>
                      </a:r>
                    </a:p>
                  </a:txBody>
                  <a:tcPr marL="0" marR="0" marT="0" marB="0" anchor="b">
                    <a:solidFill>
                      <a:srgbClr val="F1E9EB"/>
                    </a:solidFill>
                  </a:tcPr>
                </a:tc>
                <a:tc vMerge="1">
                  <a:txBody>
                    <a:bodyPr/>
                    <a:lstStyle/>
                    <a:p>
                      <a:endParaRPr/>
                    </a:p>
                  </a:txBody>
                  <a:tcPr marL="0" marR="0" marT="0" marB="0" horzOverflow="overflow"/>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$185.38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$333.30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$539.17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$676.08 </a:t>
                      </a:r>
                    </a:p>
                  </a:txBody>
                  <a:tcPr marL="0" marR="0" marT="0" marB="0" anchor="b">
                    <a:solidFill>
                      <a:srgbClr val="F1E9EB"/>
                    </a:solidFill>
                  </a:tcPr>
                </a:tc>
                <a:extLst>
                  <a:ext uri="{0D108BD9-81ED-4DB2-BD59-A6C34878D82A}">
                    <a16:rowId xmlns:a16="http://schemas.microsoft.com/office/drawing/2014/main" val="10004"/>
                  </a:ext>
                </a:extLst>
              </a:tr>
              <a:tr h="301756">
                <a:tc>
                  <a:txBody>
                    <a:bodyPr/>
                    <a:lstStyle/>
                    <a:p>
                      <a:pPr marL="12700">
                        <a:lnSpc>
                          <a:spcPct val="100000"/>
                        </a:lnSpc>
                      </a:pPr>
                      <a:r>
                        <a:rPr lang="en-US" sz="1400" kern="1200" spc="5">
                          <a:solidFill>
                            <a:srgbClr val="000000"/>
                          </a:solidFill>
                        </a:rPr>
                        <a:t>HSP</a:t>
                      </a:r>
                      <a:endParaRPr sz="1400" kern="1200" spc="5">
                        <a:solidFill>
                          <a:srgbClr val="000000"/>
                        </a:solidFill>
                      </a:endParaRPr>
                    </a:p>
                  </a:txBody>
                  <a:tcPr marL="0" marR="0" marT="0" marB="0" anchor="ctr">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$297.01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$486.08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$665.28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$842.96 </a:t>
                      </a:r>
                    </a:p>
                  </a:txBody>
                  <a:tcPr marL="0" marR="0" marT="0" marB="0" anchor="b">
                    <a:solidFill>
                      <a:schemeClr val="accent2">
                        <a:lumMod val="20000"/>
                        <a:lumOff val="80000"/>
                      </a:schemeClr>
                    </a:solidFill>
                  </a:tcPr>
                </a:tc>
                <a:tc vMerge="1">
                  <a:txBody>
                    <a:bodyPr/>
                    <a:lstStyle/>
                    <a:p>
                      <a:endParaRPr/>
                    </a:p>
                  </a:txBody>
                  <a:tcPr marL="0" marR="0" marT="0" marB="0" horzOverflow="overflow"/>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$411.20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$672.98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$902.52 </a:t>
                      </a:r>
                    </a:p>
                  </a:txBody>
                  <a:tcPr marL="0" marR="0" marT="0" marB="0" anchor="b">
                    <a:solidFill>
                      <a:schemeClr val="accent2">
                        <a:lumMod val="20000"/>
                        <a:lumOff val="80000"/>
                      </a:schemeClr>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$1,149.94 </a:t>
                      </a:r>
                    </a:p>
                  </a:txBody>
                  <a:tcPr marL="0" marR="0" marT="0" marB="0" anchor="b">
                    <a:solidFill>
                      <a:schemeClr val="accent2">
                        <a:lumMod val="20000"/>
                        <a:lumOff val="80000"/>
                      </a:schemeClr>
                    </a:solidFill>
                  </a:tcPr>
                </a:tc>
                <a:extLst>
                  <a:ext uri="{0D108BD9-81ED-4DB2-BD59-A6C34878D82A}">
                    <a16:rowId xmlns:a16="http://schemas.microsoft.com/office/drawing/2014/main" val="10006"/>
                  </a:ext>
                </a:extLst>
              </a:tr>
              <a:tr h="280203">
                <a:tc>
                  <a:txBody>
                    <a:bodyPr/>
                    <a:lstStyle/>
                    <a:p>
                      <a:pPr marL="12065">
                        <a:lnSpc>
                          <a:spcPts val="875"/>
                        </a:lnSpc>
                      </a:pPr>
                      <a:r>
                        <a:rPr lang="en-US" sz="1400" spc="10" dirty="0">
                          <a:solidFill>
                            <a:srgbClr val="000000"/>
                          </a:solidFill>
                        </a:rPr>
                        <a:t>UC</a:t>
                      </a:r>
                      <a:r>
                        <a:rPr lang="en-US" sz="1400" spc="-10" dirty="0">
                          <a:solidFill>
                            <a:srgbClr val="000000"/>
                          </a:solidFill>
                        </a:rPr>
                        <a:t> </a:t>
                      </a:r>
                      <a:r>
                        <a:rPr lang="en-US" sz="1400" dirty="0">
                          <a:solidFill>
                            <a:srgbClr val="000000"/>
                          </a:solidFill>
                        </a:rPr>
                        <a:t>Care</a:t>
                      </a:r>
                      <a:endParaRPr sz="1400" dirty="0">
                        <a:solidFill>
                          <a:srgbClr val="000000"/>
                        </a:solidFill>
                      </a:endParaRPr>
                    </a:p>
                  </a:txBody>
                  <a:tcPr marL="0" marR="0" marT="0" marB="20574" anchor="b">
                    <a:solidFill>
                      <a:srgbClr val="F1E9EB"/>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$310.41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$554.63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$716.19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$961.08 </a:t>
                      </a:r>
                    </a:p>
                  </a:txBody>
                  <a:tcPr marL="0" marR="0" marT="0" marB="0" anchor="b">
                    <a:solidFill>
                      <a:srgbClr val="F1E9EB"/>
                    </a:solidFill>
                  </a:tcPr>
                </a:tc>
                <a:tc vMerge="1">
                  <a:txBody>
                    <a:bodyPr/>
                    <a:lstStyle/>
                    <a:p>
                      <a:endParaRPr/>
                    </a:p>
                  </a:txBody>
                  <a:tcPr marL="0" marR="0" marT="0" marB="0" horzOverflow="overflow"/>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$361.52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$645.96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a:solidFill>
                            <a:srgbClr val="000000"/>
                          </a:solidFill>
                          <a:latin typeface="+mn-lt"/>
                          <a:ea typeface="+mn-ea"/>
                          <a:cs typeface="+mn-cs"/>
                        </a:rPr>
                        <a:t>$814.79 </a:t>
                      </a:r>
                    </a:p>
                  </a:txBody>
                  <a:tcPr marL="0" marR="0" marT="0" marB="0" anchor="b">
                    <a:solidFill>
                      <a:srgbClr val="F1E9EB"/>
                    </a:solidFill>
                  </a:tcPr>
                </a:tc>
                <a:tc>
                  <a:txBody>
                    <a:bodyPr/>
                    <a:lstStyle/>
                    <a:p>
                      <a:pPr marL="0" marR="41910" algn="ctr" defTabSz="457200" rtl="0" eaLnBrk="1" fontAlgn="b" latinLnBrk="0" hangingPunct="1">
                        <a:lnSpc>
                          <a:spcPts val="875"/>
                        </a:lnSpc>
                      </a:pPr>
                      <a:r>
                        <a:rPr lang="en-US" sz="1400" kern="1200" spc="5" dirty="0">
                          <a:solidFill>
                            <a:srgbClr val="000000"/>
                          </a:solidFill>
                          <a:latin typeface="+mn-lt"/>
                          <a:ea typeface="+mn-ea"/>
                          <a:cs typeface="+mn-cs"/>
                        </a:rPr>
                        <a:t>$1,099.90 </a:t>
                      </a:r>
                    </a:p>
                  </a:txBody>
                  <a:tcPr marL="0" marR="0" marT="0" marB="0" anchor="b">
                    <a:solidFill>
                      <a:srgbClr val="F1E9EB"/>
                    </a:solidFill>
                  </a:tcPr>
                </a:tc>
                <a:extLst>
                  <a:ext uri="{0D108BD9-81ED-4DB2-BD59-A6C34878D82A}">
                    <a16:rowId xmlns:a16="http://schemas.microsoft.com/office/drawing/2014/main" val="10007"/>
                  </a:ext>
                </a:extLst>
              </a:tr>
            </a:tbl>
          </a:graphicData>
        </a:graphic>
      </p:graphicFrame>
      <p:pic>
        <p:nvPicPr>
          <p:cNvPr id="16" name="Graphic 15">
            <a:extLst>
              <a:ext uri="{FF2B5EF4-FFF2-40B4-BE49-F238E27FC236}">
                <a16:creationId xmlns:a16="http://schemas.microsoft.com/office/drawing/2014/main" id="{DE462CAA-BB7E-45B2-A9D2-757F943648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7446" y="330793"/>
            <a:ext cx="280946" cy="128525"/>
          </a:xfrm>
          <a:prstGeom prst="rect">
            <a:avLst/>
          </a:prstGeom>
        </p:spPr>
      </p:pic>
      <p:pic>
        <p:nvPicPr>
          <p:cNvPr id="4" name="Audio 3">
            <a:hlinkClick r:id="" action="ppaction://media"/>
            <a:extLst>
              <a:ext uri="{FF2B5EF4-FFF2-40B4-BE49-F238E27FC236}">
                <a16:creationId xmlns:a16="http://schemas.microsoft.com/office/drawing/2014/main" id="{4BC5AF11-8ACE-4FFD-9668-166CA0159A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8192522"/>
      </p:ext>
    </p:extLst>
  </p:cSld>
  <p:clrMapOvr>
    <a:masterClrMapping/>
  </p:clrMapOvr>
  <mc:AlternateContent xmlns:mc="http://schemas.openxmlformats.org/markup-compatibility/2006" xmlns:p14="http://schemas.microsoft.com/office/powerpoint/2010/main">
    <mc:Choice Requires="p14">
      <p:transition spd="slow" p14:dur="2000" advTm="30579"/>
    </mc:Choice>
    <mc:Fallback xmlns="">
      <p:transition spd="slow" advTm="30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45EF358B-ED8A-4518-A2D6-C9FA331CE2FE}"/>
              </a:ext>
            </a:extLst>
          </p:cNvPr>
          <p:cNvSpPr txBox="1">
            <a:spLocks/>
          </p:cNvSpPr>
          <p:nvPr/>
        </p:nvSpPr>
        <p:spPr>
          <a:xfrm>
            <a:off x="1561863" y="2838069"/>
            <a:ext cx="6305107" cy="1181862"/>
          </a:xfrm>
          <a:prstGeom prst="rect">
            <a:avLst/>
          </a:prstGeom>
        </p:spPr>
        <p:txBody>
          <a:bodyPr vert="horz" wrap="square" lIns="0" tIns="0" rIns="0" bIns="0" rtlCol="0" anchor="t">
            <a:spAutoFit/>
          </a:bodyPr>
          <a:lstStyle>
            <a:lvl1pPr marL="342900" indent="-342900" algn="l" defTabSz="457200" rtl="0" eaLnBrk="1" latinLnBrk="0" hangingPunct="1">
              <a:spcBef>
                <a:spcPct val="20000"/>
              </a:spcBef>
              <a:buFont typeface="Arial"/>
              <a:buChar char="•"/>
              <a:defRPr sz="2000" b="0" i="0" kern="1200">
                <a:solidFill>
                  <a:srgbClr val="676767"/>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rgbClr val="666666"/>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800" b="1" dirty="0">
                <a:solidFill>
                  <a:srgbClr val="003DA5"/>
                </a:solidFill>
              </a:rPr>
              <a:t>Medical Plans</a:t>
            </a:r>
          </a:p>
          <a:p>
            <a:pPr algn="ctr"/>
            <a:endParaRPr lang="en-US" sz="2400" b="1" dirty="0">
              <a:solidFill>
                <a:srgbClr val="003DA5"/>
              </a:solidFill>
            </a:endParaRPr>
          </a:p>
        </p:txBody>
      </p:sp>
      <p:pic>
        <p:nvPicPr>
          <p:cNvPr id="8" name="Picture 7">
            <a:extLst>
              <a:ext uri="{FF2B5EF4-FFF2-40B4-BE49-F238E27FC236}">
                <a16:creationId xmlns:a16="http://schemas.microsoft.com/office/drawing/2014/main" id="{1B200320-58A2-4EA6-BD3A-BCF3520AEBA3}"/>
              </a:ext>
            </a:extLst>
          </p:cNvPr>
          <p:cNvPicPr>
            <a:picLocks noChangeAspect="1"/>
          </p:cNvPicPr>
          <p:nvPr/>
        </p:nvPicPr>
        <p:blipFill>
          <a:blip r:embed="rId4"/>
          <a:stretch>
            <a:fillRect/>
          </a:stretch>
        </p:blipFill>
        <p:spPr>
          <a:xfrm>
            <a:off x="255016" y="6175539"/>
            <a:ext cx="1306847" cy="495048"/>
          </a:xfrm>
          <a:prstGeom prst="rect">
            <a:avLst/>
          </a:prstGeom>
        </p:spPr>
      </p:pic>
      <p:pic>
        <p:nvPicPr>
          <p:cNvPr id="2" name="Audio 1">
            <a:hlinkClick r:id="" action="ppaction://media"/>
            <a:extLst>
              <a:ext uri="{FF2B5EF4-FFF2-40B4-BE49-F238E27FC236}">
                <a16:creationId xmlns:a16="http://schemas.microsoft.com/office/drawing/2014/main" id="{65E7F485-9E0E-4EB4-9E3D-FADEF4161D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53101094"/>
      </p:ext>
    </p:extLst>
  </p:cSld>
  <p:clrMapOvr>
    <a:masterClrMapping/>
  </p:clrMapOvr>
  <mc:AlternateContent xmlns:mc="http://schemas.openxmlformats.org/markup-compatibility/2006" xmlns:p14="http://schemas.microsoft.com/office/powerpoint/2010/main">
    <mc:Choice Requires="p14">
      <p:transition spd="slow" p14:dur="2000" advTm="5362"/>
    </mc:Choice>
    <mc:Fallback xmlns="">
      <p:transition spd="slow" advTm="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5" name="Title 1">
            <a:extLst>
              <a:ext uri="{FF2B5EF4-FFF2-40B4-BE49-F238E27FC236}">
                <a16:creationId xmlns:a16="http://schemas.microsoft.com/office/drawing/2014/main" id="{8FD432E2-FD7D-4102-854C-429E5B348AF4}"/>
              </a:ext>
            </a:extLst>
          </p:cNvPr>
          <p:cNvSpPr txBox="1">
            <a:spLocks/>
          </p:cNvSpPr>
          <p:nvPr/>
        </p:nvSpPr>
        <p:spPr>
          <a:xfrm>
            <a:off x="434340" y="538659"/>
            <a:ext cx="8503919" cy="1092178"/>
          </a:xfrm>
          <a:prstGeom prst="rect">
            <a:avLst/>
          </a:prstGeom>
        </p:spPr>
        <p:txBody>
          <a:bodyPr lIns="91440" tIns="45720" rIns="91440" bIns="4572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600" b="1" dirty="0">
                <a:solidFill>
                  <a:srgbClr val="003DA5"/>
                </a:solidFill>
              </a:rPr>
              <a:t>2024 Employee Premium Cost Share </a:t>
            </a:r>
            <a:r>
              <a:rPr lang="en-US" sz="2800" b="1" i="1" dirty="0">
                <a:solidFill>
                  <a:srgbClr val="F47735"/>
                </a:solidFill>
              </a:rPr>
              <a:t>Systemwide Bargaining Units</a:t>
            </a:r>
            <a:endParaRPr lang="en-US" sz="3200" b="1" i="1" dirty="0">
              <a:solidFill>
                <a:srgbClr val="F47735"/>
              </a:solidFill>
              <a:cs typeface="Arial"/>
            </a:endParaRPr>
          </a:p>
        </p:txBody>
      </p:sp>
      <p:sp>
        <p:nvSpPr>
          <p:cNvPr id="6" name="Content Placeholder 2">
            <a:extLst>
              <a:ext uri="{FF2B5EF4-FFF2-40B4-BE49-F238E27FC236}">
                <a16:creationId xmlns:a16="http://schemas.microsoft.com/office/drawing/2014/main" id="{06FA1C2C-C88F-4917-987B-233E943BF887}"/>
              </a:ext>
            </a:extLst>
          </p:cNvPr>
          <p:cNvSpPr txBox="1">
            <a:spLocks/>
          </p:cNvSpPr>
          <p:nvPr/>
        </p:nvSpPr>
        <p:spPr>
          <a:xfrm>
            <a:off x="434340" y="1827293"/>
            <a:ext cx="8003506" cy="3996669"/>
          </a:xfrm>
          <a:prstGeom prst="rect">
            <a:avLst/>
          </a:prstGeom>
        </p:spPr>
        <p:txBody>
          <a:bodyPr vert="horz" wrap="square" lIns="0" tIns="0" rIns="68580" bIns="34290" rtlCol="0" anchor="t">
            <a:noAutofit/>
          </a:bodyPr>
          <a:lstStyle>
            <a:lvl1pPr marL="342900" indent="-342900" algn="l" defTabSz="457200" rtl="0" eaLnBrk="1" latinLnBrk="0" hangingPunct="1">
              <a:spcBef>
                <a:spcPct val="20000"/>
              </a:spcBef>
              <a:buFont typeface="Arial"/>
              <a:buChar char="•"/>
              <a:defRPr sz="2000" b="0" i="0" kern="1200">
                <a:solidFill>
                  <a:srgbClr val="676767"/>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rgbClr val="666666"/>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450"/>
              </a:spcAft>
              <a:buFont typeface="Wingdings" panose="05000000000000000000" pitchFamily="2" charset="2"/>
              <a:buChar char="Ø"/>
            </a:pPr>
            <a:r>
              <a:rPr lang="en-US" b="1" dirty="0">
                <a:solidFill>
                  <a:srgbClr val="3F3F3F"/>
                </a:solidFill>
              </a:rPr>
              <a:t>Systemwide Bargaining Units will move to 2024 premium cost  share and pay band levels with some units having:</a:t>
            </a:r>
          </a:p>
          <a:p>
            <a:pPr marL="1284605" lvl="2">
              <a:spcAft>
                <a:spcPts val="450"/>
              </a:spcAft>
              <a:buFont typeface="Arial" panose="020B0604020202020204" pitchFamily="34" charset="0"/>
              <a:buChar char="•"/>
            </a:pPr>
            <a:r>
              <a:rPr lang="en-US" sz="1800" b="1" dirty="0">
                <a:solidFill>
                  <a:srgbClr val="3F3F3F"/>
                </a:solidFill>
              </a:rPr>
              <a:t>$25/month increase cap </a:t>
            </a:r>
            <a:r>
              <a:rPr lang="en-US" sz="1800" dirty="0">
                <a:solidFill>
                  <a:srgbClr val="3F3F3F"/>
                </a:solidFill>
              </a:rPr>
              <a:t>above 2023 for Kaiser and UC Blue &amp; Gold HMO plans.</a:t>
            </a:r>
          </a:p>
          <a:p>
            <a:pPr marL="1528445" lvl="3">
              <a:spcAft>
                <a:spcPts val="450"/>
              </a:spcAft>
            </a:pPr>
            <a:r>
              <a:rPr lang="en-US" sz="1800" dirty="0">
                <a:solidFill>
                  <a:srgbClr val="3F3F3F"/>
                </a:solidFill>
              </a:rPr>
              <a:t>Units include CX – Clerical &amp; Allied Services, HX – Residual Health Care Professionals, NX – Registered Nurses, RX – Research Support Professionals, TX – Technical </a:t>
            </a:r>
          </a:p>
          <a:p>
            <a:pPr marL="1528445" lvl="3">
              <a:spcAft>
                <a:spcPts val="450"/>
              </a:spcAft>
            </a:pPr>
            <a:r>
              <a:rPr lang="en-US" sz="1800" dirty="0">
                <a:solidFill>
                  <a:srgbClr val="3F3F3F"/>
                </a:solidFill>
              </a:rPr>
              <a:t>Cap applies to all salary bands for units listed above except for CX which only applies to salary bands 1 and 2</a:t>
            </a:r>
          </a:p>
          <a:p>
            <a:pPr marL="1284605" lvl="2">
              <a:spcAft>
                <a:spcPts val="450"/>
              </a:spcAft>
              <a:buFont typeface="Arial" panose="020B0604020202020204" pitchFamily="34" charset="0"/>
              <a:buChar char="•"/>
            </a:pPr>
            <a:r>
              <a:rPr lang="en-US" sz="1800" b="1" dirty="0">
                <a:solidFill>
                  <a:srgbClr val="3F3F3F"/>
                </a:solidFill>
              </a:rPr>
              <a:t>$10/month increase cap </a:t>
            </a:r>
            <a:r>
              <a:rPr lang="en-US" sz="1800" dirty="0">
                <a:solidFill>
                  <a:srgbClr val="3F3F3F"/>
                </a:solidFill>
              </a:rPr>
              <a:t>above 2023 for Kaiser and UC Blue &amp; Gold HMO plans.</a:t>
            </a:r>
          </a:p>
          <a:p>
            <a:pPr marL="1528445" lvl="3">
              <a:spcAft>
                <a:spcPts val="450"/>
              </a:spcAft>
            </a:pPr>
            <a:r>
              <a:rPr lang="en-US" sz="1800" dirty="0">
                <a:solidFill>
                  <a:srgbClr val="3F3F3F"/>
                </a:solidFill>
              </a:rPr>
              <a:t>Units include EX – Patient Care Technical and SX – Service</a:t>
            </a:r>
          </a:p>
        </p:txBody>
      </p:sp>
      <p:pic>
        <p:nvPicPr>
          <p:cNvPr id="10" name="Graphic 9">
            <a:extLst>
              <a:ext uri="{FF2B5EF4-FFF2-40B4-BE49-F238E27FC236}">
                <a16:creationId xmlns:a16="http://schemas.microsoft.com/office/drawing/2014/main" id="{696AD7CE-8790-4F75-8B98-CE8A5A45DD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5732" y="474396"/>
            <a:ext cx="280946" cy="128525"/>
          </a:xfrm>
          <a:prstGeom prst="rect">
            <a:avLst/>
          </a:prstGeom>
        </p:spPr>
      </p:pic>
      <p:pic>
        <p:nvPicPr>
          <p:cNvPr id="2" name="Audio 1">
            <a:hlinkClick r:id="" action="ppaction://media"/>
            <a:extLst>
              <a:ext uri="{FF2B5EF4-FFF2-40B4-BE49-F238E27FC236}">
                <a16:creationId xmlns:a16="http://schemas.microsoft.com/office/drawing/2014/main" id="{1E1C214E-15AB-4168-BCD3-3A71BD5FDE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92648472"/>
      </p:ext>
    </p:extLst>
  </p:cSld>
  <p:clrMapOvr>
    <a:masterClrMapping/>
  </p:clrMapOvr>
  <mc:AlternateContent xmlns:mc="http://schemas.openxmlformats.org/markup-compatibility/2006" xmlns:p14="http://schemas.microsoft.com/office/powerpoint/2010/main">
    <mc:Choice Requires="p14">
      <p:transition spd="slow" p14:dur="2000" advTm="21268"/>
    </mc:Choice>
    <mc:Fallback xmlns="">
      <p:transition spd="slow" advTm="21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200320-58A2-4EA6-BD3A-BCF3520AEBA3}"/>
              </a:ext>
            </a:extLst>
          </p:cNvPr>
          <p:cNvPicPr>
            <a:picLocks noChangeAspect="1"/>
          </p:cNvPicPr>
          <p:nvPr/>
        </p:nvPicPr>
        <p:blipFill>
          <a:blip r:embed="rId4"/>
          <a:stretch>
            <a:fillRect/>
          </a:stretch>
        </p:blipFill>
        <p:spPr>
          <a:xfrm>
            <a:off x="255016" y="6175539"/>
            <a:ext cx="1306847" cy="495048"/>
          </a:xfrm>
          <a:prstGeom prst="rect">
            <a:avLst/>
          </a:prstGeom>
        </p:spPr>
      </p:pic>
      <p:sp>
        <p:nvSpPr>
          <p:cNvPr id="4" name="Content Placeholder 1">
            <a:extLst>
              <a:ext uri="{FF2B5EF4-FFF2-40B4-BE49-F238E27FC236}">
                <a16:creationId xmlns:a16="http://schemas.microsoft.com/office/drawing/2014/main" id="{EFA77FDB-763A-4C14-875F-4007FC078FED}"/>
              </a:ext>
            </a:extLst>
          </p:cNvPr>
          <p:cNvSpPr>
            <a:spLocks noGrp="1"/>
          </p:cNvSpPr>
          <p:nvPr>
            <p:ph sz="quarter" idx="13"/>
          </p:nvPr>
        </p:nvSpPr>
        <p:spPr>
          <a:xfrm>
            <a:off x="1" y="2919309"/>
            <a:ext cx="9143999" cy="504754"/>
          </a:xfrm>
        </p:spPr>
        <p:txBody>
          <a:bodyPr/>
          <a:lstStyle/>
          <a:p>
            <a:pPr algn="ctr"/>
            <a:r>
              <a:rPr lang="en-US" sz="4000" dirty="0">
                <a:solidFill>
                  <a:srgbClr val="003DA5"/>
                </a:solidFill>
              </a:rPr>
              <a:t>2024 Non-Medical Plans</a:t>
            </a:r>
          </a:p>
        </p:txBody>
      </p:sp>
      <p:pic>
        <p:nvPicPr>
          <p:cNvPr id="2" name="Audio 1">
            <a:hlinkClick r:id="" action="ppaction://media"/>
            <a:extLst>
              <a:ext uri="{FF2B5EF4-FFF2-40B4-BE49-F238E27FC236}">
                <a16:creationId xmlns:a16="http://schemas.microsoft.com/office/drawing/2014/main" id="{A0EBFBAF-EC90-460D-B258-4B0AB3701D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51463885"/>
      </p:ext>
    </p:extLst>
  </p:cSld>
  <p:clrMapOvr>
    <a:masterClrMapping/>
  </p:clrMapOvr>
  <mc:AlternateContent xmlns:mc="http://schemas.openxmlformats.org/markup-compatibility/2006" xmlns:p14="http://schemas.microsoft.com/office/powerpoint/2010/main">
    <mc:Choice Requires="p14">
      <p:transition spd="slow" p14:dur="2000" advTm="4907"/>
    </mc:Choice>
    <mc:Fallback xmlns="">
      <p:transition spd="slow" advTm="4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5" name="Content Placeholder 1">
            <a:extLst>
              <a:ext uri="{FF2B5EF4-FFF2-40B4-BE49-F238E27FC236}">
                <a16:creationId xmlns:a16="http://schemas.microsoft.com/office/drawing/2014/main" id="{D038F9C2-3498-4903-8BF6-EFD879415548}"/>
              </a:ext>
            </a:extLst>
          </p:cNvPr>
          <p:cNvSpPr>
            <a:spLocks noGrp="1"/>
          </p:cNvSpPr>
          <p:nvPr>
            <p:ph sz="quarter" idx="13"/>
          </p:nvPr>
        </p:nvSpPr>
        <p:spPr>
          <a:xfrm>
            <a:off x="365072" y="558623"/>
            <a:ext cx="6914107" cy="454292"/>
          </a:xfrm>
        </p:spPr>
        <p:txBody>
          <a:bodyPr/>
          <a:lstStyle/>
          <a:p>
            <a:r>
              <a:rPr lang="en-US" sz="3600" b="1" dirty="0">
                <a:solidFill>
                  <a:srgbClr val="003DA5"/>
                </a:solidFill>
                <a:ea typeface="+mj-ea"/>
                <a:cs typeface="Kievit Offc Pro Medium"/>
              </a:rPr>
              <a:t>ALEX </a:t>
            </a:r>
            <a:r>
              <a:rPr lang="en-US" sz="3600" b="1" dirty="0">
                <a:solidFill>
                  <a:srgbClr val="F47735"/>
                </a:solidFill>
                <a:ea typeface="+mj-ea"/>
                <a:cs typeface="Kievit Offc Pro Medium"/>
              </a:rPr>
              <a:t>Benefits Guidance Tool</a:t>
            </a:r>
          </a:p>
        </p:txBody>
      </p:sp>
      <p:sp>
        <p:nvSpPr>
          <p:cNvPr id="6" name="TextBox 5">
            <a:extLst>
              <a:ext uri="{FF2B5EF4-FFF2-40B4-BE49-F238E27FC236}">
                <a16:creationId xmlns:a16="http://schemas.microsoft.com/office/drawing/2014/main" id="{120A1940-8F9C-462D-82EF-3771382FEBD3}"/>
              </a:ext>
            </a:extLst>
          </p:cNvPr>
          <p:cNvSpPr txBox="1"/>
          <p:nvPr/>
        </p:nvSpPr>
        <p:spPr>
          <a:xfrm>
            <a:off x="365072" y="1094821"/>
            <a:ext cx="7825477" cy="2923877"/>
          </a:xfrm>
          <a:prstGeom prst="rect">
            <a:avLst/>
          </a:prstGeom>
          <a:noFill/>
        </p:spPr>
        <p:txBody>
          <a:bodyPr wrap="square" rtlCol="0">
            <a:spAutoFit/>
          </a:bodyPr>
          <a:lstStyle/>
          <a:p>
            <a:r>
              <a:rPr lang="en-US" dirty="0">
                <a:solidFill>
                  <a:srgbClr val="676767"/>
                </a:solidFill>
              </a:rPr>
              <a:t>The ALEX Benefits Counselor tool has been enhanced</a:t>
            </a:r>
          </a:p>
          <a:p>
            <a:pPr marL="285750" indent="-285750">
              <a:buFont typeface="Arial" panose="020B0604020202020204" pitchFamily="34" charset="0"/>
              <a:buChar char="•"/>
            </a:pPr>
            <a:r>
              <a:rPr lang="en-US" dirty="0">
                <a:solidFill>
                  <a:srgbClr val="676767"/>
                </a:solidFill>
              </a:rPr>
              <a:t>More inclusive verbiage</a:t>
            </a:r>
          </a:p>
          <a:p>
            <a:pPr marL="285750" indent="-285750">
              <a:buFont typeface="Arial" panose="020B0604020202020204" pitchFamily="34" charset="0"/>
              <a:buChar char="•"/>
            </a:pPr>
            <a:r>
              <a:rPr lang="en-US" dirty="0">
                <a:solidFill>
                  <a:srgbClr val="676767"/>
                </a:solidFill>
              </a:rPr>
              <a:t>Addresses non-HMO plan care for out of state dependents</a:t>
            </a:r>
          </a:p>
          <a:p>
            <a:pPr marL="285750" indent="-285750">
              <a:buFont typeface="Arial" panose="020B0604020202020204" pitchFamily="34" charset="0"/>
              <a:buChar char="•"/>
            </a:pPr>
            <a:r>
              <a:rPr lang="en-US" dirty="0">
                <a:solidFill>
                  <a:srgbClr val="676767"/>
                </a:solidFill>
              </a:rPr>
              <a:t>Guidance for all UC benefits offered</a:t>
            </a:r>
          </a:p>
          <a:p>
            <a:pPr marL="285750" indent="-285750">
              <a:buFont typeface="Arial" panose="020B0604020202020204" pitchFamily="34" charset="0"/>
              <a:buChar char="•"/>
            </a:pPr>
            <a:r>
              <a:rPr lang="en-US" dirty="0">
                <a:solidFill>
                  <a:srgbClr val="676767"/>
                </a:solidFill>
              </a:rPr>
              <a:t>ALEX Go streamlined text only option for smartphones offered in English and Spanish</a:t>
            </a:r>
          </a:p>
          <a:p>
            <a:pPr marL="285750" indent="-285750">
              <a:buFont typeface="Arial" panose="020B0604020202020204" pitchFamily="34" charset="0"/>
              <a:buChar char="•"/>
            </a:pPr>
            <a:r>
              <a:rPr lang="en-US" dirty="0">
                <a:solidFill>
                  <a:srgbClr val="676767"/>
                </a:solidFill>
              </a:rPr>
              <a:t>View plan options and medical rates specific to user before logging into UCPath to make elections</a:t>
            </a:r>
          </a:p>
          <a:p>
            <a:endParaRPr lang="en-US" sz="2000" dirty="0">
              <a:solidFill>
                <a:srgbClr val="676767"/>
              </a:solidFill>
            </a:endParaRPr>
          </a:p>
          <a:p>
            <a:pPr marL="285750" indent="-285750">
              <a:buFont typeface="Arial" panose="020B0604020202020204" pitchFamily="34" charset="0"/>
              <a:buChar char="•"/>
            </a:pPr>
            <a:endParaRPr lang="en-US" sz="2000" dirty="0">
              <a:solidFill>
                <a:srgbClr val="676767"/>
              </a:solidFill>
            </a:endParaRPr>
          </a:p>
        </p:txBody>
      </p:sp>
      <p:pic>
        <p:nvPicPr>
          <p:cNvPr id="10" name="Graphic 9">
            <a:extLst>
              <a:ext uri="{FF2B5EF4-FFF2-40B4-BE49-F238E27FC236}">
                <a16:creationId xmlns:a16="http://schemas.microsoft.com/office/drawing/2014/main" id="{773C4D23-6F5C-40C5-AB16-61EB42C80D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072" y="339542"/>
            <a:ext cx="333297" cy="152474"/>
          </a:xfrm>
          <a:prstGeom prst="rect">
            <a:avLst/>
          </a:prstGeom>
        </p:spPr>
      </p:pic>
      <p:grpSp>
        <p:nvGrpSpPr>
          <p:cNvPr id="11" name="Google Shape;210;p4">
            <a:extLst>
              <a:ext uri="{FF2B5EF4-FFF2-40B4-BE49-F238E27FC236}">
                <a16:creationId xmlns:a16="http://schemas.microsoft.com/office/drawing/2014/main" id="{3324B487-0DC0-47D2-976A-0389919A0D77}"/>
              </a:ext>
            </a:extLst>
          </p:cNvPr>
          <p:cNvGrpSpPr/>
          <p:nvPr/>
        </p:nvGrpSpPr>
        <p:grpSpPr>
          <a:xfrm rot="21200367">
            <a:off x="1115922" y="4113093"/>
            <a:ext cx="2948302" cy="1064554"/>
            <a:chOff x="868391" y="7657689"/>
            <a:chExt cx="4098980" cy="1396003"/>
          </a:xfrm>
        </p:grpSpPr>
        <p:pic>
          <p:nvPicPr>
            <p:cNvPr id="12" name="Google Shape;211;p4" descr="Graphical user interface, application&#10;&#10;Description automatically generated">
              <a:extLst>
                <a:ext uri="{FF2B5EF4-FFF2-40B4-BE49-F238E27FC236}">
                  <a16:creationId xmlns:a16="http://schemas.microsoft.com/office/drawing/2014/main" id="{86BED682-EEAF-4A24-A8FB-E031709B910B}"/>
                </a:ext>
              </a:extLst>
            </p:cNvPr>
            <p:cNvPicPr preferRelativeResize="0"/>
            <p:nvPr/>
          </p:nvPicPr>
          <p:blipFill rotWithShape="1">
            <a:blip r:embed="rId7">
              <a:alphaModFix/>
              <a:duotone>
                <a:prstClr val="black"/>
                <a:schemeClr val="accent5">
                  <a:tint val="45000"/>
                  <a:satMod val="400000"/>
                </a:schemeClr>
              </a:duotone>
            </a:blip>
            <a:srcRect l="-1" r="43634" b="49826"/>
            <a:stretch/>
          </p:blipFill>
          <p:spPr>
            <a:xfrm>
              <a:off x="868391" y="7666468"/>
              <a:ext cx="1718552" cy="1223819"/>
            </a:xfrm>
            <a:prstGeom prst="rect">
              <a:avLst/>
            </a:prstGeom>
            <a:noFill/>
            <a:ln>
              <a:noFill/>
            </a:ln>
          </p:spPr>
        </p:pic>
        <p:sp>
          <p:nvSpPr>
            <p:cNvPr id="13" name="Google Shape;212;p4">
              <a:extLst>
                <a:ext uri="{FF2B5EF4-FFF2-40B4-BE49-F238E27FC236}">
                  <a16:creationId xmlns:a16="http://schemas.microsoft.com/office/drawing/2014/main" id="{78A722B8-70B7-4F81-8BF4-607EBA9112EC}"/>
                </a:ext>
              </a:extLst>
            </p:cNvPr>
            <p:cNvSpPr/>
            <p:nvPr/>
          </p:nvSpPr>
          <p:spPr>
            <a:xfrm>
              <a:off x="1395414" y="7908713"/>
              <a:ext cx="657731" cy="564415"/>
            </a:xfrm>
            <a:prstGeom prst="rect">
              <a:avLst/>
            </a:prstGeom>
            <a:solidFill>
              <a:srgbClr val="77BB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 name="Google Shape;213;p4" descr="A picture containing text, clipart&#10;&#10;Description automatically generated">
              <a:extLst>
                <a:ext uri="{FF2B5EF4-FFF2-40B4-BE49-F238E27FC236}">
                  <a16:creationId xmlns:a16="http://schemas.microsoft.com/office/drawing/2014/main" id="{F1E2008F-D7CD-49A2-961E-E49E0CF3A42C}"/>
                </a:ext>
              </a:extLst>
            </p:cNvPr>
            <p:cNvPicPr preferRelativeResize="0"/>
            <p:nvPr/>
          </p:nvPicPr>
          <p:blipFill rotWithShape="1">
            <a:blip r:embed="rId8">
              <a:alphaModFix/>
              <a:grayscl/>
            </a:blip>
            <a:srcRect/>
            <a:stretch/>
          </p:blipFill>
          <p:spPr>
            <a:xfrm>
              <a:off x="1334963" y="8032310"/>
              <a:ext cx="778631" cy="317220"/>
            </a:xfrm>
            <a:prstGeom prst="rect">
              <a:avLst/>
            </a:prstGeom>
            <a:noFill/>
            <a:ln>
              <a:noFill/>
            </a:ln>
          </p:spPr>
        </p:pic>
        <p:pic>
          <p:nvPicPr>
            <p:cNvPr id="15" name="Google Shape;214;p4" descr="Graphical user interface, application&#10;&#10;Description automatically generated">
              <a:extLst>
                <a:ext uri="{FF2B5EF4-FFF2-40B4-BE49-F238E27FC236}">
                  <a16:creationId xmlns:a16="http://schemas.microsoft.com/office/drawing/2014/main" id="{139D1CB9-0F8F-4605-9800-92E3D53F32A3}"/>
                </a:ext>
              </a:extLst>
            </p:cNvPr>
            <p:cNvPicPr preferRelativeResize="0"/>
            <p:nvPr/>
          </p:nvPicPr>
          <p:blipFill rotWithShape="1">
            <a:blip r:embed="rId7">
              <a:alphaModFix/>
              <a:duotone>
                <a:prstClr val="black"/>
                <a:schemeClr val="accent5">
                  <a:tint val="45000"/>
                  <a:satMod val="400000"/>
                </a:schemeClr>
              </a:duotone>
            </a:blip>
            <a:srcRect l="26499" t="45471" r="-2618" b="-2703"/>
            <a:stretch/>
          </p:blipFill>
          <p:spPr>
            <a:xfrm>
              <a:off x="2646578" y="7657689"/>
              <a:ext cx="2320793" cy="1396003"/>
            </a:xfrm>
            <a:prstGeom prst="rect">
              <a:avLst/>
            </a:prstGeom>
            <a:noFill/>
            <a:ln>
              <a:noFill/>
            </a:ln>
          </p:spPr>
        </p:pic>
        <p:sp>
          <p:nvSpPr>
            <p:cNvPr id="16" name="Google Shape;215;p4">
              <a:extLst>
                <a:ext uri="{FF2B5EF4-FFF2-40B4-BE49-F238E27FC236}">
                  <a16:creationId xmlns:a16="http://schemas.microsoft.com/office/drawing/2014/main" id="{174F9179-0508-4A1A-9F95-5A841E8D4AE0}"/>
                </a:ext>
              </a:extLst>
            </p:cNvPr>
            <p:cNvSpPr/>
            <p:nvPr/>
          </p:nvSpPr>
          <p:spPr>
            <a:xfrm>
              <a:off x="3736602" y="7899935"/>
              <a:ext cx="657731" cy="564415"/>
            </a:xfrm>
            <a:prstGeom prst="rect">
              <a:avLst/>
            </a:prstGeom>
            <a:solidFill>
              <a:srgbClr val="77BB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 name="Google Shape;216;p4" descr="A picture containing text, clipart&#10;&#10;Description automatically generated">
              <a:extLst>
                <a:ext uri="{FF2B5EF4-FFF2-40B4-BE49-F238E27FC236}">
                  <a16:creationId xmlns:a16="http://schemas.microsoft.com/office/drawing/2014/main" id="{BF749C72-40F6-4814-9FBE-0F21A83E703E}"/>
                </a:ext>
              </a:extLst>
            </p:cNvPr>
            <p:cNvPicPr preferRelativeResize="0"/>
            <p:nvPr/>
          </p:nvPicPr>
          <p:blipFill rotWithShape="1">
            <a:blip r:embed="rId8">
              <a:alphaModFix/>
              <a:grayscl/>
            </a:blip>
            <a:srcRect/>
            <a:stretch/>
          </p:blipFill>
          <p:spPr>
            <a:xfrm>
              <a:off x="3834820" y="7967530"/>
              <a:ext cx="778631" cy="317220"/>
            </a:xfrm>
            <a:prstGeom prst="rect">
              <a:avLst/>
            </a:prstGeom>
            <a:noFill/>
            <a:ln>
              <a:noFill/>
            </a:ln>
          </p:spPr>
        </p:pic>
      </p:grpSp>
      <p:pic>
        <p:nvPicPr>
          <p:cNvPr id="18" name="Picture 17" descr="Screens screenshot of a computer&#10;&#10;Description automatically generated">
            <a:extLst>
              <a:ext uri="{FF2B5EF4-FFF2-40B4-BE49-F238E27FC236}">
                <a16:creationId xmlns:a16="http://schemas.microsoft.com/office/drawing/2014/main" id="{AC611B32-44D9-4AB3-88C8-8D8F8949104B}"/>
              </a:ext>
            </a:extLst>
          </p:cNvPr>
          <p:cNvPicPr>
            <a:picLocks noChangeAspect="1"/>
          </p:cNvPicPr>
          <p:nvPr/>
        </p:nvPicPr>
        <p:blipFill rotWithShape="1">
          <a:blip r:embed="rId9"/>
          <a:srcRect l="2088" t="3437"/>
          <a:stretch/>
        </p:blipFill>
        <p:spPr>
          <a:xfrm>
            <a:off x="4864788" y="3452518"/>
            <a:ext cx="2913321" cy="2237355"/>
          </a:xfrm>
          <a:prstGeom prst="rect">
            <a:avLst/>
          </a:prstGeom>
          <a:solidFill>
            <a:srgbClr val="0070C0"/>
          </a:solidFill>
          <a:ln w="28575">
            <a:solidFill>
              <a:srgbClr val="0070C0"/>
            </a:solidFill>
          </a:ln>
        </p:spPr>
      </p:pic>
      <p:pic>
        <p:nvPicPr>
          <p:cNvPr id="2" name="Audio 1">
            <a:hlinkClick r:id="" action="ppaction://media"/>
            <a:extLst>
              <a:ext uri="{FF2B5EF4-FFF2-40B4-BE49-F238E27FC236}">
                <a16:creationId xmlns:a16="http://schemas.microsoft.com/office/drawing/2014/main" id="{5B597C45-35C1-4823-B52B-5B381CC5646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02658034"/>
      </p:ext>
    </p:extLst>
  </p:cSld>
  <p:clrMapOvr>
    <a:masterClrMapping/>
  </p:clrMapOvr>
  <mc:AlternateContent xmlns:mc="http://schemas.openxmlformats.org/markup-compatibility/2006" xmlns:p14="http://schemas.microsoft.com/office/powerpoint/2010/main">
    <mc:Choice Requires="p14">
      <p:transition spd="slow" p14:dur="2000" advTm="25496"/>
    </mc:Choice>
    <mc:Fallback xmlns="">
      <p:transition spd="slow" advTm="25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5" name="Title 1">
            <a:extLst>
              <a:ext uri="{FF2B5EF4-FFF2-40B4-BE49-F238E27FC236}">
                <a16:creationId xmlns:a16="http://schemas.microsoft.com/office/drawing/2014/main" id="{A06D2957-D6E5-4141-9084-A924D7207A18}"/>
              </a:ext>
            </a:extLst>
          </p:cNvPr>
          <p:cNvSpPr txBox="1">
            <a:spLocks/>
          </p:cNvSpPr>
          <p:nvPr/>
        </p:nvSpPr>
        <p:spPr>
          <a:xfrm>
            <a:off x="320040" y="626460"/>
            <a:ext cx="8503919" cy="861072"/>
          </a:xfrm>
          <a:prstGeom prst="rect">
            <a:avLst/>
          </a:prstGeom>
        </p:spPr>
        <p:txBody>
          <a:bodyPr lIns="91440" tIns="45720" rIns="91440" bIns="4572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600" b="1" dirty="0">
                <a:solidFill>
                  <a:srgbClr val="003DA5"/>
                </a:solidFill>
              </a:rPr>
              <a:t>Flexible Spending Accounts</a:t>
            </a:r>
            <a:endParaRPr lang="en-US" sz="3600" b="1" i="1" dirty="0">
              <a:solidFill>
                <a:srgbClr val="003DA5"/>
              </a:solidFill>
            </a:endParaRPr>
          </a:p>
        </p:txBody>
      </p:sp>
      <p:sp>
        <p:nvSpPr>
          <p:cNvPr id="6" name="Content Placeholder 2">
            <a:extLst>
              <a:ext uri="{FF2B5EF4-FFF2-40B4-BE49-F238E27FC236}">
                <a16:creationId xmlns:a16="http://schemas.microsoft.com/office/drawing/2014/main" id="{A7E6C3DA-DA0E-41CF-986C-1F2AA5522F28}"/>
              </a:ext>
            </a:extLst>
          </p:cNvPr>
          <p:cNvSpPr txBox="1">
            <a:spLocks/>
          </p:cNvSpPr>
          <p:nvPr/>
        </p:nvSpPr>
        <p:spPr>
          <a:xfrm>
            <a:off x="447134" y="1487532"/>
            <a:ext cx="8511657" cy="3996669"/>
          </a:xfrm>
          <a:prstGeom prst="rect">
            <a:avLst/>
          </a:prstGeom>
        </p:spPr>
        <p:txBody>
          <a:bodyPr vert="horz" wrap="square" lIns="0" tIns="0" rIns="68580" bIns="34290" rtlCol="0" anchor="t">
            <a:noAutofit/>
          </a:bodyPr>
          <a:lstStyle>
            <a:lvl1pPr marL="342900" indent="-342900" algn="l" defTabSz="457200" rtl="0" eaLnBrk="1" latinLnBrk="0" hangingPunct="1">
              <a:spcBef>
                <a:spcPct val="20000"/>
              </a:spcBef>
              <a:buFont typeface="Arial"/>
              <a:buChar char="•"/>
              <a:defRPr sz="2000" b="0" i="0" kern="1200">
                <a:solidFill>
                  <a:srgbClr val="676767"/>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rgbClr val="666666"/>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Ø"/>
            </a:pPr>
            <a:r>
              <a:rPr lang="en-US" b="1" dirty="0">
                <a:solidFill>
                  <a:srgbClr val="151515"/>
                </a:solidFill>
                <a:ea typeface="+mj-ea"/>
              </a:rPr>
              <a:t>All limits and deadlines apply to both Faculty/Staff and Postdocs.</a:t>
            </a:r>
          </a:p>
          <a:p>
            <a:pPr>
              <a:buFont typeface="Wingdings" panose="05000000000000000000" pitchFamily="2" charset="2"/>
              <a:buChar char="Ø"/>
            </a:pPr>
            <a:r>
              <a:rPr lang="en-US" b="1" dirty="0">
                <a:solidFill>
                  <a:srgbClr val="151515"/>
                </a:solidFill>
                <a:ea typeface="+mj-ea"/>
              </a:rPr>
              <a:t>2024 Health Care FSA Contribution Limit $3,050</a:t>
            </a:r>
          </a:p>
          <a:p>
            <a:pPr>
              <a:buFont typeface="Wingdings" panose="05000000000000000000" pitchFamily="2" charset="2"/>
              <a:buChar char="Ø"/>
            </a:pPr>
            <a:r>
              <a:rPr lang="en-US" b="1" dirty="0">
                <a:solidFill>
                  <a:srgbClr val="F47735"/>
                </a:solidFill>
              </a:rPr>
              <a:t>Health FSA carryover limit</a:t>
            </a:r>
          </a:p>
          <a:p>
            <a:pPr marL="800100" lvl="1" indent="-342900">
              <a:buFont typeface="Arial" panose="020B0604020202020204" pitchFamily="34" charset="0"/>
              <a:buChar char="•"/>
            </a:pPr>
            <a:r>
              <a:rPr lang="en-US" dirty="0">
                <a:solidFill>
                  <a:srgbClr val="676767"/>
                </a:solidFill>
              </a:rPr>
              <a:t>$610 for carryover from 2023 to 2024 Plan Year</a:t>
            </a:r>
          </a:p>
          <a:p>
            <a:pPr marL="800100" lvl="1" indent="-342900">
              <a:buFont typeface="Arial" panose="020B0604020202020204" pitchFamily="34" charset="0"/>
              <a:buChar char="•"/>
            </a:pPr>
            <a:r>
              <a:rPr lang="en-US" dirty="0">
                <a:solidFill>
                  <a:srgbClr val="676767"/>
                </a:solidFill>
              </a:rPr>
              <a:t>$610 for carryover from 2024 to 2025 Plan Year</a:t>
            </a:r>
          </a:p>
          <a:p>
            <a:pPr>
              <a:buFont typeface="Wingdings" panose="05000000000000000000" pitchFamily="2" charset="2"/>
              <a:buChar char="Ø"/>
            </a:pPr>
            <a:r>
              <a:rPr lang="en-US" b="1" dirty="0">
                <a:solidFill>
                  <a:srgbClr val="F47735"/>
                </a:solidFill>
              </a:rPr>
              <a:t>2024 Dependent Care FSA Contribution Limit</a:t>
            </a:r>
          </a:p>
          <a:p>
            <a:pPr lvl="1">
              <a:buFont typeface="Arial" panose="020B0604020202020204" pitchFamily="34" charset="0"/>
              <a:buChar char="•"/>
            </a:pPr>
            <a:r>
              <a:rPr lang="en-US" dirty="0">
                <a:solidFill>
                  <a:srgbClr val="676767"/>
                </a:solidFill>
              </a:rPr>
              <a:t>$5,000 for non-highly compensated employees</a:t>
            </a:r>
          </a:p>
          <a:p>
            <a:pPr lvl="1">
              <a:buFont typeface="Arial" panose="020B0604020202020204" pitchFamily="34" charset="0"/>
              <a:buChar char="•"/>
            </a:pPr>
            <a:r>
              <a:rPr lang="en-US" dirty="0">
                <a:solidFill>
                  <a:srgbClr val="676767"/>
                </a:solidFill>
              </a:rPr>
              <a:t>$3,000 for Highly-Compensated Employees as defined by the IRS</a:t>
            </a:r>
          </a:p>
          <a:p>
            <a:pPr marL="1200150" lvl="2" indent="-285750">
              <a:buFont typeface="Arial" panose="020B0604020202020204" pitchFamily="34" charset="0"/>
              <a:buChar char="•"/>
            </a:pPr>
            <a:r>
              <a:rPr lang="en-US" dirty="0">
                <a:solidFill>
                  <a:srgbClr val="676767"/>
                </a:solidFill>
              </a:rPr>
              <a:t>$150K or greater income in 2023</a:t>
            </a:r>
          </a:p>
        </p:txBody>
      </p:sp>
      <p:pic>
        <p:nvPicPr>
          <p:cNvPr id="10" name="Graphic 9">
            <a:extLst>
              <a:ext uri="{FF2B5EF4-FFF2-40B4-BE49-F238E27FC236}">
                <a16:creationId xmlns:a16="http://schemas.microsoft.com/office/drawing/2014/main" id="{A4C7559E-20DB-4350-BD0A-B11CBCDC96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7134" y="582832"/>
            <a:ext cx="280946" cy="128525"/>
          </a:xfrm>
          <a:prstGeom prst="rect">
            <a:avLst/>
          </a:prstGeom>
        </p:spPr>
      </p:pic>
      <p:pic>
        <p:nvPicPr>
          <p:cNvPr id="3" name="Audio 2">
            <a:hlinkClick r:id="" action="ppaction://media"/>
            <a:extLst>
              <a:ext uri="{FF2B5EF4-FFF2-40B4-BE49-F238E27FC236}">
                <a16:creationId xmlns:a16="http://schemas.microsoft.com/office/drawing/2014/main" id="{676BA93C-3E9B-4F0E-AC94-7F056904DB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57288725"/>
      </p:ext>
    </p:extLst>
  </p:cSld>
  <p:clrMapOvr>
    <a:masterClrMapping/>
  </p:clrMapOvr>
  <mc:AlternateContent xmlns:mc="http://schemas.openxmlformats.org/markup-compatibility/2006" xmlns:p14="http://schemas.microsoft.com/office/powerpoint/2010/main">
    <mc:Choice Requires="p14">
      <p:transition spd="slow" p14:dur="2000" advTm="37360"/>
    </mc:Choice>
    <mc:Fallback xmlns="">
      <p:transition spd="slow" advTm="37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5" name="Title 1">
            <a:extLst>
              <a:ext uri="{FF2B5EF4-FFF2-40B4-BE49-F238E27FC236}">
                <a16:creationId xmlns:a16="http://schemas.microsoft.com/office/drawing/2014/main" id="{DD8E56FF-9DCD-4378-B5C0-4DBF44218D48}"/>
              </a:ext>
            </a:extLst>
          </p:cNvPr>
          <p:cNvSpPr txBox="1">
            <a:spLocks/>
          </p:cNvSpPr>
          <p:nvPr/>
        </p:nvSpPr>
        <p:spPr>
          <a:xfrm>
            <a:off x="320040" y="344932"/>
            <a:ext cx="8503919" cy="861072"/>
          </a:xfrm>
          <a:prstGeom prst="rect">
            <a:avLst/>
          </a:prstGeom>
        </p:spPr>
        <p:txBody>
          <a:bodyPr lIns="91440" tIns="45720" rIns="91440" bIns="4572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600" b="1" dirty="0">
                <a:solidFill>
                  <a:srgbClr val="003DA5"/>
                </a:solidFill>
              </a:rPr>
              <a:t>Flexible Spending Accounts</a:t>
            </a:r>
          </a:p>
          <a:p>
            <a:r>
              <a:rPr lang="en-US" sz="2400" b="1" i="1" dirty="0">
                <a:solidFill>
                  <a:srgbClr val="F47735"/>
                </a:solidFill>
              </a:rPr>
              <a:t>Claims Submission Deadlines</a:t>
            </a:r>
            <a:endParaRPr lang="en-US" sz="3600" b="1" i="1" dirty="0">
              <a:solidFill>
                <a:srgbClr val="F47735"/>
              </a:solidFill>
            </a:endParaRPr>
          </a:p>
        </p:txBody>
      </p:sp>
      <p:pic>
        <p:nvPicPr>
          <p:cNvPr id="6" name="Graphic 5">
            <a:extLst>
              <a:ext uri="{FF2B5EF4-FFF2-40B4-BE49-F238E27FC236}">
                <a16:creationId xmlns:a16="http://schemas.microsoft.com/office/drawing/2014/main" id="{244E4949-EE31-4293-B275-2C67723AFF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2789" y="306306"/>
            <a:ext cx="280946" cy="128525"/>
          </a:xfrm>
          <a:prstGeom prst="rect">
            <a:avLst/>
          </a:prstGeom>
        </p:spPr>
      </p:pic>
      <p:sp>
        <p:nvSpPr>
          <p:cNvPr id="10" name="TextBox 9">
            <a:extLst>
              <a:ext uri="{FF2B5EF4-FFF2-40B4-BE49-F238E27FC236}">
                <a16:creationId xmlns:a16="http://schemas.microsoft.com/office/drawing/2014/main" id="{1DF3A00E-BA56-473F-864B-7EBB50CE4937}"/>
              </a:ext>
            </a:extLst>
          </p:cNvPr>
          <p:cNvSpPr txBox="1"/>
          <p:nvPr/>
        </p:nvSpPr>
        <p:spPr>
          <a:xfrm>
            <a:off x="533262" y="1444430"/>
            <a:ext cx="8735628" cy="5514330"/>
          </a:xfrm>
          <a:prstGeom prst="rect">
            <a:avLst/>
          </a:prstGeom>
          <a:noFill/>
        </p:spPr>
        <p:txBody>
          <a:bodyPr wrap="square" rtlCol="0">
            <a:spAutoFit/>
          </a:bodyPr>
          <a:lstStyle/>
          <a:p>
            <a:pPr marL="285750" indent="-285750">
              <a:spcBef>
                <a:spcPts val="2200"/>
              </a:spcBef>
              <a:buFont typeface="Wingdings" panose="05000000000000000000" pitchFamily="2" charset="2"/>
              <a:buChar char="Ø"/>
            </a:pPr>
            <a:r>
              <a:rPr lang="en-US" b="1" dirty="0">
                <a:solidFill>
                  <a:srgbClr val="F47735"/>
                </a:solidFill>
                <a:latin typeface="Arial"/>
                <a:cs typeface="Arial"/>
              </a:rPr>
              <a:t>2023 Health FSA</a:t>
            </a:r>
          </a:p>
          <a:p>
            <a:pPr marL="742950" lvl="1" indent="-285750">
              <a:buFont typeface="Wingdings" panose="05000000000000000000" pitchFamily="2" charset="2"/>
              <a:buChar char="Ø"/>
            </a:pPr>
            <a:r>
              <a:rPr lang="en-US" dirty="0">
                <a:solidFill>
                  <a:srgbClr val="676767"/>
                </a:solidFill>
              </a:rPr>
              <a:t>Run-out period (filing deadline): April 15, 2024</a:t>
            </a:r>
          </a:p>
          <a:p>
            <a:pPr marL="742950" lvl="1" indent="-285750">
              <a:buFont typeface="Wingdings" panose="05000000000000000000" pitchFamily="2" charset="2"/>
              <a:buChar char="Ø"/>
            </a:pPr>
            <a:r>
              <a:rPr lang="en-US" dirty="0">
                <a:solidFill>
                  <a:srgbClr val="676767"/>
                </a:solidFill>
              </a:rPr>
              <a:t>Carryover: Funds available in January 2024</a:t>
            </a:r>
          </a:p>
          <a:p>
            <a:pPr marL="800100" lvl="1" indent="-342900">
              <a:buFont typeface="Wingdings" panose="05000000000000000000" pitchFamily="2" charset="2"/>
              <a:buChar char="Ø"/>
            </a:pPr>
            <a:endParaRPr lang="en-US" sz="2000" dirty="0">
              <a:solidFill>
                <a:srgbClr val="676767"/>
              </a:solidFill>
            </a:endParaRPr>
          </a:p>
          <a:p>
            <a:pPr marL="342900" indent="-342900">
              <a:buFont typeface="Wingdings" panose="05000000000000000000" pitchFamily="2" charset="2"/>
              <a:buChar char="Ø"/>
            </a:pPr>
            <a:r>
              <a:rPr lang="en-US" b="1" dirty="0">
                <a:solidFill>
                  <a:srgbClr val="E95B93"/>
                </a:solidFill>
                <a:latin typeface="Arial"/>
                <a:ea typeface="+mj-ea"/>
              </a:rPr>
              <a:t>2023 Dependent Care FSA</a:t>
            </a:r>
          </a:p>
          <a:p>
            <a:pPr marL="742950" lvl="1" indent="-285750">
              <a:buFont typeface="Wingdings" panose="05000000000000000000" pitchFamily="2" charset="2"/>
              <a:buChar char="Ø"/>
            </a:pPr>
            <a:r>
              <a:rPr lang="en-US" dirty="0">
                <a:solidFill>
                  <a:srgbClr val="676767"/>
                </a:solidFill>
              </a:rPr>
              <a:t>Run-out period (filing deadline): April 15, 2024</a:t>
            </a:r>
          </a:p>
          <a:p>
            <a:pPr marL="742950" lvl="1" indent="-285750">
              <a:buFont typeface="Wingdings" panose="05000000000000000000" pitchFamily="2" charset="2"/>
              <a:buChar char="Ø"/>
            </a:pPr>
            <a:r>
              <a:rPr lang="en-US" dirty="0">
                <a:solidFill>
                  <a:srgbClr val="676767"/>
                </a:solidFill>
              </a:rPr>
              <a:t>Grace period: January 1, 2023 – March 15, 2024</a:t>
            </a:r>
            <a:endParaRPr lang="en-US" sz="2000" dirty="0">
              <a:solidFill>
                <a:srgbClr val="676767"/>
              </a:solidFill>
            </a:endParaRPr>
          </a:p>
          <a:p>
            <a:pPr marL="285750" indent="-285750">
              <a:spcBef>
                <a:spcPts val="2200"/>
              </a:spcBef>
              <a:buFont typeface="Wingdings" panose="05000000000000000000" pitchFamily="2" charset="2"/>
              <a:buChar char="Ø"/>
            </a:pPr>
            <a:r>
              <a:rPr lang="en-US" b="1" dirty="0">
                <a:solidFill>
                  <a:srgbClr val="F47735"/>
                </a:solidFill>
                <a:latin typeface="Arial"/>
                <a:cs typeface="Arial"/>
              </a:rPr>
              <a:t>2024 Health FSA</a:t>
            </a:r>
          </a:p>
          <a:p>
            <a:pPr marL="742950" lvl="1" indent="-285750">
              <a:buFont typeface="Wingdings" panose="05000000000000000000" pitchFamily="2" charset="2"/>
              <a:buChar char="Ø"/>
            </a:pPr>
            <a:r>
              <a:rPr lang="en-US" dirty="0">
                <a:solidFill>
                  <a:srgbClr val="676767"/>
                </a:solidFill>
              </a:rPr>
              <a:t>Run-out period (filing deadline): April 15, 2025</a:t>
            </a:r>
          </a:p>
          <a:p>
            <a:pPr marL="742950" lvl="1" indent="-285750">
              <a:buFont typeface="Wingdings" panose="05000000000000000000" pitchFamily="2" charset="2"/>
              <a:buChar char="Ø"/>
            </a:pPr>
            <a:r>
              <a:rPr lang="en-US" dirty="0">
                <a:solidFill>
                  <a:srgbClr val="676767"/>
                </a:solidFill>
              </a:rPr>
              <a:t>Carryover: Funds available in January 2025</a:t>
            </a:r>
          </a:p>
          <a:p>
            <a:pPr marL="800100" lvl="1" indent="-342900">
              <a:buFont typeface="Wingdings" panose="05000000000000000000" pitchFamily="2" charset="2"/>
              <a:buChar char="Ø"/>
            </a:pPr>
            <a:endParaRPr lang="en-US" sz="2000" dirty="0">
              <a:solidFill>
                <a:srgbClr val="676767"/>
              </a:solidFill>
            </a:endParaRPr>
          </a:p>
          <a:p>
            <a:pPr marL="342900" indent="-342900">
              <a:buFont typeface="Wingdings" panose="05000000000000000000" pitchFamily="2" charset="2"/>
              <a:buChar char="Ø"/>
            </a:pPr>
            <a:r>
              <a:rPr lang="en-US" b="1" dirty="0">
                <a:solidFill>
                  <a:srgbClr val="E95B93"/>
                </a:solidFill>
                <a:latin typeface="Arial"/>
                <a:ea typeface="+mj-ea"/>
              </a:rPr>
              <a:t>2024 Dependent Care FSA</a:t>
            </a:r>
          </a:p>
          <a:p>
            <a:pPr marL="742950" lvl="1" indent="-285750">
              <a:buFont typeface="Wingdings" panose="05000000000000000000" pitchFamily="2" charset="2"/>
              <a:buChar char="Ø"/>
            </a:pPr>
            <a:r>
              <a:rPr lang="en-US" dirty="0">
                <a:solidFill>
                  <a:srgbClr val="676767"/>
                </a:solidFill>
              </a:rPr>
              <a:t>Run-out period (filing deadline): April 15, 2025</a:t>
            </a:r>
          </a:p>
          <a:p>
            <a:pPr marL="742950" lvl="1" indent="-285750">
              <a:buFont typeface="Wingdings" panose="05000000000000000000" pitchFamily="2" charset="2"/>
              <a:buChar char="Ø"/>
            </a:pPr>
            <a:r>
              <a:rPr lang="en-US" dirty="0">
                <a:solidFill>
                  <a:srgbClr val="676767"/>
                </a:solidFill>
              </a:rPr>
              <a:t>Grace period: January 1, 2023 – March 15, 2025</a:t>
            </a:r>
          </a:p>
          <a:p>
            <a:pPr lvl="1"/>
            <a:endParaRPr lang="en-US" dirty="0">
              <a:solidFill>
                <a:schemeClr val="bg1">
                  <a:lumMod val="50000"/>
                </a:schemeClr>
              </a:solidFill>
            </a:endParaRPr>
          </a:p>
          <a:p>
            <a:endParaRPr lang="en-US" dirty="0">
              <a:solidFill>
                <a:schemeClr val="bg1">
                  <a:lumMod val="50000"/>
                </a:schemeClr>
              </a:solidFill>
            </a:endParaRPr>
          </a:p>
          <a:p>
            <a:pPr lvl="1"/>
            <a:endParaRPr lang="en-US" dirty="0">
              <a:solidFill>
                <a:schemeClr val="bg1">
                  <a:lumMod val="50000"/>
                </a:schemeClr>
              </a:solidFill>
            </a:endParaRPr>
          </a:p>
          <a:p>
            <a:endParaRPr lang="en-US" sz="2400" b="1" dirty="0">
              <a:solidFill>
                <a:schemeClr val="tx2">
                  <a:lumMod val="50000"/>
                </a:schemeClr>
              </a:solidFill>
            </a:endParaRPr>
          </a:p>
        </p:txBody>
      </p:sp>
      <p:pic>
        <p:nvPicPr>
          <p:cNvPr id="11" name="Audio 10">
            <a:hlinkClick r:id="" action="ppaction://media"/>
            <a:extLst>
              <a:ext uri="{FF2B5EF4-FFF2-40B4-BE49-F238E27FC236}">
                <a16:creationId xmlns:a16="http://schemas.microsoft.com/office/drawing/2014/main" id="{86C21B44-314F-4122-AD9C-5857356CEA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27192883"/>
      </p:ext>
    </p:extLst>
  </p:cSld>
  <p:clrMapOvr>
    <a:masterClrMapping/>
  </p:clrMapOvr>
  <mc:AlternateContent xmlns:mc="http://schemas.openxmlformats.org/markup-compatibility/2006" xmlns:p14="http://schemas.microsoft.com/office/powerpoint/2010/main">
    <mc:Choice Requires="p14">
      <p:transition spd="slow" p14:dur="2000" advTm="22584"/>
    </mc:Choice>
    <mc:Fallback xmlns="">
      <p:transition spd="slow" advTm="22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5" name="Title 1">
            <a:extLst>
              <a:ext uri="{FF2B5EF4-FFF2-40B4-BE49-F238E27FC236}">
                <a16:creationId xmlns:a16="http://schemas.microsoft.com/office/drawing/2014/main" id="{DA457579-A45C-4A1E-A03F-446ED8403D71}"/>
              </a:ext>
            </a:extLst>
          </p:cNvPr>
          <p:cNvSpPr txBox="1">
            <a:spLocks/>
          </p:cNvSpPr>
          <p:nvPr/>
        </p:nvSpPr>
        <p:spPr>
          <a:xfrm>
            <a:off x="320040" y="528061"/>
            <a:ext cx="8503919" cy="861072"/>
          </a:xfrm>
          <a:prstGeom prst="rect">
            <a:avLst/>
          </a:prstGeom>
        </p:spPr>
        <p:txBody>
          <a:bodyPr lIns="91440" tIns="45720" rIns="91440" bIns="45720" anchor="t"/>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100" b="1" dirty="0">
                <a:solidFill>
                  <a:srgbClr val="003DA5"/>
                </a:solidFill>
              </a:rPr>
              <a:t>Limited Purpose Flexible Spending Account</a:t>
            </a:r>
            <a:endParaRPr lang="en-US" sz="3100" b="1" i="1" dirty="0">
              <a:solidFill>
                <a:srgbClr val="003DA5"/>
              </a:solidFill>
            </a:endParaRPr>
          </a:p>
        </p:txBody>
      </p:sp>
      <p:sp>
        <p:nvSpPr>
          <p:cNvPr id="6" name="Content Placeholder 2">
            <a:extLst>
              <a:ext uri="{FF2B5EF4-FFF2-40B4-BE49-F238E27FC236}">
                <a16:creationId xmlns:a16="http://schemas.microsoft.com/office/drawing/2014/main" id="{F8C12E6A-222B-4D91-B085-4DDC2E58550E}"/>
              </a:ext>
            </a:extLst>
          </p:cNvPr>
          <p:cNvSpPr txBox="1">
            <a:spLocks/>
          </p:cNvSpPr>
          <p:nvPr/>
        </p:nvSpPr>
        <p:spPr>
          <a:xfrm>
            <a:off x="392789" y="1342268"/>
            <a:ext cx="8511657" cy="4173464"/>
          </a:xfrm>
          <a:prstGeom prst="rect">
            <a:avLst/>
          </a:prstGeom>
        </p:spPr>
        <p:txBody>
          <a:bodyPr vert="horz" wrap="square" lIns="0" tIns="0" rIns="68580" bIns="34290" rtlCol="0" anchor="t">
            <a:noAutofit/>
          </a:bodyPr>
          <a:lstStyle>
            <a:lvl1pPr marL="342900" indent="-342900" algn="l" defTabSz="457200" rtl="0" eaLnBrk="1" latinLnBrk="0" hangingPunct="1">
              <a:spcBef>
                <a:spcPct val="20000"/>
              </a:spcBef>
              <a:buFont typeface="Arial"/>
              <a:buChar char="•"/>
              <a:defRPr sz="2000" b="0" i="0" kern="1200">
                <a:solidFill>
                  <a:srgbClr val="676767"/>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rgbClr val="666666"/>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600" b="1" dirty="0">
                <a:solidFill>
                  <a:srgbClr val="F47735"/>
                </a:solidFill>
              </a:rPr>
              <a:t>Available only to employees meeting all of the following criteria:</a:t>
            </a:r>
          </a:p>
          <a:p>
            <a:pPr marL="800100" lvl="1" indent="-342900">
              <a:buFont typeface="Arial" panose="020B0604020202020204" pitchFamily="34" charset="0"/>
              <a:buChar char="•"/>
            </a:pPr>
            <a:r>
              <a:rPr lang="en-US" sz="1600" dirty="0">
                <a:solidFill>
                  <a:srgbClr val="151515"/>
                </a:solidFill>
                <a:latin typeface="+mn-lt"/>
              </a:rPr>
              <a:t>Eligible for the Faculty/Staff Benefits program, and</a:t>
            </a:r>
          </a:p>
          <a:p>
            <a:pPr marL="800100" lvl="1" indent="-342900">
              <a:buFont typeface="Arial" panose="020B0604020202020204" pitchFamily="34" charset="0"/>
              <a:buChar char="•"/>
            </a:pPr>
            <a:r>
              <a:rPr lang="en-US" sz="1600" dirty="0">
                <a:solidFill>
                  <a:srgbClr val="151515"/>
                </a:solidFill>
                <a:latin typeface="+mn-lt"/>
              </a:rPr>
              <a:t>Participated in the Health FSA during a plan year, and</a:t>
            </a:r>
          </a:p>
          <a:p>
            <a:pPr marL="800100" lvl="1" indent="-342900">
              <a:buFont typeface="Arial" panose="020B0604020202020204" pitchFamily="34" charset="0"/>
              <a:buChar char="•"/>
            </a:pPr>
            <a:r>
              <a:rPr lang="en-US" sz="1600" dirty="0">
                <a:solidFill>
                  <a:srgbClr val="151515"/>
                </a:solidFill>
                <a:latin typeface="+mn-lt"/>
              </a:rPr>
              <a:t>Has a carry-over balance greater than $25 at the end of that plan year, and</a:t>
            </a:r>
          </a:p>
          <a:p>
            <a:pPr marL="800100" lvl="1" indent="-342900">
              <a:buFont typeface="Arial" panose="020B0604020202020204" pitchFamily="34" charset="0"/>
              <a:buChar char="•"/>
            </a:pPr>
            <a:r>
              <a:rPr lang="en-US" sz="1600" dirty="0">
                <a:solidFill>
                  <a:srgbClr val="151515"/>
                </a:solidFill>
                <a:latin typeface="+mn-lt"/>
              </a:rPr>
              <a:t>Enroll in the UC Health Savings Plan for the following plan year </a:t>
            </a:r>
          </a:p>
          <a:p>
            <a:pPr>
              <a:spcBef>
                <a:spcPts val="1200"/>
              </a:spcBef>
              <a:buFont typeface="Arial" panose="020B0604020202020204" pitchFamily="34" charset="0"/>
              <a:buChar char="•"/>
            </a:pPr>
            <a:r>
              <a:rPr lang="en-US" sz="1600" dirty="0">
                <a:solidFill>
                  <a:srgbClr val="E95B93"/>
                </a:solidFill>
                <a:latin typeface="+mn-lt"/>
                <a:cs typeface="Arial" panose="020B0604020202020204" pitchFamily="34" charset="0"/>
              </a:rPr>
              <a:t>Balance of the Health FSA that is eligible for carry-over – up to $610 - is placed in the LPFSA </a:t>
            </a:r>
          </a:p>
          <a:p>
            <a:pPr>
              <a:spcBef>
                <a:spcPts val="1200"/>
              </a:spcBef>
              <a:buFont typeface="Arial" panose="020B0604020202020204" pitchFamily="34" charset="0"/>
              <a:buChar char="•"/>
            </a:pPr>
            <a:r>
              <a:rPr lang="en-US" sz="1600" dirty="0">
                <a:solidFill>
                  <a:srgbClr val="E95B93"/>
                </a:solidFill>
                <a:latin typeface="+mn-lt"/>
                <a:cs typeface="Arial" panose="020B0604020202020204" pitchFamily="34" charset="0"/>
              </a:rPr>
              <a:t>Contributions are limited to the Health FSA balance - the participant may not contribute additional funds</a:t>
            </a:r>
          </a:p>
          <a:p>
            <a:pPr>
              <a:spcBef>
                <a:spcPts val="1200"/>
              </a:spcBef>
              <a:buFont typeface="Arial" panose="020B0604020202020204" pitchFamily="34" charset="0"/>
              <a:buChar char="•"/>
            </a:pPr>
            <a:r>
              <a:rPr lang="en-US" sz="1600" b="1" dirty="0">
                <a:solidFill>
                  <a:srgbClr val="F47735"/>
                </a:solidFill>
              </a:rPr>
              <a:t>Generally, eligible expenses are restricted to dental, vision and preventive care services</a:t>
            </a:r>
          </a:p>
          <a:p>
            <a:pPr>
              <a:spcBef>
                <a:spcPts val="1200"/>
              </a:spcBef>
              <a:buFont typeface="Arial" panose="020B0604020202020204" pitchFamily="34" charset="0"/>
              <a:buChar char="•"/>
            </a:pPr>
            <a:r>
              <a:rPr lang="en-US" sz="1600" b="1" dirty="0">
                <a:solidFill>
                  <a:srgbClr val="F47735"/>
                </a:solidFill>
              </a:rPr>
              <a:t>Participation is limited to one year, any balance remaining at end of run-out period is forfeited</a:t>
            </a:r>
          </a:p>
        </p:txBody>
      </p:sp>
      <p:pic>
        <p:nvPicPr>
          <p:cNvPr id="10" name="Graphic 9">
            <a:extLst>
              <a:ext uri="{FF2B5EF4-FFF2-40B4-BE49-F238E27FC236}">
                <a16:creationId xmlns:a16="http://schemas.microsoft.com/office/drawing/2014/main" id="{BE64060A-97AD-49AE-9D5A-C7585DE8F5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2789" y="431748"/>
            <a:ext cx="280946" cy="128525"/>
          </a:xfrm>
          <a:prstGeom prst="rect">
            <a:avLst/>
          </a:prstGeom>
        </p:spPr>
      </p:pic>
      <p:pic>
        <p:nvPicPr>
          <p:cNvPr id="4" name="Audio 3">
            <a:hlinkClick r:id="" action="ppaction://media"/>
            <a:extLst>
              <a:ext uri="{FF2B5EF4-FFF2-40B4-BE49-F238E27FC236}">
                <a16:creationId xmlns:a16="http://schemas.microsoft.com/office/drawing/2014/main" id="{09A4A697-75DF-4DBB-B5A5-D411445731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88147794"/>
      </p:ext>
    </p:extLst>
  </p:cSld>
  <p:clrMapOvr>
    <a:masterClrMapping/>
  </p:clrMapOvr>
  <mc:AlternateContent xmlns:mc="http://schemas.openxmlformats.org/markup-compatibility/2006" xmlns:p14="http://schemas.microsoft.com/office/powerpoint/2010/main">
    <mc:Choice Requires="p14">
      <p:transition spd="slow" p14:dur="2000" advTm="37736"/>
    </mc:Choice>
    <mc:Fallback xmlns="">
      <p:transition spd="slow" advTm="37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5" name="Content Placeholder 1">
            <a:extLst>
              <a:ext uri="{FF2B5EF4-FFF2-40B4-BE49-F238E27FC236}">
                <a16:creationId xmlns:a16="http://schemas.microsoft.com/office/drawing/2014/main" id="{4E253B50-0412-42E5-992A-D75E9C4A5920}"/>
              </a:ext>
            </a:extLst>
          </p:cNvPr>
          <p:cNvSpPr>
            <a:spLocks noGrp="1"/>
          </p:cNvSpPr>
          <p:nvPr>
            <p:ph sz="quarter" idx="13"/>
          </p:nvPr>
        </p:nvSpPr>
        <p:spPr>
          <a:xfrm>
            <a:off x="463746" y="863345"/>
            <a:ext cx="8216508" cy="454292"/>
          </a:xfrm>
        </p:spPr>
        <p:txBody>
          <a:bodyPr/>
          <a:lstStyle/>
          <a:p>
            <a:r>
              <a:rPr lang="en-US" sz="3600" b="1" dirty="0">
                <a:solidFill>
                  <a:srgbClr val="003DA5"/>
                </a:solidFill>
              </a:rPr>
              <a:t>2024 Dental and Vision Benefits</a:t>
            </a:r>
          </a:p>
        </p:txBody>
      </p:sp>
      <p:graphicFrame>
        <p:nvGraphicFramePr>
          <p:cNvPr id="6" name="Content Placeholder 4">
            <a:extLst>
              <a:ext uri="{FF2B5EF4-FFF2-40B4-BE49-F238E27FC236}">
                <a16:creationId xmlns:a16="http://schemas.microsoft.com/office/drawing/2014/main" id="{F7692D2F-2D03-467B-B78C-1670469F4333}"/>
              </a:ext>
            </a:extLst>
          </p:cNvPr>
          <p:cNvGraphicFramePr>
            <a:graphicFrameLocks/>
          </p:cNvGraphicFramePr>
          <p:nvPr>
            <p:extLst>
              <p:ext uri="{D42A27DB-BD31-4B8C-83A1-F6EECF244321}">
                <p14:modId xmlns:p14="http://schemas.microsoft.com/office/powerpoint/2010/main" val="442951070"/>
              </p:ext>
            </p:extLst>
          </p:nvPr>
        </p:nvGraphicFramePr>
        <p:xfrm>
          <a:off x="454879" y="1906400"/>
          <a:ext cx="8216507" cy="2843730"/>
        </p:xfrm>
        <a:graphic>
          <a:graphicData uri="http://schemas.openxmlformats.org/drawingml/2006/table">
            <a:tbl>
              <a:tblPr firstRow="1" firstCol="1" bandRow="1">
                <a:tableStyleId>{93296810-A885-4BE3-A3E7-6D5BEEA58F35}</a:tableStyleId>
              </a:tblPr>
              <a:tblGrid>
                <a:gridCol w="3250222">
                  <a:extLst>
                    <a:ext uri="{9D8B030D-6E8A-4147-A177-3AD203B41FA5}">
                      <a16:colId xmlns:a16="http://schemas.microsoft.com/office/drawing/2014/main" val="2686130486"/>
                    </a:ext>
                  </a:extLst>
                </a:gridCol>
                <a:gridCol w="4966285">
                  <a:extLst>
                    <a:ext uri="{9D8B030D-6E8A-4147-A177-3AD203B41FA5}">
                      <a16:colId xmlns:a16="http://schemas.microsoft.com/office/drawing/2014/main" val="337914157"/>
                    </a:ext>
                  </a:extLst>
                </a:gridCol>
              </a:tblGrid>
              <a:tr h="759790">
                <a:tc>
                  <a:txBody>
                    <a:bodyPr/>
                    <a:lstStyle/>
                    <a:p>
                      <a:pPr marL="0" marR="0" lvl="0" algn="ctr">
                        <a:lnSpc>
                          <a:spcPct val="107000"/>
                        </a:lnSpc>
                        <a:spcBef>
                          <a:spcPts val="0"/>
                        </a:spcBef>
                        <a:spcAft>
                          <a:spcPts val="0"/>
                        </a:spcAft>
                      </a:pPr>
                      <a:r>
                        <a:rPr lang="en-US" sz="2000" dirty="0">
                          <a:effectLst/>
                        </a:rPr>
                        <a:t>Delta Dental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909" marR="53909" marT="0" marB="0" anchor="ctr">
                    <a:solidFill>
                      <a:srgbClr val="E95B93"/>
                    </a:solidFill>
                  </a:tcPr>
                </a:tc>
                <a:tc>
                  <a:txBody>
                    <a:bodyPr/>
                    <a:lstStyle/>
                    <a:p>
                      <a:pPr marL="0" marR="0" algn="ctr">
                        <a:lnSpc>
                          <a:spcPct val="107000"/>
                        </a:lnSpc>
                        <a:spcBef>
                          <a:spcPts val="0"/>
                        </a:spcBef>
                        <a:spcAft>
                          <a:spcPts val="0"/>
                        </a:spcAft>
                      </a:pPr>
                      <a:r>
                        <a:rPr lang="en-US" sz="2000" b="1" kern="1200" dirty="0">
                          <a:solidFill>
                            <a:schemeClr val="lt1"/>
                          </a:solidFill>
                          <a:effectLst/>
                          <a:latin typeface="+mn-lt"/>
                          <a:ea typeface="+mn-ea"/>
                          <a:cs typeface="+mn-cs"/>
                        </a:rPr>
                        <a:t>VSP – Vision Plan Services</a:t>
                      </a:r>
                    </a:p>
                  </a:txBody>
                  <a:tcPr marL="53909" marR="53909" marT="0" marB="0" anchor="ctr">
                    <a:solidFill>
                      <a:srgbClr val="E95B93"/>
                    </a:solidFill>
                  </a:tcPr>
                </a:tc>
                <a:extLst>
                  <a:ext uri="{0D108BD9-81ED-4DB2-BD59-A6C34878D82A}">
                    <a16:rowId xmlns:a16="http://schemas.microsoft.com/office/drawing/2014/main" val="998742380"/>
                  </a:ext>
                </a:extLst>
              </a:tr>
              <a:tr h="811247">
                <a:tc>
                  <a:txBody>
                    <a:bodyPr/>
                    <a:lstStyle/>
                    <a:p>
                      <a:pPr marL="0" marR="0" lvl="0" algn="ctr">
                        <a:lnSpc>
                          <a:spcPct val="107000"/>
                        </a:lnSpc>
                        <a:spcBef>
                          <a:spcPts val="0"/>
                        </a:spcBef>
                        <a:spcAft>
                          <a:spcPts val="0"/>
                        </a:spcAft>
                      </a:pPr>
                      <a:r>
                        <a:rPr lang="en-US" sz="1400" dirty="0">
                          <a:solidFill>
                            <a:srgbClr val="676767"/>
                          </a:solidFill>
                          <a:effectLst/>
                        </a:rPr>
                        <a:t>Delta Dental PPO plan </a:t>
                      </a:r>
                      <a:r>
                        <a:rPr lang="en-US" sz="1400" baseline="0" dirty="0">
                          <a:solidFill>
                            <a:srgbClr val="676767"/>
                          </a:solidFill>
                          <a:effectLst/>
                        </a:rPr>
                        <a:t>– No changes to benefits</a:t>
                      </a:r>
                      <a:endParaRPr lang="en-US" sz="1400" dirty="0">
                        <a:solidFill>
                          <a:srgbClr val="676767"/>
                        </a:solidFill>
                        <a:effectLst/>
                        <a:latin typeface="Calibri" panose="020F0502020204030204" pitchFamily="34" charset="0"/>
                        <a:ea typeface="Calibri" panose="020F0502020204030204" pitchFamily="34" charset="0"/>
                        <a:cs typeface="Times New Roman" panose="02020603050405020304" pitchFamily="18" charset="0"/>
                      </a:endParaRPr>
                    </a:p>
                  </a:txBody>
                  <a:tcPr marL="53909" marR="53909" marT="0" marB="0" anchor="ctr">
                    <a:solidFill>
                      <a:schemeClr val="accent6">
                        <a:lumMod val="20000"/>
                        <a:lumOff val="80000"/>
                      </a:schemeClr>
                    </a:solidFill>
                  </a:tcPr>
                </a:tc>
                <a:tc rowSpan="2">
                  <a:txBody>
                    <a:bodyPr/>
                    <a:lstStyle/>
                    <a:p>
                      <a:pPr marL="285750" indent="-285750">
                        <a:buFont typeface="Arial" panose="020B0604020202020204" pitchFamily="34" charset="0"/>
                        <a:buChar char="•"/>
                      </a:pPr>
                      <a:r>
                        <a:rPr lang="en-US" sz="1800" dirty="0">
                          <a:solidFill>
                            <a:srgbClr val="676767"/>
                          </a:solidFill>
                        </a:rPr>
                        <a:t>New: up to $60 contact lens exam copay (exam and fitting) leaving full UC contribution available to be applied to cost of contact lenses</a:t>
                      </a:r>
                    </a:p>
                    <a:p>
                      <a:pPr marL="0" indent="0">
                        <a:buFont typeface="Arial" panose="020B0604020202020204" pitchFamily="34" charset="0"/>
                        <a:buNone/>
                      </a:pPr>
                      <a:endParaRPr lang="en-US" sz="1800" dirty="0">
                        <a:solidFill>
                          <a:srgbClr val="676767"/>
                        </a:solidFill>
                      </a:endParaRPr>
                    </a:p>
                    <a:p>
                      <a:pPr marL="285750" indent="-285750">
                        <a:buFont typeface="Arial" panose="020B0604020202020204" pitchFamily="34" charset="0"/>
                        <a:buChar char="•"/>
                      </a:pPr>
                      <a:r>
                        <a:rPr lang="en-US" sz="1800" dirty="0">
                          <a:solidFill>
                            <a:srgbClr val="676767"/>
                          </a:solidFill>
                        </a:rPr>
                        <a:t>UC continues to cover the premiums for both benefits</a:t>
                      </a:r>
                    </a:p>
                  </a:txBody>
                  <a:tcPr marL="53909" marR="53909" marT="0" marB="0" anchor="ctr">
                    <a:solidFill>
                      <a:schemeClr val="accent6">
                        <a:lumMod val="20000"/>
                        <a:lumOff val="80000"/>
                      </a:schemeClr>
                    </a:solidFill>
                  </a:tcPr>
                </a:tc>
                <a:extLst>
                  <a:ext uri="{0D108BD9-81ED-4DB2-BD59-A6C34878D82A}">
                    <a16:rowId xmlns:a16="http://schemas.microsoft.com/office/drawing/2014/main" val="295177743"/>
                  </a:ext>
                </a:extLst>
              </a:tr>
              <a:tr h="1272693">
                <a:tc>
                  <a:txBody>
                    <a:bodyPr/>
                    <a:lstStyle/>
                    <a:p>
                      <a:pPr marL="0" marR="0" algn="ctr">
                        <a:lnSpc>
                          <a:spcPct val="107000"/>
                        </a:lnSpc>
                        <a:spcBef>
                          <a:spcPts val="0"/>
                        </a:spcBef>
                        <a:spcAft>
                          <a:spcPts val="0"/>
                        </a:spcAft>
                      </a:pPr>
                      <a:r>
                        <a:rPr lang="en-US" sz="1400" dirty="0">
                          <a:solidFill>
                            <a:srgbClr val="676767"/>
                          </a:solidFill>
                          <a:effectLst/>
                        </a:rPr>
                        <a:t>  Delta</a:t>
                      </a:r>
                      <a:r>
                        <a:rPr lang="en-US" sz="1400" baseline="0" dirty="0">
                          <a:solidFill>
                            <a:srgbClr val="676767"/>
                          </a:solidFill>
                          <a:effectLst/>
                        </a:rPr>
                        <a:t> Care HMO – No changes to benefits</a:t>
                      </a:r>
                    </a:p>
                  </a:txBody>
                  <a:tcPr marL="53909" marR="53909" marT="0" marB="0" anchor="ctr">
                    <a:solidFill>
                      <a:schemeClr val="accent6">
                        <a:lumMod val="40000"/>
                        <a:lumOff val="60000"/>
                      </a:schemeClr>
                    </a:solidFill>
                  </a:tcPr>
                </a:tc>
                <a:tc vMerge="1">
                  <a:txBody>
                    <a:bodyPr/>
                    <a:lstStyle/>
                    <a:p>
                      <a:pPr marL="0" marR="0" lvl="0">
                        <a:lnSpc>
                          <a:spcPct val="107000"/>
                        </a:lnSpc>
                        <a:spcBef>
                          <a:spcPts val="0"/>
                        </a:spcBef>
                        <a:spcAft>
                          <a:spcPts val="0"/>
                        </a:spcAft>
                        <a:buNone/>
                      </a:pPr>
                      <a:endParaRPr lang="en-US" sz="1400" b="0" i="0" u="sng" strike="noStrike" noProof="0" dirty="0">
                        <a:solidFill>
                          <a:srgbClr val="676767"/>
                        </a:solidFill>
                        <a:effectLst/>
                      </a:endParaRPr>
                    </a:p>
                  </a:txBody>
                  <a:tcPr marL="53909" marR="53909" marT="0" marB="0" anchor="ctr">
                    <a:solidFill>
                      <a:schemeClr val="accent6">
                        <a:lumMod val="40000"/>
                        <a:lumOff val="60000"/>
                      </a:schemeClr>
                    </a:solidFill>
                  </a:tcPr>
                </a:tc>
                <a:extLst>
                  <a:ext uri="{0D108BD9-81ED-4DB2-BD59-A6C34878D82A}">
                    <a16:rowId xmlns:a16="http://schemas.microsoft.com/office/drawing/2014/main" val="2004658877"/>
                  </a:ext>
                </a:extLst>
              </a:tr>
            </a:tbl>
          </a:graphicData>
        </a:graphic>
      </p:graphicFrame>
      <p:pic>
        <p:nvPicPr>
          <p:cNvPr id="10" name="Graphic 9">
            <a:extLst>
              <a:ext uri="{FF2B5EF4-FFF2-40B4-BE49-F238E27FC236}">
                <a16:creationId xmlns:a16="http://schemas.microsoft.com/office/drawing/2014/main" id="{3DC573D5-B0ED-4DE2-97B7-04C8A7845C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7134" y="670664"/>
            <a:ext cx="280946" cy="128525"/>
          </a:xfrm>
          <a:prstGeom prst="rect">
            <a:avLst/>
          </a:prstGeom>
        </p:spPr>
      </p:pic>
      <p:pic>
        <p:nvPicPr>
          <p:cNvPr id="4" name="Audio 3">
            <a:hlinkClick r:id="" action="ppaction://media"/>
            <a:extLst>
              <a:ext uri="{FF2B5EF4-FFF2-40B4-BE49-F238E27FC236}">
                <a16:creationId xmlns:a16="http://schemas.microsoft.com/office/drawing/2014/main" id="{2ED570E2-4D8F-4458-9568-DFF97E794F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45741901"/>
      </p:ext>
    </p:extLst>
  </p:cSld>
  <p:clrMapOvr>
    <a:masterClrMapping/>
  </p:clrMapOvr>
  <mc:AlternateContent xmlns:mc="http://schemas.openxmlformats.org/markup-compatibility/2006" xmlns:p14="http://schemas.microsoft.com/office/powerpoint/2010/main">
    <mc:Choice Requires="p14">
      <p:transition spd="slow" p14:dur="2000" advTm="33323"/>
    </mc:Choice>
    <mc:Fallback xmlns="">
      <p:transition spd="slow" advTm="3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5" name="Title 2">
            <a:extLst>
              <a:ext uri="{FF2B5EF4-FFF2-40B4-BE49-F238E27FC236}">
                <a16:creationId xmlns:a16="http://schemas.microsoft.com/office/drawing/2014/main" id="{7E1834E7-7127-40A5-83C5-D51082FF91AE}"/>
              </a:ext>
            </a:extLst>
          </p:cNvPr>
          <p:cNvSpPr txBox="1">
            <a:spLocks/>
          </p:cNvSpPr>
          <p:nvPr/>
        </p:nvSpPr>
        <p:spPr>
          <a:xfrm>
            <a:off x="382772" y="808608"/>
            <a:ext cx="8229600" cy="1646605"/>
          </a:xfrm>
          <a:prstGeom prst="rect">
            <a:avLst/>
          </a:prstGeom>
        </p:spPr>
        <p:txBody>
          <a:bodyPr/>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200" b="1">
                <a:solidFill>
                  <a:srgbClr val="003DA5"/>
                </a:solidFill>
              </a:rPr>
              <a:t>2024 Accident, Critical Illness &amp; Hospital Indemnity</a:t>
            </a:r>
            <a:br>
              <a:rPr lang="en-US" b="1">
                <a:solidFill>
                  <a:srgbClr val="003DA5"/>
                </a:solidFill>
              </a:rPr>
            </a:br>
            <a:endParaRPr lang="en-US" dirty="0"/>
          </a:p>
        </p:txBody>
      </p:sp>
      <p:sp>
        <p:nvSpPr>
          <p:cNvPr id="6" name="Content Placeholder 1">
            <a:extLst>
              <a:ext uri="{FF2B5EF4-FFF2-40B4-BE49-F238E27FC236}">
                <a16:creationId xmlns:a16="http://schemas.microsoft.com/office/drawing/2014/main" id="{E175471D-AF12-47E3-9B07-B90BBA2BFD1E}"/>
              </a:ext>
            </a:extLst>
          </p:cNvPr>
          <p:cNvSpPr txBox="1">
            <a:spLocks/>
          </p:cNvSpPr>
          <p:nvPr/>
        </p:nvSpPr>
        <p:spPr>
          <a:xfrm>
            <a:off x="382772" y="1880751"/>
            <a:ext cx="8229600" cy="3630754"/>
          </a:xfrm>
          <a:prstGeom prst="rect">
            <a:avLst/>
          </a:prstGeom>
        </p:spPr>
        <p:txBody>
          <a:bodyPr>
            <a:normAutofit fontScale="32500" lnSpcReduction="20000"/>
          </a:bodyPr>
          <a:lstStyle>
            <a:lvl1pPr marL="342900" indent="-342900" algn="l" defTabSz="457200" rtl="0" eaLnBrk="1" latinLnBrk="0" hangingPunct="1">
              <a:spcBef>
                <a:spcPct val="20000"/>
              </a:spcBef>
              <a:buFont typeface="Arial"/>
              <a:buChar char="•"/>
              <a:defRPr sz="2000" b="0" i="0" kern="1200">
                <a:solidFill>
                  <a:srgbClr val="676767"/>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rgbClr val="666666"/>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en-US" sz="2600" dirty="0">
              <a:latin typeface="Arial" panose="020B0604020202020204" pitchFamily="34" charset="0"/>
              <a:cs typeface="Arial" panose="020B0604020202020204" pitchFamily="34" charset="0"/>
            </a:endParaRPr>
          </a:p>
          <a:p>
            <a:pPr marL="0" indent="0">
              <a:buFont typeface="Arial"/>
              <a:buNone/>
            </a:pPr>
            <a:r>
              <a:rPr lang="en-US" sz="4900" dirty="0">
                <a:latin typeface="Arial" panose="020B0604020202020204" pitchFamily="34" charset="0"/>
                <a:cs typeface="Arial" panose="020B0604020202020204" pitchFamily="34" charset="0"/>
              </a:rPr>
              <a:t>New plan administrator is Prudential Life Insurance replacing Aflac effective 1/1/2024</a:t>
            </a:r>
          </a:p>
          <a:p>
            <a:pPr marL="285750" indent="-285750">
              <a:buFont typeface="Arial" panose="020B0604020202020204" pitchFamily="34" charset="0"/>
              <a:buChar char="•"/>
            </a:pPr>
            <a:endParaRPr lang="en-US" sz="49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4900" b="1" dirty="0">
                <a:latin typeface="Arial" panose="020B0604020202020204" pitchFamily="34" charset="0"/>
                <a:cs typeface="Arial" panose="020B0604020202020204" pitchFamily="34" charset="0"/>
              </a:rPr>
              <a:t>Things to Know</a:t>
            </a:r>
          </a:p>
          <a:p>
            <a:pPr lvl="1">
              <a:buFont typeface="Arial" panose="020B0604020202020204" pitchFamily="34" charset="0"/>
              <a:buChar char="•"/>
            </a:pPr>
            <a:r>
              <a:rPr lang="en-US" sz="4900" dirty="0">
                <a:solidFill>
                  <a:srgbClr val="676767"/>
                </a:solidFill>
                <a:latin typeface="Arial" panose="020B0604020202020204" pitchFamily="34" charset="0"/>
                <a:cs typeface="Arial" panose="020B0604020202020204" pitchFamily="34" charset="0"/>
              </a:rPr>
              <a:t>The Aflac relationship will conclude on 12/31/2023</a:t>
            </a:r>
          </a:p>
          <a:p>
            <a:pPr marL="1200150" lvl="2" indent="-285750">
              <a:buFont typeface="Arial" panose="020B0604020202020204" pitchFamily="34" charset="0"/>
              <a:buChar char="•"/>
            </a:pPr>
            <a:r>
              <a:rPr lang="en-US" sz="4900" dirty="0">
                <a:solidFill>
                  <a:srgbClr val="676767"/>
                </a:solidFill>
                <a:latin typeface="Arial" panose="020B0604020202020204" pitchFamily="34" charset="0"/>
                <a:cs typeface="Arial" panose="020B0604020202020204" pitchFamily="34" charset="0"/>
              </a:rPr>
              <a:t>Claims must be submitted within 20 days of a covered event</a:t>
            </a:r>
          </a:p>
          <a:p>
            <a:pPr marL="1200150" lvl="2" indent="-285750">
              <a:buFont typeface="Arial" panose="020B0604020202020204" pitchFamily="34" charset="0"/>
              <a:buChar char="•"/>
            </a:pPr>
            <a:r>
              <a:rPr lang="en-US" sz="4900" dirty="0">
                <a:solidFill>
                  <a:srgbClr val="676767"/>
                </a:solidFill>
                <a:latin typeface="Arial" panose="020B0604020202020204" pitchFamily="34" charset="0"/>
                <a:cs typeface="Arial" panose="020B0604020202020204" pitchFamily="34" charset="0"/>
              </a:rPr>
              <a:t>New Aflac Customer Service Number for 2023 claims 800-433-3036</a:t>
            </a:r>
          </a:p>
          <a:p>
            <a:pPr lvl="2"/>
            <a:endParaRPr lang="en-US" sz="4900" dirty="0">
              <a:solidFill>
                <a:srgbClr val="676767"/>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sz="4900" dirty="0">
                <a:solidFill>
                  <a:srgbClr val="676767"/>
                </a:solidFill>
                <a:latin typeface="Arial" panose="020B0604020202020204" pitchFamily="34" charset="0"/>
                <a:cs typeface="Arial" panose="020B0604020202020204" pitchFamily="34" charset="0"/>
              </a:rPr>
              <a:t>Passive Enrollment continues –</a:t>
            </a:r>
          </a:p>
          <a:p>
            <a:pPr lvl="2">
              <a:buFont typeface="Arial" panose="020B0604020202020204" pitchFamily="34" charset="0"/>
              <a:buChar char="•"/>
            </a:pPr>
            <a:r>
              <a:rPr lang="en-US" sz="4900" dirty="0">
                <a:solidFill>
                  <a:srgbClr val="676767"/>
                </a:solidFill>
                <a:latin typeface="Arial" panose="020B0604020202020204" pitchFamily="34" charset="0"/>
                <a:cs typeface="Arial" panose="020B0604020202020204" pitchFamily="34" charset="0"/>
              </a:rPr>
              <a:t>Employees do not need to re-enroll in the plans they have already elected</a:t>
            </a:r>
          </a:p>
          <a:p>
            <a:pPr marL="1200150" lvl="2" indent="-285750">
              <a:buFont typeface="Arial" panose="020B0604020202020204" pitchFamily="34" charset="0"/>
              <a:buChar char="•"/>
            </a:pPr>
            <a:endParaRPr lang="en-US" sz="4900" dirty="0">
              <a:solidFill>
                <a:srgbClr val="676767"/>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sz="4900" dirty="0">
                <a:solidFill>
                  <a:srgbClr val="676767"/>
                </a:solidFill>
                <a:latin typeface="Arial" panose="020B0604020202020204" pitchFamily="34" charset="0"/>
                <a:cs typeface="Arial" panose="020B0604020202020204" pitchFamily="34" charset="0"/>
              </a:rPr>
              <a:t>No rate changes for 2024 </a:t>
            </a:r>
          </a:p>
          <a:p>
            <a:pPr marL="1200150" lvl="2" indent="-285750">
              <a:buFont typeface="Arial" panose="020B0604020202020204" pitchFamily="34" charset="0"/>
              <a:buChar char="•"/>
            </a:pPr>
            <a:r>
              <a:rPr lang="en-US" sz="4900" dirty="0">
                <a:solidFill>
                  <a:srgbClr val="676767"/>
                </a:solidFill>
                <a:latin typeface="Arial" panose="020B0604020202020204" pitchFamily="34" charset="0"/>
                <a:cs typeface="Arial" panose="020B0604020202020204" pitchFamily="34" charset="0"/>
              </a:rPr>
              <a:t>Employee premiums continue to be paid with after-tax dollars</a:t>
            </a:r>
          </a:p>
          <a:p>
            <a:pPr marL="1200150" lvl="2" indent="-285750">
              <a:buFont typeface="Arial" panose="020B0604020202020204" pitchFamily="34" charset="0"/>
              <a:buChar char="•"/>
            </a:pPr>
            <a:endParaRPr lang="en-US" sz="4900" dirty="0">
              <a:solidFill>
                <a:srgbClr val="676767"/>
              </a:solidFill>
              <a:latin typeface="Arial" panose="020B0604020202020204" pitchFamily="34" charset="0"/>
              <a:cs typeface="Arial" panose="020B0604020202020204" pitchFamily="34" charset="0"/>
            </a:endParaRPr>
          </a:p>
          <a:p>
            <a:r>
              <a:rPr lang="en-US" sz="4900" b="1" dirty="0">
                <a:solidFill>
                  <a:srgbClr val="003DA5"/>
                </a:solidFill>
              </a:rPr>
              <a:t>The following slides share the updates and changes for each benefit.</a:t>
            </a:r>
          </a:p>
        </p:txBody>
      </p:sp>
      <p:pic>
        <p:nvPicPr>
          <p:cNvPr id="10" name="Graphic 9">
            <a:extLst>
              <a:ext uri="{FF2B5EF4-FFF2-40B4-BE49-F238E27FC236}">
                <a16:creationId xmlns:a16="http://schemas.microsoft.com/office/drawing/2014/main" id="{774C2810-D06D-40F9-AF38-462F895E64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8834" y="600246"/>
            <a:ext cx="280946" cy="128525"/>
          </a:xfrm>
          <a:prstGeom prst="rect">
            <a:avLst/>
          </a:prstGeom>
        </p:spPr>
      </p:pic>
      <p:pic>
        <p:nvPicPr>
          <p:cNvPr id="2" name="Audio 1">
            <a:hlinkClick r:id="" action="ppaction://media"/>
            <a:extLst>
              <a:ext uri="{FF2B5EF4-FFF2-40B4-BE49-F238E27FC236}">
                <a16:creationId xmlns:a16="http://schemas.microsoft.com/office/drawing/2014/main" id="{4585C8D4-9957-4805-9C8D-A6C6BCE000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41999763"/>
      </p:ext>
    </p:extLst>
  </p:cSld>
  <p:clrMapOvr>
    <a:masterClrMapping/>
  </p:clrMapOvr>
  <mc:AlternateContent xmlns:mc="http://schemas.openxmlformats.org/markup-compatibility/2006" xmlns:p14="http://schemas.microsoft.com/office/powerpoint/2010/main">
    <mc:Choice Requires="p14">
      <p:transition spd="slow" p14:dur="2000" advTm="35818"/>
    </mc:Choice>
    <mc:Fallback xmlns="">
      <p:transition spd="slow" advTm="35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14" name="Content Placeholder 1">
            <a:extLst>
              <a:ext uri="{FF2B5EF4-FFF2-40B4-BE49-F238E27FC236}">
                <a16:creationId xmlns:a16="http://schemas.microsoft.com/office/drawing/2014/main" id="{11463C38-39B0-4236-B659-3D903E841C95}"/>
              </a:ext>
            </a:extLst>
          </p:cNvPr>
          <p:cNvSpPr>
            <a:spLocks noGrp="1"/>
          </p:cNvSpPr>
          <p:nvPr>
            <p:ph sz="quarter" idx="13"/>
          </p:nvPr>
        </p:nvSpPr>
        <p:spPr>
          <a:xfrm>
            <a:off x="295780" y="429013"/>
            <a:ext cx="8689120" cy="454292"/>
          </a:xfrm>
        </p:spPr>
        <p:txBody>
          <a:bodyPr/>
          <a:lstStyle/>
          <a:p>
            <a:pPr algn="ctr"/>
            <a:r>
              <a:rPr lang="en-US" sz="3600" b="1" dirty="0">
                <a:solidFill>
                  <a:srgbClr val="003DA5"/>
                </a:solidFill>
              </a:rPr>
              <a:t>Accident</a:t>
            </a:r>
          </a:p>
        </p:txBody>
      </p:sp>
      <p:sp>
        <p:nvSpPr>
          <p:cNvPr id="15" name="Rectangle 14">
            <a:extLst>
              <a:ext uri="{FF2B5EF4-FFF2-40B4-BE49-F238E27FC236}">
                <a16:creationId xmlns:a16="http://schemas.microsoft.com/office/drawing/2014/main" id="{202103D4-4FEA-4E2E-B68A-1C406C15FC54}"/>
              </a:ext>
            </a:extLst>
          </p:cNvPr>
          <p:cNvSpPr/>
          <p:nvPr/>
        </p:nvSpPr>
        <p:spPr>
          <a:xfrm>
            <a:off x="1598505" y="1068359"/>
            <a:ext cx="2822348" cy="842341"/>
          </a:xfrm>
          <a:prstGeom prst="rect">
            <a:avLst/>
          </a:prstGeom>
          <a:solidFill>
            <a:srgbClr val="E95B93"/>
          </a:solidFill>
          <a:ln>
            <a:noFill/>
          </a:ln>
          <a:effectLst>
            <a:outerShdw blurRad="50800" dist="12700" dir="27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lIns="91440" rIns="137160" rtlCol="0" anchor="ctr" anchorCtr="0"/>
          <a:lstStyle/>
          <a:p>
            <a:pPr marL="0" algn="ctr" rtl="0" eaLnBrk="1" fontAlgn="b" latinLnBrk="0" hangingPunct="1">
              <a:spcBef>
                <a:spcPts val="0"/>
              </a:spcBef>
              <a:spcAft>
                <a:spcPts val="0"/>
              </a:spcAft>
            </a:pPr>
            <a:r>
              <a:rPr lang="en-US" b="1">
                <a:solidFill>
                  <a:prstClr val="white"/>
                </a:solidFill>
              </a:rPr>
              <a:t>New Coverages</a:t>
            </a:r>
            <a:endParaRPr lang="en-US" sz="1800" b="0" i="0" u="none" strike="noStrike">
              <a:effectLst/>
              <a:latin typeface="Arial" panose="020B0604020202020204" pitchFamily="34" charset="0"/>
            </a:endParaRPr>
          </a:p>
        </p:txBody>
      </p:sp>
      <p:sp>
        <p:nvSpPr>
          <p:cNvPr id="16" name="Rectangle 15">
            <a:extLst>
              <a:ext uri="{FF2B5EF4-FFF2-40B4-BE49-F238E27FC236}">
                <a16:creationId xmlns:a16="http://schemas.microsoft.com/office/drawing/2014/main" id="{CCB595FE-B489-43EB-8BBE-6EE1AA05A96E}"/>
              </a:ext>
            </a:extLst>
          </p:cNvPr>
          <p:cNvSpPr/>
          <p:nvPr/>
        </p:nvSpPr>
        <p:spPr>
          <a:xfrm>
            <a:off x="1598505" y="1910700"/>
            <a:ext cx="2822348" cy="3878941"/>
          </a:xfrm>
          <a:prstGeom prst="rect">
            <a:avLst/>
          </a:prstGeom>
          <a:ln>
            <a:solidFill>
              <a:srgbClr val="E95B93"/>
            </a:solidFill>
          </a:ln>
        </p:spPr>
        <p:style>
          <a:lnRef idx="2">
            <a:schemeClr val="accent1"/>
          </a:lnRef>
          <a:fillRef idx="1">
            <a:schemeClr val="lt1"/>
          </a:fillRef>
          <a:effectRef idx="0">
            <a:schemeClr val="accent1"/>
          </a:effectRef>
          <a:fontRef idx="minor">
            <a:schemeClr val="dk1"/>
          </a:fontRef>
        </p:style>
        <p:txBody>
          <a:bodyPr rtlCol="0" anchor="ctr"/>
          <a:lstStyle/>
          <a:p>
            <a:r>
              <a:rPr lang="en-US" b="1">
                <a:solidFill>
                  <a:srgbClr val="676767"/>
                </a:solidFill>
              </a:rPr>
              <a:t>Dislocations</a:t>
            </a:r>
          </a:p>
          <a:p>
            <a:pPr marL="285750" indent="-285750">
              <a:buFont typeface="Arial" panose="020B0604020202020204" pitchFamily="34" charset="0"/>
              <a:buChar char="•"/>
            </a:pPr>
            <a:r>
              <a:rPr lang="en-US">
                <a:solidFill>
                  <a:srgbClr val="676767"/>
                </a:solidFill>
              </a:rPr>
              <a:t>Collarbone</a:t>
            </a:r>
          </a:p>
          <a:p>
            <a:pPr marL="285750" indent="-285750">
              <a:buFont typeface="Arial" panose="020B0604020202020204" pitchFamily="34" charset="0"/>
              <a:buChar char="•"/>
            </a:pPr>
            <a:r>
              <a:rPr lang="en-US">
                <a:solidFill>
                  <a:srgbClr val="676767"/>
                </a:solidFill>
              </a:rPr>
              <a:t>Rib</a:t>
            </a:r>
          </a:p>
          <a:p>
            <a:pPr marL="285750" indent="-285750">
              <a:buFont typeface="Arial" panose="020B0604020202020204" pitchFamily="34" charset="0"/>
              <a:buChar char="•"/>
            </a:pPr>
            <a:r>
              <a:rPr lang="en-US">
                <a:solidFill>
                  <a:srgbClr val="676767"/>
                </a:solidFill>
              </a:rPr>
              <a:t>Spine</a:t>
            </a:r>
          </a:p>
          <a:p>
            <a:r>
              <a:rPr lang="en-US" b="1">
                <a:solidFill>
                  <a:srgbClr val="676767"/>
                </a:solidFill>
              </a:rPr>
              <a:t>Paralysis</a:t>
            </a:r>
          </a:p>
          <a:p>
            <a:pPr marL="285750" indent="-285750">
              <a:buFont typeface="Arial" panose="020B0604020202020204" pitchFamily="34" charset="0"/>
              <a:buChar char="•"/>
            </a:pPr>
            <a:r>
              <a:rPr lang="en-US">
                <a:solidFill>
                  <a:srgbClr val="676767"/>
                </a:solidFill>
              </a:rPr>
              <a:t>One (1) Limb</a:t>
            </a:r>
          </a:p>
          <a:p>
            <a:pPr marL="285750" indent="-285750">
              <a:buFont typeface="Arial" panose="020B0604020202020204" pitchFamily="34" charset="0"/>
              <a:buChar char="•"/>
            </a:pPr>
            <a:r>
              <a:rPr lang="en-US">
                <a:solidFill>
                  <a:srgbClr val="676767"/>
                </a:solidFill>
              </a:rPr>
              <a:t>Three (3) Limbs</a:t>
            </a:r>
          </a:p>
          <a:p>
            <a:r>
              <a:rPr lang="en-US" b="1">
                <a:solidFill>
                  <a:srgbClr val="676767"/>
                </a:solidFill>
              </a:rPr>
              <a:t>Additional Conditions</a:t>
            </a:r>
            <a:endParaRPr lang="en-US">
              <a:solidFill>
                <a:srgbClr val="676767"/>
              </a:solidFill>
            </a:endParaRPr>
          </a:p>
          <a:p>
            <a:pPr marL="285750" indent="-285750">
              <a:buFont typeface="Arial" panose="020B0604020202020204" pitchFamily="34" charset="0"/>
              <a:buChar char="•"/>
            </a:pPr>
            <a:r>
              <a:rPr lang="en-US">
                <a:solidFill>
                  <a:srgbClr val="676767"/>
                </a:solidFill>
              </a:rPr>
              <a:t>Eye Surgery</a:t>
            </a:r>
          </a:p>
          <a:p>
            <a:pPr marL="285750" indent="-285750">
              <a:buFont typeface="Arial" panose="020B0604020202020204" pitchFamily="34" charset="0"/>
              <a:buChar char="•"/>
            </a:pPr>
            <a:r>
              <a:rPr lang="en-US">
                <a:solidFill>
                  <a:srgbClr val="676767"/>
                </a:solidFill>
              </a:rPr>
              <a:t>IP Surg Exploration without repair</a:t>
            </a:r>
          </a:p>
          <a:p>
            <a:pPr marL="285750" indent="-285750">
              <a:buFont typeface="Arial" panose="020B0604020202020204" pitchFamily="34" charset="0"/>
              <a:buChar char="•"/>
            </a:pPr>
            <a:r>
              <a:rPr lang="en-US">
                <a:solidFill>
                  <a:srgbClr val="676767"/>
                </a:solidFill>
              </a:rPr>
              <a:t>Puncture Wound</a:t>
            </a:r>
          </a:p>
          <a:p>
            <a:pPr marL="285750" indent="-285750">
              <a:buFont typeface="Arial" panose="020B0604020202020204" pitchFamily="34" charset="0"/>
              <a:buChar char="•"/>
            </a:pPr>
            <a:r>
              <a:rPr lang="en-US">
                <a:solidFill>
                  <a:srgbClr val="676767"/>
                </a:solidFill>
              </a:rPr>
              <a:t>Skin Graft</a:t>
            </a:r>
          </a:p>
        </p:txBody>
      </p:sp>
      <p:sp>
        <p:nvSpPr>
          <p:cNvPr id="17" name="Rectangle 16">
            <a:extLst>
              <a:ext uri="{FF2B5EF4-FFF2-40B4-BE49-F238E27FC236}">
                <a16:creationId xmlns:a16="http://schemas.microsoft.com/office/drawing/2014/main" id="{FD8EFF0F-DCD7-48FC-9604-FBA58FA0D50D}"/>
              </a:ext>
            </a:extLst>
          </p:cNvPr>
          <p:cNvSpPr/>
          <p:nvPr/>
        </p:nvSpPr>
        <p:spPr>
          <a:xfrm>
            <a:off x="4927737" y="1856035"/>
            <a:ext cx="2762624" cy="3878940"/>
          </a:xfrm>
          <a:prstGeom prst="rect">
            <a:avLst/>
          </a:prstGeom>
          <a:ln>
            <a:solidFill>
              <a:srgbClr val="E95B93"/>
            </a:solidFill>
          </a:ln>
        </p:spPr>
        <p:style>
          <a:lnRef idx="2">
            <a:schemeClr val="accent1"/>
          </a:lnRef>
          <a:fillRef idx="1">
            <a:schemeClr val="lt1"/>
          </a:fillRef>
          <a:effectRef idx="0">
            <a:schemeClr val="accent1"/>
          </a:effectRef>
          <a:fontRef idx="minor">
            <a:schemeClr val="dk1"/>
          </a:fontRef>
        </p:style>
        <p:txBody>
          <a:bodyPr rtlCol="0" anchor="t"/>
          <a:lstStyle/>
          <a:p>
            <a:endParaRPr lang="en-US" sz="700" dirty="0"/>
          </a:p>
          <a:p>
            <a:pPr marL="285750" indent="-285750">
              <a:buFont typeface="Arial" panose="020B0604020202020204" pitchFamily="34" charset="0"/>
              <a:buChar char="•"/>
            </a:pPr>
            <a:r>
              <a:rPr lang="en-US" dirty="0">
                <a:solidFill>
                  <a:srgbClr val="676767"/>
                </a:solidFill>
              </a:rPr>
              <a:t>Ground Transportation</a:t>
            </a:r>
          </a:p>
          <a:p>
            <a:pPr marL="742950" lvl="1" indent="-285750">
              <a:buFont typeface="Arial" panose="020B0604020202020204" pitchFamily="34" charset="0"/>
              <a:buChar char="•"/>
            </a:pPr>
            <a:r>
              <a:rPr lang="en-US" dirty="0">
                <a:solidFill>
                  <a:srgbClr val="676767"/>
                </a:solidFill>
              </a:rPr>
              <a:t>$200 </a:t>
            </a:r>
            <a:r>
              <a:rPr lang="en-US" dirty="0">
                <a:solidFill>
                  <a:srgbClr val="676767"/>
                </a:solidFill>
                <a:sym typeface="Wingdings" panose="05000000000000000000" pitchFamily="2" charset="2"/>
              </a:rPr>
              <a:t> </a:t>
            </a:r>
            <a:r>
              <a:rPr lang="en-US" dirty="0">
                <a:solidFill>
                  <a:srgbClr val="676767"/>
                </a:solidFill>
              </a:rPr>
              <a:t>$500</a:t>
            </a:r>
          </a:p>
          <a:p>
            <a:pPr marL="285750" indent="-285750">
              <a:buFont typeface="Arial" panose="020B0604020202020204" pitchFamily="34" charset="0"/>
              <a:buChar char="•"/>
            </a:pPr>
            <a:endParaRPr lang="en-US" dirty="0">
              <a:solidFill>
                <a:srgbClr val="676767"/>
              </a:solidFill>
            </a:endParaRPr>
          </a:p>
          <a:p>
            <a:pPr marL="285750" indent="-285750">
              <a:buFont typeface="Arial" panose="020B0604020202020204" pitchFamily="34" charset="0"/>
              <a:buChar char="•"/>
            </a:pPr>
            <a:r>
              <a:rPr lang="en-US" dirty="0">
                <a:solidFill>
                  <a:srgbClr val="676767"/>
                </a:solidFill>
              </a:rPr>
              <a:t>Hospital Admissions</a:t>
            </a:r>
          </a:p>
          <a:p>
            <a:pPr marL="742950" lvl="1" indent="-285750">
              <a:buFont typeface="Arial" panose="020B0604020202020204" pitchFamily="34" charset="0"/>
              <a:buChar char="•"/>
            </a:pPr>
            <a:r>
              <a:rPr lang="en-US" dirty="0">
                <a:solidFill>
                  <a:srgbClr val="676767"/>
                </a:solidFill>
              </a:rPr>
              <a:t>$1,000 </a:t>
            </a:r>
            <a:r>
              <a:rPr lang="en-US" dirty="0">
                <a:solidFill>
                  <a:srgbClr val="676767"/>
                </a:solidFill>
                <a:sym typeface="Wingdings" panose="05000000000000000000" pitchFamily="2" charset="2"/>
              </a:rPr>
              <a:t> </a:t>
            </a:r>
            <a:r>
              <a:rPr lang="en-US" dirty="0">
                <a:solidFill>
                  <a:srgbClr val="676767"/>
                </a:solidFill>
              </a:rPr>
              <a:t>$1,200</a:t>
            </a:r>
          </a:p>
          <a:p>
            <a:pPr marL="285750" indent="-285750">
              <a:buFont typeface="Arial" panose="020B0604020202020204" pitchFamily="34" charset="0"/>
              <a:buChar char="•"/>
            </a:pPr>
            <a:endParaRPr lang="en-US" dirty="0">
              <a:solidFill>
                <a:srgbClr val="676767"/>
              </a:solidFill>
            </a:endParaRPr>
          </a:p>
          <a:p>
            <a:pPr marL="285750" indent="-285750">
              <a:buFont typeface="Arial" panose="020B0604020202020204" pitchFamily="34" charset="0"/>
              <a:buChar char="•"/>
            </a:pPr>
            <a:r>
              <a:rPr lang="en-US" dirty="0">
                <a:solidFill>
                  <a:srgbClr val="676767"/>
                </a:solidFill>
              </a:rPr>
              <a:t>Daily Confinement</a:t>
            </a:r>
          </a:p>
          <a:p>
            <a:pPr marL="742950" lvl="1" indent="-285750">
              <a:buFont typeface="Arial" panose="020B0604020202020204" pitchFamily="34" charset="0"/>
              <a:buChar char="•"/>
            </a:pPr>
            <a:r>
              <a:rPr lang="en-US" dirty="0">
                <a:solidFill>
                  <a:srgbClr val="676767"/>
                </a:solidFill>
              </a:rPr>
              <a:t>After Day 1 Admission</a:t>
            </a:r>
          </a:p>
          <a:p>
            <a:pPr marL="285750" indent="-285750">
              <a:buFont typeface="Arial" panose="020B0604020202020204" pitchFamily="34" charset="0"/>
              <a:buChar char="•"/>
            </a:pPr>
            <a:endParaRPr lang="en-US" dirty="0">
              <a:solidFill>
                <a:srgbClr val="676767"/>
              </a:solidFill>
            </a:endParaRPr>
          </a:p>
          <a:p>
            <a:pPr marL="285750" indent="-285750">
              <a:buFont typeface="Arial" panose="020B0604020202020204" pitchFamily="34" charset="0"/>
              <a:buChar char="•"/>
            </a:pPr>
            <a:r>
              <a:rPr lang="en-US" dirty="0">
                <a:solidFill>
                  <a:srgbClr val="676767"/>
                </a:solidFill>
              </a:rPr>
              <a:t>Initial Non-Emergency Treatment</a:t>
            </a:r>
          </a:p>
          <a:p>
            <a:pPr marL="742950" lvl="1" indent="-285750">
              <a:buFont typeface="Arial" panose="020B0604020202020204" pitchFamily="34" charset="0"/>
              <a:buChar char="•"/>
            </a:pPr>
            <a:r>
              <a:rPr lang="en-US" dirty="0">
                <a:solidFill>
                  <a:srgbClr val="676767"/>
                </a:solidFill>
              </a:rPr>
              <a:t>Within 90 days</a:t>
            </a:r>
          </a:p>
        </p:txBody>
      </p:sp>
      <p:sp>
        <p:nvSpPr>
          <p:cNvPr id="18" name="Rectangle 17">
            <a:extLst>
              <a:ext uri="{FF2B5EF4-FFF2-40B4-BE49-F238E27FC236}">
                <a16:creationId xmlns:a16="http://schemas.microsoft.com/office/drawing/2014/main" id="{D1FBBD1A-ECF2-4B43-B45F-67270279F0D0}"/>
              </a:ext>
            </a:extLst>
          </p:cNvPr>
          <p:cNvSpPr/>
          <p:nvPr/>
        </p:nvSpPr>
        <p:spPr>
          <a:xfrm>
            <a:off x="4927737" y="1068359"/>
            <a:ext cx="2771175" cy="842341"/>
          </a:xfrm>
          <a:prstGeom prst="rect">
            <a:avLst/>
          </a:prstGeom>
          <a:solidFill>
            <a:srgbClr val="E95B93"/>
          </a:solidFill>
          <a:ln>
            <a:noFill/>
          </a:ln>
          <a:effectLst>
            <a:outerShdw blurRad="50800" dist="12700" dir="27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lIns="91440" rIns="137160" rtlCol="0" anchor="ctr" anchorCtr="0"/>
          <a:lstStyle/>
          <a:p>
            <a:pPr marL="0" algn="ctr" rtl="0" eaLnBrk="1" fontAlgn="b" latinLnBrk="0" hangingPunct="1">
              <a:spcBef>
                <a:spcPts val="0"/>
              </a:spcBef>
              <a:spcAft>
                <a:spcPts val="0"/>
              </a:spcAft>
            </a:pPr>
            <a:r>
              <a:rPr lang="en-US" sz="1800" b="1" i="0" u="none" strike="noStrike" kern="1200" baseline="0">
                <a:solidFill>
                  <a:prstClr val="white"/>
                </a:solidFill>
                <a:effectLst/>
                <a:latin typeface="Arial" panose="020B0604020202020204" pitchFamily="34" charset="0"/>
              </a:rPr>
              <a:t>Benefit Modifications</a:t>
            </a:r>
            <a:endParaRPr lang="en-US" b="1">
              <a:solidFill>
                <a:prstClr val="white"/>
              </a:solidFill>
            </a:endParaRPr>
          </a:p>
        </p:txBody>
      </p:sp>
      <p:pic>
        <p:nvPicPr>
          <p:cNvPr id="6" name="Audio 5">
            <a:hlinkClick r:id="" action="ppaction://media"/>
            <a:extLst>
              <a:ext uri="{FF2B5EF4-FFF2-40B4-BE49-F238E27FC236}">
                <a16:creationId xmlns:a16="http://schemas.microsoft.com/office/drawing/2014/main" id="{5E9B53D1-5D6B-4672-8B72-EB5CFF4F9B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51841474"/>
      </p:ext>
    </p:extLst>
  </p:cSld>
  <p:clrMapOvr>
    <a:masterClrMapping/>
  </p:clrMapOvr>
  <mc:AlternateContent xmlns:mc="http://schemas.openxmlformats.org/markup-compatibility/2006" xmlns:p14="http://schemas.microsoft.com/office/powerpoint/2010/main">
    <mc:Choice Requires="p14">
      <p:transition spd="slow" p14:dur="2000" advTm="23738"/>
    </mc:Choice>
    <mc:Fallback xmlns="">
      <p:transition spd="slow" advTm="23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5" name="Content Placeholder 1">
            <a:extLst>
              <a:ext uri="{FF2B5EF4-FFF2-40B4-BE49-F238E27FC236}">
                <a16:creationId xmlns:a16="http://schemas.microsoft.com/office/drawing/2014/main" id="{6CCE477A-8B69-4EC1-82BF-03B6B4C237EA}"/>
              </a:ext>
            </a:extLst>
          </p:cNvPr>
          <p:cNvSpPr>
            <a:spLocks noGrp="1"/>
          </p:cNvSpPr>
          <p:nvPr>
            <p:ph sz="quarter" idx="13"/>
          </p:nvPr>
        </p:nvSpPr>
        <p:spPr>
          <a:xfrm>
            <a:off x="295780" y="429013"/>
            <a:ext cx="8689120" cy="454292"/>
          </a:xfrm>
        </p:spPr>
        <p:txBody>
          <a:bodyPr/>
          <a:lstStyle/>
          <a:p>
            <a:pPr algn="ctr"/>
            <a:r>
              <a:rPr lang="en-US" sz="3600" b="1" dirty="0">
                <a:solidFill>
                  <a:srgbClr val="003DA5"/>
                </a:solidFill>
              </a:rPr>
              <a:t>Critical Illness</a:t>
            </a:r>
          </a:p>
        </p:txBody>
      </p:sp>
      <p:sp>
        <p:nvSpPr>
          <p:cNvPr id="6" name="Rectangle 5">
            <a:extLst>
              <a:ext uri="{FF2B5EF4-FFF2-40B4-BE49-F238E27FC236}">
                <a16:creationId xmlns:a16="http://schemas.microsoft.com/office/drawing/2014/main" id="{B0A112AF-8C50-4AAA-AA23-B144E7530BC9}"/>
              </a:ext>
            </a:extLst>
          </p:cNvPr>
          <p:cNvSpPr/>
          <p:nvPr/>
        </p:nvSpPr>
        <p:spPr>
          <a:xfrm>
            <a:off x="1140844" y="948499"/>
            <a:ext cx="2822348" cy="842341"/>
          </a:xfrm>
          <a:prstGeom prst="rect">
            <a:avLst/>
          </a:prstGeom>
          <a:solidFill>
            <a:srgbClr val="F47735"/>
          </a:solidFill>
          <a:ln>
            <a:noFill/>
          </a:ln>
          <a:effectLst>
            <a:outerShdw blurRad="50800" dist="12700" dir="27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lIns="91440" rIns="137160" rtlCol="0" anchor="ctr" anchorCtr="0"/>
          <a:lstStyle/>
          <a:p>
            <a:pPr marL="0" algn="ctr" rtl="0" eaLnBrk="1" fontAlgn="b" latinLnBrk="0" hangingPunct="1">
              <a:spcBef>
                <a:spcPts val="0"/>
              </a:spcBef>
              <a:spcAft>
                <a:spcPts val="0"/>
              </a:spcAft>
            </a:pPr>
            <a:r>
              <a:rPr lang="en-US" b="1">
                <a:solidFill>
                  <a:prstClr val="white"/>
                </a:solidFill>
              </a:rPr>
              <a:t>New Coverages</a:t>
            </a:r>
            <a:endParaRPr lang="en-US" sz="1800" b="0" i="0" u="none" strike="noStrike">
              <a:effectLst/>
              <a:latin typeface="Arial" panose="020B0604020202020204" pitchFamily="34" charset="0"/>
            </a:endParaRPr>
          </a:p>
        </p:txBody>
      </p:sp>
      <p:sp>
        <p:nvSpPr>
          <p:cNvPr id="10" name="Rectangle 9">
            <a:extLst>
              <a:ext uri="{FF2B5EF4-FFF2-40B4-BE49-F238E27FC236}">
                <a16:creationId xmlns:a16="http://schemas.microsoft.com/office/drawing/2014/main" id="{AD9EBE14-5F05-480F-A1AC-6C3E5B5E2728}"/>
              </a:ext>
            </a:extLst>
          </p:cNvPr>
          <p:cNvSpPr/>
          <p:nvPr/>
        </p:nvSpPr>
        <p:spPr>
          <a:xfrm>
            <a:off x="1140844" y="1790840"/>
            <a:ext cx="2822348" cy="3878941"/>
          </a:xfrm>
          <a:prstGeom prst="rect">
            <a:avLst/>
          </a:prstGeom>
          <a:ln>
            <a:solidFill>
              <a:srgbClr val="F47735"/>
            </a:solidFill>
          </a:ln>
        </p:spPr>
        <p:style>
          <a:lnRef idx="2">
            <a:schemeClr val="accent1"/>
          </a:lnRef>
          <a:fillRef idx="1">
            <a:schemeClr val="lt1"/>
          </a:fillRef>
          <a:effectRef idx="0">
            <a:schemeClr val="accent1"/>
          </a:effectRef>
          <a:fontRef idx="minor">
            <a:schemeClr val="dk1"/>
          </a:fontRef>
        </p:style>
        <p:txBody>
          <a:bodyPr rtlCol="0" anchor="t"/>
          <a:lstStyle/>
          <a:p>
            <a:endParaRPr lang="en-US" sz="700" b="1" dirty="0"/>
          </a:p>
          <a:p>
            <a:r>
              <a:rPr lang="en-US" b="1" dirty="0">
                <a:solidFill>
                  <a:srgbClr val="676767"/>
                </a:solidFill>
              </a:rPr>
              <a:t>Infectious Diseases</a:t>
            </a:r>
          </a:p>
          <a:p>
            <a:pPr marL="285750" indent="-285750">
              <a:buFont typeface="Arial" panose="020B0604020202020204" pitchFamily="34" charset="0"/>
              <a:buChar char="•"/>
            </a:pPr>
            <a:r>
              <a:rPr lang="en-US" dirty="0">
                <a:solidFill>
                  <a:srgbClr val="676767"/>
                </a:solidFill>
              </a:rPr>
              <a:t>Anthrax</a:t>
            </a:r>
          </a:p>
          <a:p>
            <a:pPr marL="285750" indent="-285750">
              <a:buFont typeface="Arial" panose="020B0604020202020204" pitchFamily="34" charset="0"/>
              <a:buChar char="•"/>
            </a:pPr>
            <a:r>
              <a:rPr lang="en-US" dirty="0">
                <a:solidFill>
                  <a:srgbClr val="676767"/>
                </a:solidFill>
              </a:rPr>
              <a:t>Lupus</a:t>
            </a:r>
          </a:p>
          <a:p>
            <a:pPr marL="285750" indent="-285750">
              <a:buFont typeface="Arial" panose="020B0604020202020204" pitchFamily="34" charset="0"/>
              <a:buChar char="•"/>
            </a:pPr>
            <a:r>
              <a:rPr lang="en-US" dirty="0">
                <a:solidFill>
                  <a:srgbClr val="676767"/>
                </a:solidFill>
              </a:rPr>
              <a:t>Lyme’s Disease</a:t>
            </a:r>
          </a:p>
          <a:p>
            <a:pPr marL="285750" indent="-285750">
              <a:buFont typeface="Arial" panose="020B0604020202020204" pitchFamily="34" charset="0"/>
              <a:buChar char="•"/>
            </a:pPr>
            <a:r>
              <a:rPr lang="en-US" dirty="0">
                <a:solidFill>
                  <a:srgbClr val="676767"/>
                </a:solidFill>
              </a:rPr>
              <a:t>Meningitis</a:t>
            </a:r>
          </a:p>
          <a:p>
            <a:pPr marL="285750" indent="-285750">
              <a:buFont typeface="Arial" panose="020B0604020202020204" pitchFamily="34" charset="0"/>
              <a:buChar char="•"/>
            </a:pPr>
            <a:r>
              <a:rPr lang="en-US" dirty="0">
                <a:solidFill>
                  <a:srgbClr val="676767"/>
                </a:solidFill>
              </a:rPr>
              <a:t>MRSA</a:t>
            </a:r>
          </a:p>
          <a:p>
            <a:r>
              <a:rPr lang="en-US" b="1" dirty="0">
                <a:solidFill>
                  <a:srgbClr val="676767"/>
                </a:solidFill>
              </a:rPr>
              <a:t>Wellness Benefit</a:t>
            </a:r>
          </a:p>
          <a:p>
            <a:pPr marL="285750" indent="-285750">
              <a:buFont typeface="Arial" panose="020B0604020202020204" pitchFamily="34" charset="0"/>
              <a:buChar char="•"/>
            </a:pPr>
            <a:r>
              <a:rPr lang="en-US" dirty="0">
                <a:solidFill>
                  <a:srgbClr val="676767"/>
                </a:solidFill>
              </a:rPr>
              <a:t>Doppler</a:t>
            </a:r>
          </a:p>
          <a:p>
            <a:pPr marL="285750" indent="-285750">
              <a:buFont typeface="Arial" panose="020B0604020202020204" pitchFamily="34" charset="0"/>
              <a:buChar char="•"/>
            </a:pPr>
            <a:r>
              <a:rPr lang="en-US" dirty="0">
                <a:solidFill>
                  <a:srgbClr val="676767"/>
                </a:solidFill>
              </a:rPr>
              <a:t>EEG</a:t>
            </a:r>
          </a:p>
          <a:p>
            <a:pPr marL="285750" indent="-285750">
              <a:buFont typeface="Arial" panose="020B0604020202020204" pitchFamily="34" charset="0"/>
              <a:buChar char="•"/>
            </a:pPr>
            <a:r>
              <a:rPr lang="en-US" dirty="0">
                <a:solidFill>
                  <a:srgbClr val="676767"/>
                </a:solidFill>
              </a:rPr>
              <a:t>Hemoglobin A1C</a:t>
            </a:r>
          </a:p>
          <a:p>
            <a:r>
              <a:rPr lang="en-US" b="1" dirty="0">
                <a:solidFill>
                  <a:srgbClr val="676767"/>
                </a:solidFill>
              </a:rPr>
              <a:t>National Cancer Institute Evaluations</a:t>
            </a:r>
          </a:p>
        </p:txBody>
      </p:sp>
      <p:sp>
        <p:nvSpPr>
          <p:cNvPr id="11" name="Rectangle 10">
            <a:extLst>
              <a:ext uri="{FF2B5EF4-FFF2-40B4-BE49-F238E27FC236}">
                <a16:creationId xmlns:a16="http://schemas.microsoft.com/office/drawing/2014/main" id="{89DC9641-7172-4FC0-A686-C7E229DD904A}"/>
              </a:ext>
            </a:extLst>
          </p:cNvPr>
          <p:cNvSpPr/>
          <p:nvPr/>
        </p:nvSpPr>
        <p:spPr>
          <a:xfrm>
            <a:off x="4580551" y="1790841"/>
            <a:ext cx="2762624" cy="3878940"/>
          </a:xfrm>
          <a:prstGeom prst="rect">
            <a:avLst/>
          </a:prstGeom>
          <a:ln>
            <a:solidFill>
              <a:srgbClr val="F47735"/>
            </a:solidFill>
          </a:ln>
        </p:spPr>
        <p:style>
          <a:lnRef idx="2">
            <a:schemeClr val="accent1"/>
          </a:lnRef>
          <a:fillRef idx="1">
            <a:schemeClr val="lt1"/>
          </a:fillRef>
          <a:effectRef idx="0">
            <a:schemeClr val="accent1"/>
          </a:effectRef>
          <a:fontRef idx="minor">
            <a:schemeClr val="dk1"/>
          </a:fontRef>
        </p:style>
        <p:txBody>
          <a:bodyPr rtlCol="0" anchor="t"/>
          <a:lstStyle/>
          <a:p>
            <a:pPr marL="285750" indent="-285750">
              <a:buFont typeface="Arial" panose="020B0604020202020204" pitchFamily="34" charset="0"/>
              <a:buChar char="•"/>
            </a:pPr>
            <a:endParaRPr lang="en-US" sz="700" dirty="0">
              <a:solidFill>
                <a:srgbClr val="676767"/>
              </a:solidFill>
            </a:endParaRPr>
          </a:p>
          <a:p>
            <a:pPr marL="285750" indent="-285750">
              <a:buFont typeface="Arial" panose="020B0604020202020204" pitchFamily="34" charset="0"/>
              <a:buChar char="•"/>
            </a:pPr>
            <a:r>
              <a:rPr lang="en-US" dirty="0">
                <a:solidFill>
                  <a:srgbClr val="676767"/>
                </a:solidFill>
              </a:rPr>
              <a:t>Pre-Existing Cancer</a:t>
            </a:r>
          </a:p>
          <a:p>
            <a:pPr marL="742950" lvl="1" indent="-285750">
              <a:buFont typeface="Arial" panose="020B0604020202020204" pitchFamily="34" charset="0"/>
              <a:buChar char="•"/>
            </a:pPr>
            <a:r>
              <a:rPr lang="en-US" dirty="0">
                <a:solidFill>
                  <a:srgbClr val="676767"/>
                </a:solidFill>
              </a:rPr>
              <a:t>Waived </a:t>
            </a:r>
          </a:p>
          <a:p>
            <a:pPr marL="285750" indent="-285750">
              <a:buFont typeface="Arial" panose="020B0604020202020204" pitchFamily="34" charset="0"/>
              <a:buChar char="•"/>
            </a:pPr>
            <a:endParaRPr lang="en-US" dirty="0">
              <a:solidFill>
                <a:srgbClr val="676767"/>
              </a:solidFill>
            </a:endParaRPr>
          </a:p>
          <a:p>
            <a:pPr marL="285750" indent="-285750">
              <a:buFont typeface="Arial" panose="020B0604020202020204" pitchFamily="34" charset="0"/>
              <a:buChar char="•"/>
            </a:pPr>
            <a:r>
              <a:rPr lang="en-US" dirty="0">
                <a:solidFill>
                  <a:srgbClr val="676767"/>
                </a:solidFill>
              </a:rPr>
              <a:t>COVID-19</a:t>
            </a:r>
          </a:p>
          <a:p>
            <a:pPr marL="742950" lvl="1" indent="-285750">
              <a:buFont typeface="Arial" panose="020B0604020202020204" pitchFamily="34" charset="0"/>
              <a:buChar char="•"/>
            </a:pPr>
            <a:r>
              <a:rPr lang="en-US" dirty="0">
                <a:solidFill>
                  <a:srgbClr val="676767"/>
                </a:solidFill>
              </a:rPr>
              <a:t>25% with 5+ day IP stay</a:t>
            </a:r>
          </a:p>
          <a:p>
            <a:pPr marL="285750" indent="-285750">
              <a:buFont typeface="Arial" panose="020B0604020202020204" pitchFamily="34" charset="0"/>
              <a:buChar char="•"/>
            </a:pPr>
            <a:endParaRPr lang="en-US" dirty="0">
              <a:solidFill>
                <a:srgbClr val="676767"/>
              </a:solidFill>
            </a:endParaRPr>
          </a:p>
          <a:p>
            <a:pPr marL="285750" indent="-285750">
              <a:buFont typeface="Arial" panose="020B0604020202020204" pitchFamily="34" charset="0"/>
              <a:buChar char="•"/>
            </a:pPr>
            <a:r>
              <a:rPr lang="en-US" dirty="0">
                <a:solidFill>
                  <a:srgbClr val="676767"/>
                </a:solidFill>
              </a:rPr>
              <a:t>Severe Coronary Artery Disease</a:t>
            </a:r>
          </a:p>
          <a:p>
            <a:pPr marL="742950" lvl="1" indent="-285750">
              <a:buFont typeface="Arial" panose="020B0604020202020204" pitchFamily="34" charset="0"/>
              <a:buChar char="•"/>
            </a:pPr>
            <a:r>
              <a:rPr lang="en-US" dirty="0">
                <a:solidFill>
                  <a:srgbClr val="676767"/>
                </a:solidFill>
              </a:rPr>
              <a:t>50% </a:t>
            </a:r>
            <a:r>
              <a:rPr lang="en-US" dirty="0">
                <a:solidFill>
                  <a:srgbClr val="676767"/>
                </a:solidFill>
                <a:sym typeface="Wingdings" panose="05000000000000000000" pitchFamily="2" charset="2"/>
              </a:rPr>
              <a:t> 100%</a:t>
            </a:r>
            <a:endParaRPr lang="en-US" dirty="0">
              <a:solidFill>
                <a:srgbClr val="676767"/>
              </a:solidFill>
            </a:endParaRPr>
          </a:p>
          <a:p>
            <a:endParaRPr lang="en-US" dirty="0">
              <a:solidFill>
                <a:srgbClr val="676767"/>
              </a:solidFill>
            </a:endParaRPr>
          </a:p>
          <a:p>
            <a:pPr marL="285750" indent="-285750">
              <a:buFont typeface="Arial" panose="020B0604020202020204" pitchFamily="34" charset="0"/>
              <a:buChar char="•"/>
            </a:pPr>
            <a:r>
              <a:rPr lang="en-US" dirty="0">
                <a:solidFill>
                  <a:srgbClr val="676767"/>
                </a:solidFill>
              </a:rPr>
              <a:t>Mammography</a:t>
            </a:r>
          </a:p>
          <a:p>
            <a:pPr marL="742950" lvl="1" indent="-285750">
              <a:buFont typeface="Arial" panose="020B0604020202020204" pitchFamily="34" charset="0"/>
              <a:buChar char="•"/>
            </a:pPr>
            <a:r>
              <a:rPr lang="en-US" dirty="0">
                <a:solidFill>
                  <a:srgbClr val="676767"/>
                </a:solidFill>
              </a:rPr>
              <a:t>$200 </a:t>
            </a:r>
            <a:r>
              <a:rPr lang="en-US" dirty="0">
                <a:solidFill>
                  <a:srgbClr val="676767"/>
                </a:solidFill>
                <a:sym typeface="Wingdings" panose="05000000000000000000" pitchFamily="2" charset="2"/>
              </a:rPr>
              <a:t></a:t>
            </a:r>
            <a:r>
              <a:rPr lang="en-US" dirty="0">
                <a:solidFill>
                  <a:srgbClr val="676767"/>
                </a:solidFill>
              </a:rPr>
              <a:t> $100</a:t>
            </a:r>
          </a:p>
        </p:txBody>
      </p:sp>
      <p:sp>
        <p:nvSpPr>
          <p:cNvPr id="12" name="Rectangle 11">
            <a:extLst>
              <a:ext uri="{FF2B5EF4-FFF2-40B4-BE49-F238E27FC236}">
                <a16:creationId xmlns:a16="http://schemas.microsoft.com/office/drawing/2014/main" id="{E165A41D-14A2-42A4-BD44-95E9A6C6B563}"/>
              </a:ext>
            </a:extLst>
          </p:cNvPr>
          <p:cNvSpPr/>
          <p:nvPr/>
        </p:nvSpPr>
        <p:spPr>
          <a:xfrm>
            <a:off x="4572000" y="975832"/>
            <a:ext cx="2771175" cy="842341"/>
          </a:xfrm>
          <a:prstGeom prst="rect">
            <a:avLst/>
          </a:prstGeom>
          <a:solidFill>
            <a:srgbClr val="F47735"/>
          </a:solidFill>
          <a:ln>
            <a:noFill/>
          </a:ln>
          <a:effectLst>
            <a:outerShdw blurRad="50800" dist="12700" dir="27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lIns="91440" rIns="137160" rtlCol="0" anchor="ctr" anchorCtr="0"/>
          <a:lstStyle/>
          <a:p>
            <a:pPr marL="0" algn="ctr" rtl="0" eaLnBrk="1" fontAlgn="b" latinLnBrk="0" hangingPunct="1">
              <a:spcBef>
                <a:spcPts val="0"/>
              </a:spcBef>
              <a:spcAft>
                <a:spcPts val="0"/>
              </a:spcAft>
            </a:pPr>
            <a:r>
              <a:rPr lang="en-US" sz="1800" b="1" i="0" u="none" strike="noStrike" kern="1200" baseline="0">
                <a:solidFill>
                  <a:prstClr val="white"/>
                </a:solidFill>
                <a:effectLst/>
                <a:latin typeface="Arial" panose="020B0604020202020204" pitchFamily="34" charset="0"/>
              </a:rPr>
              <a:t>Benefit Modifications</a:t>
            </a:r>
            <a:endParaRPr lang="en-US" b="1">
              <a:solidFill>
                <a:prstClr val="white"/>
              </a:solidFill>
            </a:endParaRPr>
          </a:p>
        </p:txBody>
      </p:sp>
      <p:pic>
        <p:nvPicPr>
          <p:cNvPr id="4" name="Audio 3">
            <a:hlinkClick r:id="" action="ppaction://media"/>
            <a:extLst>
              <a:ext uri="{FF2B5EF4-FFF2-40B4-BE49-F238E27FC236}">
                <a16:creationId xmlns:a16="http://schemas.microsoft.com/office/drawing/2014/main" id="{5C4780E6-A18A-474A-9BA4-C392E4D678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3468055"/>
      </p:ext>
    </p:extLst>
  </p:cSld>
  <p:clrMapOvr>
    <a:masterClrMapping/>
  </p:clrMapOvr>
  <mc:AlternateContent xmlns:mc="http://schemas.openxmlformats.org/markup-compatibility/2006" xmlns:p14="http://schemas.microsoft.com/office/powerpoint/2010/main">
    <mc:Choice Requires="p14">
      <p:transition spd="slow" p14:dur="2000" advTm="25315"/>
    </mc:Choice>
    <mc:Fallback xmlns="">
      <p:transition spd="slow" advTm="25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A17E7-6EDA-462C-8150-D2E77A02DD93}"/>
              </a:ext>
            </a:extLst>
          </p:cNvPr>
          <p:cNvSpPr txBox="1">
            <a:spLocks/>
          </p:cNvSpPr>
          <p:nvPr/>
        </p:nvSpPr>
        <p:spPr>
          <a:xfrm>
            <a:off x="401285" y="757573"/>
            <a:ext cx="8229600" cy="661720"/>
          </a:xfrm>
          <a:prstGeom prst="rect">
            <a:avLst/>
          </a:prstGeom>
        </p:spPr>
        <p:txBody>
          <a:bodyPr/>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600" b="1" dirty="0">
                <a:solidFill>
                  <a:srgbClr val="003DA5"/>
                </a:solidFill>
                <a:cs typeface="Arial"/>
              </a:rPr>
              <a:t>Medical Plan Costs are Rising</a:t>
            </a:r>
            <a:endParaRPr lang="en-US" sz="3600" b="1" dirty="0">
              <a:solidFill>
                <a:srgbClr val="003DA5"/>
              </a:solidFill>
            </a:endParaRPr>
          </a:p>
        </p:txBody>
      </p:sp>
      <p:sp>
        <p:nvSpPr>
          <p:cNvPr id="3" name="TextBox 2">
            <a:extLst>
              <a:ext uri="{FF2B5EF4-FFF2-40B4-BE49-F238E27FC236}">
                <a16:creationId xmlns:a16="http://schemas.microsoft.com/office/drawing/2014/main" id="{2EA5E94A-57D6-45CF-A249-2F9A35E2DC14}"/>
              </a:ext>
            </a:extLst>
          </p:cNvPr>
          <p:cNvSpPr txBox="1"/>
          <p:nvPr/>
        </p:nvSpPr>
        <p:spPr>
          <a:xfrm>
            <a:off x="533262" y="1607824"/>
            <a:ext cx="8327934" cy="4038029"/>
          </a:xfrm>
          <a:prstGeom prst="rect">
            <a:avLst/>
          </a:prstGeom>
          <a:noFill/>
        </p:spPr>
        <p:txBody>
          <a:bodyPr wrap="square" rtlCol="0">
            <a:spAutoFit/>
          </a:bodyPr>
          <a:lstStyle/>
          <a:p>
            <a:pPr indent="-342900">
              <a:spcBef>
                <a:spcPct val="20000"/>
              </a:spcBef>
              <a:buFont typeface="Wingdings" panose="05000000000000000000" pitchFamily="2" charset="2"/>
              <a:buChar char="Ø"/>
              <a:defRPr/>
            </a:pPr>
            <a:r>
              <a:rPr lang="en-US" sz="2000" dirty="0">
                <a:solidFill>
                  <a:srgbClr val="3F3F3F"/>
                </a:solidFill>
                <a:cs typeface="Arial"/>
              </a:rPr>
              <a:t>As a result of several factors including Post-Pandemic plan usage, pharmacy and increased specialty drugs usage, and a reduction in industry workforce, the costs of medical coverage will increase considerably for 2024.  More information to review about this change can be found in an article posted on UCnet at the link below.</a:t>
            </a:r>
            <a:endParaRPr lang="en-US" sz="2000" u="sng" dirty="0">
              <a:hlinkClick r:id="rId4"/>
            </a:endParaRPr>
          </a:p>
          <a:p>
            <a:pPr>
              <a:spcBef>
                <a:spcPct val="20000"/>
              </a:spcBef>
              <a:defRPr/>
            </a:pPr>
            <a:endParaRPr lang="en-US" sz="2000" dirty="0">
              <a:solidFill>
                <a:srgbClr val="3F3F3F"/>
              </a:solidFill>
              <a:cs typeface="Arial"/>
            </a:endParaRPr>
          </a:p>
          <a:p>
            <a:pPr indent="-342900">
              <a:spcBef>
                <a:spcPct val="20000"/>
              </a:spcBef>
              <a:buClr>
                <a:srgbClr val="000000"/>
              </a:buClr>
              <a:buFont typeface="Wingdings" panose="05000000000000000000" pitchFamily="2" charset="2"/>
              <a:buChar char="Ø"/>
              <a:defRPr/>
            </a:pPr>
            <a:r>
              <a:rPr lang="en-US" sz="2000" u="sng" dirty="0">
                <a:hlinkClick r:id="rId4"/>
              </a:rPr>
              <a:t>Medical costs are rising: Choose the benefits that are right for you Oct. 26 – Nov. 17, 2023</a:t>
            </a:r>
            <a:r>
              <a:rPr lang="en-US" sz="2000" dirty="0"/>
              <a:t>. </a:t>
            </a:r>
          </a:p>
          <a:p>
            <a:pPr>
              <a:spcBef>
                <a:spcPct val="20000"/>
              </a:spcBef>
              <a:defRPr/>
            </a:pPr>
            <a:endParaRPr lang="en-US" sz="1900" b="1" dirty="0">
              <a:solidFill>
                <a:srgbClr val="3F3F3F"/>
              </a:solidFill>
              <a:cs typeface="Arial"/>
            </a:endParaRPr>
          </a:p>
          <a:p>
            <a:pPr indent="-342900">
              <a:spcBef>
                <a:spcPct val="20000"/>
              </a:spcBef>
              <a:buFont typeface="Wingdings" panose="05000000000000000000" pitchFamily="2" charset="2"/>
              <a:buChar char="Ø"/>
              <a:defRPr/>
            </a:pPr>
            <a:endParaRPr lang="en-US" sz="1900" b="1" dirty="0">
              <a:solidFill>
                <a:srgbClr val="3F3F3F"/>
              </a:solidFill>
              <a:cs typeface="Arial"/>
            </a:endParaRPr>
          </a:p>
          <a:p>
            <a:pPr indent="-342900">
              <a:spcBef>
                <a:spcPct val="20000"/>
              </a:spcBef>
              <a:buFont typeface="Wingdings" panose="05000000000000000000" pitchFamily="2" charset="2"/>
              <a:buChar char="Ø"/>
              <a:defRPr/>
            </a:pPr>
            <a:endParaRPr lang="en-US" sz="1900" b="1" dirty="0">
              <a:solidFill>
                <a:srgbClr val="3F3F3F"/>
              </a:solidFill>
              <a:cs typeface="Arial"/>
            </a:endParaRPr>
          </a:p>
          <a:p>
            <a:endParaRPr lang="en-US" sz="2000" dirty="0"/>
          </a:p>
        </p:txBody>
      </p:sp>
      <p:pic>
        <p:nvPicPr>
          <p:cNvPr id="4" name="Graphic 3">
            <a:extLst>
              <a:ext uri="{FF2B5EF4-FFF2-40B4-BE49-F238E27FC236}">
                <a16:creationId xmlns:a16="http://schemas.microsoft.com/office/drawing/2014/main" id="{17462812-E8E1-4DD7-A75C-29FC39BB50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262" y="673436"/>
            <a:ext cx="280946" cy="128525"/>
          </a:xfrm>
          <a:prstGeom prst="rect">
            <a:avLst/>
          </a:prstGeom>
        </p:spPr>
      </p:pic>
      <p:grpSp>
        <p:nvGrpSpPr>
          <p:cNvPr id="5" name="Group 4">
            <a:extLst>
              <a:ext uri="{FF2B5EF4-FFF2-40B4-BE49-F238E27FC236}">
                <a16:creationId xmlns:a16="http://schemas.microsoft.com/office/drawing/2014/main" id="{7B79A5DB-B7A8-4587-9DD2-76CD21D61663}"/>
              </a:ext>
            </a:extLst>
          </p:cNvPr>
          <p:cNvGrpSpPr/>
          <p:nvPr/>
        </p:nvGrpSpPr>
        <p:grpSpPr>
          <a:xfrm>
            <a:off x="204186" y="5734975"/>
            <a:ext cx="2032987" cy="870011"/>
            <a:chOff x="204186" y="5734975"/>
            <a:chExt cx="2032987" cy="870011"/>
          </a:xfrm>
        </p:grpSpPr>
        <p:sp>
          <p:nvSpPr>
            <p:cNvPr id="6" name="Rectangle 5">
              <a:extLst>
                <a:ext uri="{FF2B5EF4-FFF2-40B4-BE49-F238E27FC236}">
                  <a16:creationId xmlns:a16="http://schemas.microsoft.com/office/drawing/2014/main" id="{F8672228-EF69-4CFA-BD05-958E97B4D2A6}"/>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37D89E7-11D8-40E6-94C5-5EE849786072}"/>
                </a:ext>
              </a:extLst>
            </p:cNvPr>
            <p:cNvPicPr>
              <a:picLocks noChangeAspect="1"/>
            </p:cNvPicPr>
            <p:nvPr/>
          </p:nvPicPr>
          <p:blipFill>
            <a:blip r:embed="rId7"/>
            <a:stretch>
              <a:fillRect/>
            </a:stretch>
          </p:blipFill>
          <p:spPr>
            <a:xfrm>
              <a:off x="533262" y="5967896"/>
              <a:ext cx="1306847" cy="495048"/>
            </a:xfrm>
            <a:prstGeom prst="rect">
              <a:avLst/>
            </a:prstGeom>
          </p:spPr>
        </p:pic>
      </p:grpSp>
      <p:pic>
        <p:nvPicPr>
          <p:cNvPr id="13" name="Audio 12">
            <a:hlinkClick r:id="" action="ppaction://media"/>
            <a:extLst>
              <a:ext uri="{FF2B5EF4-FFF2-40B4-BE49-F238E27FC236}">
                <a16:creationId xmlns:a16="http://schemas.microsoft.com/office/drawing/2014/main" id="{E71A9C24-4EB6-485F-A049-198AD2B990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64978080"/>
      </p:ext>
    </p:extLst>
  </p:cSld>
  <p:clrMapOvr>
    <a:masterClrMapping/>
  </p:clrMapOvr>
  <mc:AlternateContent xmlns:mc="http://schemas.openxmlformats.org/markup-compatibility/2006" xmlns:p14="http://schemas.microsoft.com/office/powerpoint/2010/main">
    <mc:Choice Requires="p14">
      <p:transition spd="slow" p14:dur="2000" advTm="25783"/>
    </mc:Choice>
    <mc:Fallback xmlns="">
      <p:transition spd="slow" advTm="25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5" name="Content Placeholder 1">
            <a:extLst>
              <a:ext uri="{FF2B5EF4-FFF2-40B4-BE49-F238E27FC236}">
                <a16:creationId xmlns:a16="http://schemas.microsoft.com/office/drawing/2014/main" id="{BB5A609C-0D6D-41CF-8D93-C1AA5CFE86FC}"/>
              </a:ext>
            </a:extLst>
          </p:cNvPr>
          <p:cNvSpPr>
            <a:spLocks noGrp="1"/>
          </p:cNvSpPr>
          <p:nvPr>
            <p:ph sz="quarter" idx="13"/>
          </p:nvPr>
        </p:nvSpPr>
        <p:spPr>
          <a:xfrm>
            <a:off x="227440" y="731605"/>
            <a:ext cx="8689120" cy="454292"/>
          </a:xfrm>
        </p:spPr>
        <p:txBody>
          <a:bodyPr/>
          <a:lstStyle/>
          <a:p>
            <a:pPr algn="ctr"/>
            <a:r>
              <a:rPr lang="en-US" sz="3600" b="1" dirty="0">
                <a:solidFill>
                  <a:srgbClr val="003DA5"/>
                </a:solidFill>
              </a:rPr>
              <a:t>Hospital Indemnity</a:t>
            </a:r>
          </a:p>
        </p:txBody>
      </p:sp>
      <p:graphicFrame>
        <p:nvGraphicFramePr>
          <p:cNvPr id="6" name="Table 5">
            <a:extLst>
              <a:ext uri="{FF2B5EF4-FFF2-40B4-BE49-F238E27FC236}">
                <a16:creationId xmlns:a16="http://schemas.microsoft.com/office/drawing/2014/main" id="{75FE7C6D-9602-41CB-B13C-4FA37C595984}"/>
              </a:ext>
            </a:extLst>
          </p:cNvPr>
          <p:cNvGraphicFramePr>
            <a:graphicFrameLocks noGrp="1"/>
          </p:cNvGraphicFramePr>
          <p:nvPr>
            <p:extLst>
              <p:ext uri="{D42A27DB-BD31-4B8C-83A1-F6EECF244321}">
                <p14:modId xmlns:p14="http://schemas.microsoft.com/office/powerpoint/2010/main" val="919131509"/>
              </p:ext>
            </p:extLst>
          </p:nvPr>
        </p:nvGraphicFramePr>
        <p:xfrm>
          <a:off x="682907" y="1557468"/>
          <a:ext cx="7778188" cy="2349025"/>
        </p:xfrm>
        <a:graphic>
          <a:graphicData uri="http://schemas.openxmlformats.org/drawingml/2006/table">
            <a:tbl>
              <a:tblPr bandRow="1">
                <a:tableStyleId>{5DA37D80-6434-44D0-A028-1B22A696006F}</a:tableStyleId>
              </a:tblPr>
              <a:tblGrid>
                <a:gridCol w="4654097">
                  <a:extLst>
                    <a:ext uri="{9D8B030D-6E8A-4147-A177-3AD203B41FA5}">
                      <a16:colId xmlns:a16="http://schemas.microsoft.com/office/drawing/2014/main" val="3283236345"/>
                    </a:ext>
                  </a:extLst>
                </a:gridCol>
                <a:gridCol w="3124091">
                  <a:extLst>
                    <a:ext uri="{9D8B030D-6E8A-4147-A177-3AD203B41FA5}">
                      <a16:colId xmlns:a16="http://schemas.microsoft.com/office/drawing/2014/main" val="2215398069"/>
                    </a:ext>
                  </a:extLst>
                </a:gridCol>
              </a:tblGrid>
              <a:tr h="658053">
                <a:tc>
                  <a:txBody>
                    <a:bodyPr/>
                    <a:lstStyle/>
                    <a:p>
                      <a:r>
                        <a:rPr lang="en-US" dirty="0">
                          <a:solidFill>
                            <a:srgbClr val="151515"/>
                          </a:solidFill>
                        </a:rPr>
                        <a:t>Hospital Admission</a:t>
                      </a:r>
                      <a:endParaRPr lang="en-US" b="1" dirty="0">
                        <a:solidFill>
                          <a:srgbClr val="151515"/>
                        </a:solidFill>
                      </a:endParaRPr>
                    </a:p>
                  </a:txBody>
                  <a:tcPr/>
                </a:tc>
                <a:tc>
                  <a:txBody>
                    <a:bodyPr/>
                    <a:lstStyle/>
                    <a:p>
                      <a:r>
                        <a:rPr lang="en-US" dirty="0">
                          <a:solidFill>
                            <a:srgbClr val="151515"/>
                          </a:solidFill>
                        </a:rPr>
                        <a:t>$1,200</a:t>
                      </a:r>
                    </a:p>
                  </a:txBody>
                  <a:tcPr/>
                </a:tc>
                <a:extLst>
                  <a:ext uri="{0D108BD9-81ED-4DB2-BD59-A6C34878D82A}">
                    <a16:rowId xmlns:a16="http://schemas.microsoft.com/office/drawing/2014/main" val="1211481543"/>
                  </a:ext>
                </a:extLst>
              </a:tr>
              <a:tr h="845486">
                <a:tc>
                  <a:txBody>
                    <a:bodyPr/>
                    <a:lstStyle/>
                    <a:p>
                      <a:r>
                        <a:rPr lang="en-US">
                          <a:solidFill>
                            <a:srgbClr val="151515"/>
                          </a:solidFill>
                        </a:rPr>
                        <a:t>Hospital Confinement</a:t>
                      </a:r>
                    </a:p>
                    <a:p>
                      <a:r>
                        <a:rPr lang="en-US" sz="1600">
                          <a:solidFill>
                            <a:srgbClr val="151515"/>
                          </a:solidFill>
                        </a:rPr>
                        <a:t>Paid daily, up to 30 days</a:t>
                      </a:r>
                    </a:p>
                  </a:txBody>
                  <a:tcPr/>
                </a:tc>
                <a:tc>
                  <a:txBody>
                    <a:bodyPr/>
                    <a:lstStyle/>
                    <a:p>
                      <a:r>
                        <a:rPr lang="en-US">
                          <a:solidFill>
                            <a:srgbClr val="151515"/>
                          </a:solidFill>
                        </a:rPr>
                        <a:t>$200</a:t>
                      </a:r>
                    </a:p>
                  </a:txBody>
                  <a:tcPr/>
                </a:tc>
                <a:extLst>
                  <a:ext uri="{0D108BD9-81ED-4DB2-BD59-A6C34878D82A}">
                    <a16:rowId xmlns:a16="http://schemas.microsoft.com/office/drawing/2014/main" val="3190744881"/>
                  </a:ext>
                </a:extLst>
              </a:tr>
              <a:tr h="845486">
                <a:tc>
                  <a:txBody>
                    <a:bodyPr/>
                    <a:lstStyle/>
                    <a:p>
                      <a:r>
                        <a:rPr lang="en-US">
                          <a:solidFill>
                            <a:srgbClr val="151515"/>
                          </a:solidFill>
                        </a:rPr>
                        <a:t>ICU Confinement</a:t>
                      </a:r>
                    </a:p>
                    <a:p>
                      <a:r>
                        <a:rPr lang="en-US" sz="1600">
                          <a:solidFill>
                            <a:srgbClr val="151515"/>
                          </a:solidFill>
                        </a:rPr>
                        <a:t>Paid daily, up to 30 days</a:t>
                      </a:r>
                    </a:p>
                  </a:txBody>
                  <a:tcPr/>
                </a:tc>
                <a:tc>
                  <a:txBody>
                    <a:bodyPr/>
                    <a:lstStyle/>
                    <a:p>
                      <a:r>
                        <a:rPr lang="en-US" dirty="0">
                          <a:solidFill>
                            <a:srgbClr val="151515"/>
                          </a:solidFill>
                        </a:rPr>
                        <a:t>$400</a:t>
                      </a:r>
                    </a:p>
                  </a:txBody>
                  <a:tcPr/>
                </a:tc>
                <a:extLst>
                  <a:ext uri="{0D108BD9-81ED-4DB2-BD59-A6C34878D82A}">
                    <a16:rowId xmlns:a16="http://schemas.microsoft.com/office/drawing/2014/main" val="2508848813"/>
                  </a:ext>
                </a:extLst>
              </a:tr>
            </a:tbl>
          </a:graphicData>
        </a:graphic>
      </p:graphicFrame>
      <p:pic>
        <p:nvPicPr>
          <p:cNvPr id="2" name="Audio 1">
            <a:hlinkClick r:id="" action="ppaction://media"/>
            <a:extLst>
              <a:ext uri="{FF2B5EF4-FFF2-40B4-BE49-F238E27FC236}">
                <a16:creationId xmlns:a16="http://schemas.microsoft.com/office/drawing/2014/main" id="{EBB3B665-551C-496D-BBA0-CFFE17C151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75179315"/>
      </p:ext>
    </p:extLst>
  </p:cSld>
  <p:clrMapOvr>
    <a:masterClrMapping/>
  </p:clrMapOvr>
  <mc:AlternateContent xmlns:mc="http://schemas.openxmlformats.org/markup-compatibility/2006" xmlns:p14="http://schemas.microsoft.com/office/powerpoint/2010/main">
    <mc:Choice Requires="p14">
      <p:transition spd="slow" p14:dur="2000" advTm="13080"/>
    </mc:Choice>
    <mc:Fallback xmlns="">
      <p:transition spd="slow" advTm="13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5" name="Content Placeholder 1">
            <a:extLst>
              <a:ext uri="{FF2B5EF4-FFF2-40B4-BE49-F238E27FC236}">
                <a16:creationId xmlns:a16="http://schemas.microsoft.com/office/drawing/2014/main" id="{FB498AE1-0604-49F5-83AA-19883F061A92}"/>
              </a:ext>
            </a:extLst>
          </p:cNvPr>
          <p:cNvSpPr>
            <a:spLocks noGrp="1"/>
          </p:cNvSpPr>
          <p:nvPr>
            <p:ph sz="quarter" idx="13"/>
          </p:nvPr>
        </p:nvSpPr>
        <p:spPr>
          <a:xfrm>
            <a:off x="463746" y="782070"/>
            <a:ext cx="8216508" cy="454292"/>
          </a:xfrm>
        </p:spPr>
        <p:txBody>
          <a:bodyPr/>
          <a:lstStyle/>
          <a:p>
            <a:r>
              <a:rPr lang="en-US" sz="3600" b="1" dirty="0">
                <a:solidFill>
                  <a:srgbClr val="003DA5"/>
                </a:solidFill>
              </a:rPr>
              <a:t>2024 Additional Benefit Offerings</a:t>
            </a:r>
          </a:p>
        </p:txBody>
      </p:sp>
      <p:graphicFrame>
        <p:nvGraphicFramePr>
          <p:cNvPr id="6" name="Content Placeholder 4">
            <a:extLst>
              <a:ext uri="{FF2B5EF4-FFF2-40B4-BE49-F238E27FC236}">
                <a16:creationId xmlns:a16="http://schemas.microsoft.com/office/drawing/2014/main" id="{024390F0-C526-4F17-97E4-E779F7A8B88D}"/>
              </a:ext>
            </a:extLst>
          </p:cNvPr>
          <p:cNvGraphicFramePr>
            <a:graphicFrameLocks/>
          </p:cNvGraphicFramePr>
          <p:nvPr>
            <p:extLst>
              <p:ext uri="{D42A27DB-BD31-4B8C-83A1-F6EECF244321}">
                <p14:modId xmlns:p14="http://schemas.microsoft.com/office/powerpoint/2010/main" val="2686579431"/>
              </p:ext>
            </p:extLst>
          </p:nvPr>
        </p:nvGraphicFramePr>
        <p:xfrm>
          <a:off x="491408" y="1499991"/>
          <a:ext cx="8216506" cy="4092942"/>
        </p:xfrm>
        <a:graphic>
          <a:graphicData uri="http://schemas.openxmlformats.org/drawingml/2006/table">
            <a:tbl>
              <a:tblPr firstRow="1" firstCol="1" bandRow="1">
                <a:tableStyleId>{93296810-A885-4BE3-A3E7-6D5BEEA58F35}</a:tableStyleId>
              </a:tblPr>
              <a:tblGrid>
                <a:gridCol w="1804892">
                  <a:extLst>
                    <a:ext uri="{9D8B030D-6E8A-4147-A177-3AD203B41FA5}">
                      <a16:colId xmlns:a16="http://schemas.microsoft.com/office/drawing/2014/main" val="2686130486"/>
                    </a:ext>
                  </a:extLst>
                </a:gridCol>
                <a:gridCol w="2615878">
                  <a:extLst>
                    <a:ext uri="{9D8B030D-6E8A-4147-A177-3AD203B41FA5}">
                      <a16:colId xmlns:a16="http://schemas.microsoft.com/office/drawing/2014/main" val="1930258892"/>
                    </a:ext>
                  </a:extLst>
                </a:gridCol>
                <a:gridCol w="1615138">
                  <a:extLst>
                    <a:ext uri="{9D8B030D-6E8A-4147-A177-3AD203B41FA5}">
                      <a16:colId xmlns:a16="http://schemas.microsoft.com/office/drawing/2014/main" val="337914157"/>
                    </a:ext>
                  </a:extLst>
                </a:gridCol>
                <a:gridCol w="2180598">
                  <a:extLst>
                    <a:ext uri="{9D8B030D-6E8A-4147-A177-3AD203B41FA5}">
                      <a16:colId xmlns:a16="http://schemas.microsoft.com/office/drawing/2014/main" val="552608136"/>
                    </a:ext>
                  </a:extLst>
                </a:gridCol>
              </a:tblGrid>
              <a:tr h="1062565">
                <a:tc>
                  <a:txBody>
                    <a:bodyPr/>
                    <a:lstStyle/>
                    <a:p>
                      <a:pPr marL="0" marR="0" lvl="0" algn="ctr">
                        <a:lnSpc>
                          <a:spcPct val="107000"/>
                        </a:lnSpc>
                        <a:spcBef>
                          <a:spcPts val="0"/>
                        </a:spcBef>
                        <a:spcAft>
                          <a:spcPts val="0"/>
                        </a:spcAft>
                      </a:pPr>
                      <a:r>
                        <a:rPr lang="en-US" sz="2000" dirty="0">
                          <a:effectLst/>
                        </a:rPr>
                        <a:t>ARAG Legal Plan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909" marR="53909" marT="0" marB="0" anchor="ctr"/>
                </a:tc>
                <a:tc>
                  <a:txBody>
                    <a:bodyPr/>
                    <a:lstStyle/>
                    <a:p>
                      <a:pPr marL="0" marR="0" algn="ctr">
                        <a:lnSpc>
                          <a:spcPct val="107000"/>
                        </a:lnSpc>
                        <a:spcBef>
                          <a:spcPts val="0"/>
                        </a:spcBef>
                        <a:spcAft>
                          <a:spcPts val="0"/>
                        </a:spcAft>
                      </a:pPr>
                      <a:r>
                        <a:rPr lang="en-US" sz="2000" b="1" kern="1200" dirty="0">
                          <a:solidFill>
                            <a:schemeClr val="lt1"/>
                          </a:solidFill>
                          <a:effectLst/>
                          <a:latin typeface="+mn-lt"/>
                          <a:ea typeface="+mn-ea"/>
                          <a:cs typeface="+mn-cs"/>
                        </a:rPr>
                        <a:t>Adoption Assistance</a:t>
                      </a:r>
                    </a:p>
                  </a:txBody>
                  <a:tcPr marL="53909" marR="53909" marT="0" marB="0" anchor="ctr"/>
                </a:tc>
                <a:tc>
                  <a:txBody>
                    <a:bodyPr/>
                    <a:lstStyle/>
                    <a:p>
                      <a:pPr marL="0" marR="0" algn="ctr">
                        <a:lnSpc>
                          <a:spcPct val="107000"/>
                        </a:lnSpc>
                        <a:spcBef>
                          <a:spcPts val="0"/>
                        </a:spcBef>
                        <a:spcAft>
                          <a:spcPts val="0"/>
                        </a:spcAft>
                      </a:pPr>
                      <a:r>
                        <a:rPr lang="en-US" sz="2000" b="1" kern="1200" dirty="0">
                          <a:solidFill>
                            <a:schemeClr val="lt1"/>
                          </a:solidFill>
                          <a:effectLst/>
                          <a:latin typeface="+mn-lt"/>
                          <a:ea typeface="+mn-ea"/>
                          <a:cs typeface="+mn-cs"/>
                        </a:rPr>
                        <a:t>Nationwide</a:t>
                      </a:r>
                      <a:r>
                        <a:rPr lang="en-US" sz="2000" b="1" kern="1200" baseline="0" dirty="0">
                          <a:solidFill>
                            <a:schemeClr val="lt1"/>
                          </a:solidFill>
                          <a:effectLst/>
                          <a:latin typeface="+mn-lt"/>
                          <a:ea typeface="+mn-ea"/>
                          <a:cs typeface="+mn-cs"/>
                        </a:rPr>
                        <a:t> </a:t>
                      </a:r>
                      <a:r>
                        <a:rPr lang="en-US" sz="2000" b="1" kern="1200" dirty="0">
                          <a:solidFill>
                            <a:schemeClr val="lt1"/>
                          </a:solidFill>
                          <a:effectLst/>
                          <a:latin typeface="+mn-lt"/>
                          <a:ea typeface="+mn-ea"/>
                          <a:cs typeface="+mn-cs"/>
                        </a:rPr>
                        <a:t>Pet Insurance</a:t>
                      </a:r>
                    </a:p>
                  </a:txBody>
                  <a:tcPr marL="53909" marR="53909" marT="0" marB="0" anchor="ctr"/>
                </a:tc>
                <a:tc>
                  <a:txBody>
                    <a:bodyPr/>
                    <a:lstStyle/>
                    <a:p>
                      <a:pPr marL="0" marR="0" algn="ctr">
                        <a:lnSpc>
                          <a:spcPct val="107000"/>
                        </a:lnSpc>
                        <a:spcBef>
                          <a:spcPts val="0"/>
                        </a:spcBef>
                        <a:spcAft>
                          <a:spcPts val="0"/>
                        </a:spcAft>
                      </a:pPr>
                      <a:r>
                        <a:rPr lang="en-US" sz="2000" dirty="0">
                          <a:effectLst/>
                        </a:rPr>
                        <a:t>Bright Horizons Family Care</a:t>
                      </a:r>
                      <a:endParaRPr lang="en-US" sz="2000" b="1" kern="1200" dirty="0">
                        <a:solidFill>
                          <a:schemeClr val="lt1"/>
                        </a:solidFill>
                        <a:effectLst/>
                        <a:latin typeface="+mn-lt"/>
                        <a:ea typeface="+mn-ea"/>
                        <a:cs typeface="+mn-cs"/>
                      </a:endParaRPr>
                    </a:p>
                  </a:txBody>
                  <a:tcPr marL="53909" marR="53909" marT="0" marB="0" anchor="ctr"/>
                </a:tc>
                <a:extLst>
                  <a:ext uri="{0D108BD9-81ED-4DB2-BD59-A6C34878D82A}">
                    <a16:rowId xmlns:a16="http://schemas.microsoft.com/office/drawing/2014/main" val="998742380"/>
                  </a:ext>
                </a:extLst>
              </a:tr>
              <a:tr h="3030377">
                <a:tc>
                  <a:txBody>
                    <a:bodyPr/>
                    <a:lstStyle/>
                    <a:p>
                      <a:pPr marL="285750" marR="0" lvl="0" indent="-285750" algn="l">
                        <a:lnSpc>
                          <a:spcPct val="107000"/>
                        </a:lnSpc>
                        <a:spcBef>
                          <a:spcPts val="0"/>
                        </a:spcBef>
                        <a:spcAft>
                          <a:spcPts val="0"/>
                        </a:spcAft>
                        <a:buFont typeface="Wingdings" panose="05000000000000000000" pitchFamily="2" charset="2"/>
                        <a:buChar char="Ø"/>
                      </a:pPr>
                      <a:r>
                        <a:rPr lang="en-US" sz="1400" b="0" dirty="0">
                          <a:solidFill>
                            <a:srgbClr val="3F3F3F"/>
                          </a:solidFill>
                          <a:effectLst/>
                        </a:rPr>
                        <a:t>No benefit or rate changes for the ARAG Legal Plan for 2024</a:t>
                      </a:r>
                    </a:p>
                    <a:p>
                      <a:pPr marL="285750" marR="0" lvl="0" indent="-285750" algn="l">
                        <a:lnSpc>
                          <a:spcPct val="107000"/>
                        </a:lnSpc>
                        <a:spcBef>
                          <a:spcPts val="0"/>
                        </a:spcBef>
                        <a:spcAft>
                          <a:spcPts val="0"/>
                        </a:spcAft>
                        <a:buFont typeface="Wingdings" panose="05000000000000000000" pitchFamily="2" charset="2"/>
                        <a:buChar char="Ø"/>
                      </a:pPr>
                      <a:r>
                        <a:rPr lang="en-US" sz="1400" b="0" dirty="0">
                          <a:solidFill>
                            <a:srgbClr val="3F3F3F"/>
                          </a:solidFill>
                          <a:effectLst/>
                        </a:rPr>
                        <a:t>Services include Free Will and Living Trusts</a:t>
                      </a:r>
                    </a:p>
                    <a:p>
                      <a:pPr marL="285750" marR="0" lvl="0" indent="-285750" algn="l">
                        <a:lnSpc>
                          <a:spcPct val="107000"/>
                        </a:lnSpc>
                        <a:spcBef>
                          <a:spcPts val="0"/>
                        </a:spcBef>
                        <a:spcAft>
                          <a:spcPts val="0"/>
                        </a:spcAft>
                        <a:buFont typeface="Wingdings" panose="05000000000000000000" pitchFamily="2" charset="2"/>
                        <a:buChar char="Ø"/>
                      </a:pPr>
                      <a:r>
                        <a:rPr lang="en-US" sz="1400" b="0" dirty="0">
                          <a:solidFill>
                            <a:srgbClr val="3F3F3F"/>
                          </a:solidFill>
                          <a:effectLst/>
                        </a:rPr>
                        <a:t>Free Identity Theft Protection</a:t>
                      </a:r>
                    </a:p>
                    <a:p>
                      <a:pPr marL="285750" marR="0" lvl="0" indent="-285750" algn="l">
                        <a:lnSpc>
                          <a:spcPct val="107000"/>
                        </a:lnSpc>
                        <a:spcBef>
                          <a:spcPts val="0"/>
                        </a:spcBef>
                        <a:spcAft>
                          <a:spcPts val="0"/>
                        </a:spcAft>
                        <a:buFont typeface="Wingdings" panose="05000000000000000000" pitchFamily="2" charset="2"/>
                        <a:buChar char="Ø"/>
                      </a:pPr>
                      <a:endParaRPr lang="en-US" sz="1400" b="0" dirty="0">
                        <a:solidFill>
                          <a:srgbClr val="3F3F3F"/>
                        </a:solidFill>
                        <a:effectLst/>
                      </a:endParaRPr>
                    </a:p>
                    <a:p>
                      <a:pPr marL="0" marR="0" lvl="0" indent="0" algn="l">
                        <a:lnSpc>
                          <a:spcPct val="107000"/>
                        </a:lnSpc>
                        <a:spcBef>
                          <a:spcPts val="0"/>
                        </a:spcBef>
                        <a:spcAft>
                          <a:spcPts val="0"/>
                        </a:spcAft>
                        <a:buFont typeface="Wingdings" panose="05000000000000000000" pitchFamily="2" charset="2"/>
                        <a:buNone/>
                      </a:pPr>
                      <a:r>
                        <a:rPr lang="en-US" sz="1200" b="0" dirty="0">
                          <a:solidFill>
                            <a:srgbClr val="676767"/>
                          </a:solidFill>
                          <a:effectLst/>
                        </a:rPr>
                        <a:t> </a:t>
                      </a:r>
                      <a:endParaRPr lang="en-US" sz="1200" b="0" dirty="0">
                        <a:solidFill>
                          <a:srgbClr val="676767"/>
                        </a:solidFill>
                        <a:effectLst/>
                        <a:latin typeface="Calibri" panose="020F0502020204030204" pitchFamily="34" charset="0"/>
                        <a:ea typeface="Calibri" panose="020F0502020204030204" pitchFamily="34" charset="0"/>
                        <a:cs typeface="Times New Roman" panose="02020603050405020304" pitchFamily="18" charset="0"/>
                      </a:endParaRPr>
                    </a:p>
                  </a:txBody>
                  <a:tcPr marL="53909" marR="53909" marT="0" marB="0" anchor="ctr">
                    <a:solidFill>
                      <a:schemeClr val="accent6">
                        <a:lumMod val="20000"/>
                        <a:lumOff val="80000"/>
                      </a:schemeClr>
                    </a:solidFill>
                  </a:tcPr>
                </a:tc>
                <a:tc>
                  <a:txBody>
                    <a:bodyPr/>
                    <a:lstStyle/>
                    <a:p>
                      <a:pPr marL="285750" marR="0" lvl="0" indent="-285750" algn="l">
                        <a:lnSpc>
                          <a:spcPct val="107000"/>
                        </a:lnSpc>
                        <a:spcBef>
                          <a:spcPts val="0"/>
                        </a:spcBef>
                        <a:spcAft>
                          <a:spcPts val="0"/>
                        </a:spcAft>
                        <a:buFont typeface="Wingdings" panose="05000000000000000000" pitchFamily="2" charset="2"/>
                        <a:buChar char="Ø"/>
                      </a:pPr>
                      <a:r>
                        <a:rPr lang="en-US" sz="1400" dirty="0">
                          <a:solidFill>
                            <a:srgbClr val="3F3F3F"/>
                          </a:solidFill>
                        </a:rPr>
                        <a:t>Administered by WEX Health, provides financial support through reimbursement of up to $5,000 of eligible expenses per adoption.</a:t>
                      </a:r>
                    </a:p>
                    <a:p>
                      <a:pPr marL="285750" marR="0" lvl="0" indent="-285750" algn="l">
                        <a:lnSpc>
                          <a:spcPct val="107000"/>
                        </a:lnSpc>
                        <a:spcBef>
                          <a:spcPts val="0"/>
                        </a:spcBef>
                        <a:spcAft>
                          <a:spcPts val="0"/>
                        </a:spcAft>
                        <a:buFont typeface="Wingdings" panose="05000000000000000000" pitchFamily="2" charset="2"/>
                        <a:buChar char="Ø"/>
                      </a:pPr>
                      <a:r>
                        <a:rPr lang="en-US" sz="1400" b="0" dirty="0">
                          <a:solidFill>
                            <a:srgbClr val="3F3F3F"/>
                          </a:solidFill>
                        </a:rPr>
                        <a:t>Li</a:t>
                      </a:r>
                      <a:r>
                        <a:rPr lang="en-US" sz="1400" b="0" baseline="0" dirty="0">
                          <a:solidFill>
                            <a:srgbClr val="3F3F3F"/>
                          </a:solidFill>
                        </a:rPr>
                        <a:t>mited to two adoptions</a:t>
                      </a:r>
                      <a:endParaRPr lang="en-US" sz="1400" b="0" dirty="0">
                        <a:solidFill>
                          <a:srgbClr val="3F3F3F"/>
                        </a:solidFill>
                      </a:endParaRPr>
                    </a:p>
                  </a:txBody>
                  <a:tcPr marL="53909" marR="53909" marT="0" marB="0" anchor="ctr">
                    <a:solidFill>
                      <a:schemeClr val="accent6">
                        <a:lumMod val="20000"/>
                        <a:lumOff val="80000"/>
                      </a:schemeClr>
                    </a:solidFill>
                  </a:tcPr>
                </a:tc>
                <a:tc>
                  <a:txBody>
                    <a:bodyPr/>
                    <a:lstStyle/>
                    <a:p>
                      <a:pPr marL="285750" marR="0" lvl="0" indent="-285750" algn="l">
                        <a:lnSpc>
                          <a:spcPct val="107000"/>
                        </a:lnSpc>
                        <a:spcBef>
                          <a:spcPts val="0"/>
                        </a:spcBef>
                        <a:spcAft>
                          <a:spcPts val="0"/>
                        </a:spcAft>
                        <a:buFont typeface="Arial" panose="020B0604020202020204" pitchFamily="34" charset="0"/>
                        <a:buChar char="•"/>
                      </a:pPr>
                      <a:endParaRPr lang="en-US" sz="1400" b="0" i="0" u="none" strike="noStrike" noProof="0" dirty="0">
                        <a:solidFill>
                          <a:srgbClr val="676767"/>
                        </a:solidFill>
                        <a:effectLst/>
                      </a:endParaRPr>
                    </a:p>
                    <a:p>
                      <a:pPr marL="285750" marR="0" lvl="0" indent="-285750" algn="l">
                        <a:lnSpc>
                          <a:spcPct val="107000"/>
                        </a:lnSpc>
                        <a:spcBef>
                          <a:spcPts val="0"/>
                        </a:spcBef>
                        <a:spcAft>
                          <a:spcPts val="0"/>
                        </a:spcAft>
                        <a:buFont typeface="Wingdings" panose="05000000000000000000" pitchFamily="2" charset="2"/>
                        <a:buChar char="Ø"/>
                      </a:pPr>
                      <a:r>
                        <a:rPr lang="en-US" sz="1400" b="0" i="0" u="none" strike="noStrike" noProof="0" dirty="0">
                          <a:solidFill>
                            <a:srgbClr val="3F3F3F"/>
                          </a:solidFill>
                          <a:effectLst/>
                        </a:rPr>
                        <a:t>Individual policies purchased</a:t>
                      </a:r>
                      <a:r>
                        <a:rPr lang="en-US" sz="1400" b="0" i="0" u="none" strike="noStrike" baseline="0" noProof="0" dirty="0">
                          <a:solidFill>
                            <a:srgbClr val="3F3F3F"/>
                          </a:solidFill>
                          <a:effectLst/>
                        </a:rPr>
                        <a:t> directly with vendor</a:t>
                      </a:r>
                    </a:p>
                    <a:p>
                      <a:pPr marL="285750" marR="0" lvl="0" indent="-285750" algn="l" defTabSz="4572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lang="en-US" sz="1400" b="0" i="0" u="none" strike="noStrike" baseline="0" noProof="0" dirty="0">
                          <a:solidFill>
                            <a:srgbClr val="3F3F3F"/>
                          </a:solidFill>
                          <a:effectLst/>
                        </a:rPr>
                        <a:t>Open for enrollment year-round</a:t>
                      </a:r>
                    </a:p>
                    <a:p>
                      <a:pPr marL="285750" marR="0" lvl="0" indent="-285750" algn="l" defTabSz="457200" rtl="0" eaLnBrk="1" fontAlgn="auto" latinLnBrk="0" hangingPunct="1">
                        <a:lnSpc>
                          <a:spcPct val="107000"/>
                        </a:lnSpc>
                        <a:spcBef>
                          <a:spcPts val="0"/>
                        </a:spcBef>
                        <a:spcAft>
                          <a:spcPts val="0"/>
                        </a:spcAft>
                        <a:buClrTx/>
                        <a:buSzTx/>
                        <a:buFont typeface="Wingdings" panose="05000000000000000000" pitchFamily="2" charset="2"/>
                        <a:buChar char="Ø"/>
                        <a:tabLst/>
                        <a:defRPr/>
                      </a:pPr>
                      <a:r>
                        <a:rPr lang="en-US" sz="1400" b="0" i="0" u="none" strike="noStrike" noProof="0" dirty="0">
                          <a:solidFill>
                            <a:srgbClr val="3F3F3F"/>
                          </a:solidFill>
                          <a:effectLst/>
                        </a:rPr>
                        <a:t>No changes to benefits</a:t>
                      </a:r>
                    </a:p>
                    <a:p>
                      <a:pPr marL="285750" marR="0" lvl="0" indent="-285750" algn="l">
                        <a:lnSpc>
                          <a:spcPct val="107000"/>
                        </a:lnSpc>
                        <a:spcBef>
                          <a:spcPts val="0"/>
                        </a:spcBef>
                        <a:spcAft>
                          <a:spcPts val="0"/>
                        </a:spcAft>
                        <a:buFont typeface="Wingdings" panose="05000000000000000000" pitchFamily="2" charset="2"/>
                        <a:buChar char="Ø"/>
                      </a:pPr>
                      <a:endParaRPr lang="en-US" sz="1400" b="0" dirty="0">
                        <a:solidFill>
                          <a:srgbClr val="3F3F3F"/>
                        </a:solidFill>
                      </a:endParaRPr>
                    </a:p>
                  </a:txBody>
                  <a:tcPr marL="53909" marR="53909" marT="0" marB="0" anchor="ctr">
                    <a:solidFill>
                      <a:schemeClr val="accent6">
                        <a:lumMod val="20000"/>
                        <a:lumOff val="80000"/>
                      </a:schemeClr>
                    </a:solidFill>
                  </a:tcPr>
                </a:tc>
                <a:tc>
                  <a:txBody>
                    <a:bodyPr/>
                    <a:lstStyle/>
                    <a:p>
                      <a:pPr marL="285750" marR="0" lvl="0" indent="-285750" algn="l" defTabSz="457200" rtl="0" eaLnBrk="1" latinLnBrk="0" hangingPunct="1">
                        <a:lnSpc>
                          <a:spcPct val="107000"/>
                        </a:lnSpc>
                        <a:spcBef>
                          <a:spcPts val="0"/>
                        </a:spcBef>
                        <a:spcAft>
                          <a:spcPts val="0"/>
                        </a:spcAft>
                        <a:buFont typeface="Wingdings" panose="05000000000000000000" pitchFamily="2" charset="2"/>
                        <a:buChar char="Ø"/>
                      </a:pPr>
                      <a:r>
                        <a:rPr lang="en-US" sz="1400" b="0" i="0" u="none" strike="noStrike" kern="1200" baseline="0" dirty="0">
                          <a:solidFill>
                            <a:srgbClr val="3F3F3F"/>
                          </a:solidFill>
                          <a:effectLst/>
                          <a:latin typeface="+mn-lt"/>
                          <a:ea typeface="+mn-ea"/>
                          <a:cs typeface="+mn-cs"/>
                        </a:rPr>
                        <a:t>Bright Horizons Enhanced Family Supports offer web-based resources, to help you balance work and family</a:t>
                      </a:r>
                    </a:p>
                    <a:p>
                      <a:pPr marL="285750" marR="0" lvl="0" indent="-285750" algn="l" defTabSz="457200" rtl="0" eaLnBrk="1" latinLnBrk="0" hangingPunct="1">
                        <a:lnSpc>
                          <a:spcPct val="107000"/>
                        </a:lnSpc>
                        <a:spcBef>
                          <a:spcPts val="0"/>
                        </a:spcBef>
                        <a:spcAft>
                          <a:spcPts val="0"/>
                        </a:spcAft>
                        <a:buFont typeface="Wingdings" panose="05000000000000000000" pitchFamily="2" charset="2"/>
                        <a:buChar char="Ø"/>
                      </a:pPr>
                      <a:r>
                        <a:rPr lang="en-US" sz="1400" b="0" i="0" u="none" strike="noStrike" kern="1200" baseline="0" dirty="0">
                          <a:solidFill>
                            <a:srgbClr val="3F3F3F"/>
                          </a:solidFill>
                          <a:effectLst/>
                          <a:latin typeface="+mn-lt"/>
                          <a:ea typeface="+mn-ea"/>
                          <a:cs typeface="+mn-cs"/>
                        </a:rPr>
                        <a:t>Programs include pre-screened care providers and services</a:t>
                      </a:r>
                    </a:p>
                    <a:p>
                      <a:pPr marL="285750" marR="0" lvl="0" indent="-285750" algn="l" defTabSz="457200" rtl="0" eaLnBrk="1" latinLnBrk="0" hangingPunct="1">
                        <a:lnSpc>
                          <a:spcPct val="107000"/>
                        </a:lnSpc>
                        <a:spcBef>
                          <a:spcPts val="0"/>
                        </a:spcBef>
                        <a:spcAft>
                          <a:spcPts val="0"/>
                        </a:spcAft>
                        <a:buFont typeface="Wingdings" panose="05000000000000000000" pitchFamily="2" charset="2"/>
                        <a:buChar char="Ø"/>
                      </a:pPr>
                      <a:r>
                        <a:rPr lang="en-US" sz="1400" b="0" i="0" u="none" strike="noStrike" kern="1200" baseline="0" dirty="0">
                          <a:solidFill>
                            <a:srgbClr val="3F3F3F"/>
                          </a:solidFill>
                          <a:effectLst/>
                          <a:latin typeface="+mn-lt"/>
                          <a:ea typeface="+mn-ea"/>
                          <a:cs typeface="+mn-cs"/>
                        </a:rPr>
                        <a:t>Employees contact and pay care providers directly</a:t>
                      </a:r>
                    </a:p>
                  </a:txBody>
                  <a:tcPr marL="53909" marR="53909" marT="0" marB="0" anchor="ctr">
                    <a:solidFill>
                      <a:schemeClr val="accent6">
                        <a:lumMod val="20000"/>
                        <a:lumOff val="80000"/>
                      </a:schemeClr>
                    </a:solidFill>
                  </a:tcPr>
                </a:tc>
                <a:extLst>
                  <a:ext uri="{0D108BD9-81ED-4DB2-BD59-A6C34878D82A}">
                    <a16:rowId xmlns:a16="http://schemas.microsoft.com/office/drawing/2014/main" val="295177743"/>
                  </a:ext>
                </a:extLst>
              </a:tr>
            </a:tbl>
          </a:graphicData>
        </a:graphic>
      </p:graphicFrame>
      <p:pic>
        <p:nvPicPr>
          <p:cNvPr id="10" name="Graphic 9">
            <a:extLst>
              <a:ext uri="{FF2B5EF4-FFF2-40B4-BE49-F238E27FC236}">
                <a16:creationId xmlns:a16="http://schemas.microsoft.com/office/drawing/2014/main" id="{82BB9DFD-0651-49D1-9D9D-0AF6927566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5756" y="550394"/>
            <a:ext cx="280946" cy="128525"/>
          </a:xfrm>
          <a:prstGeom prst="rect">
            <a:avLst/>
          </a:prstGeom>
        </p:spPr>
      </p:pic>
      <p:pic>
        <p:nvPicPr>
          <p:cNvPr id="17" name="Audio 16">
            <a:hlinkClick r:id="" action="ppaction://media"/>
            <a:extLst>
              <a:ext uri="{FF2B5EF4-FFF2-40B4-BE49-F238E27FC236}">
                <a16:creationId xmlns:a16="http://schemas.microsoft.com/office/drawing/2014/main" id="{E2225101-0E86-4DF6-AB68-86AB3A2120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71195770"/>
      </p:ext>
    </p:extLst>
  </p:cSld>
  <p:clrMapOvr>
    <a:masterClrMapping/>
  </p:clrMapOvr>
  <mc:AlternateContent xmlns:mc="http://schemas.openxmlformats.org/markup-compatibility/2006" xmlns:p14="http://schemas.microsoft.com/office/powerpoint/2010/main">
    <mc:Choice Requires="p14">
      <p:transition spd="slow" p14:dur="2000" advTm="63021"/>
    </mc:Choice>
    <mc:Fallback xmlns="">
      <p:transition spd="slow" advTm="63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336FAC-D5BF-49AD-869C-0BBA2B3E5F5B}"/>
              </a:ext>
            </a:extLst>
          </p:cNvPr>
          <p:cNvGrpSpPr/>
          <p:nvPr/>
        </p:nvGrpSpPr>
        <p:grpSpPr>
          <a:xfrm>
            <a:off x="204186" y="5734975"/>
            <a:ext cx="2032987" cy="870011"/>
            <a:chOff x="204186" y="5734975"/>
            <a:chExt cx="2032987" cy="870011"/>
          </a:xfrm>
        </p:grpSpPr>
        <p:sp>
          <p:nvSpPr>
            <p:cNvPr id="8" name="Rectangle 7">
              <a:extLst>
                <a:ext uri="{FF2B5EF4-FFF2-40B4-BE49-F238E27FC236}">
                  <a16:creationId xmlns:a16="http://schemas.microsoft.com/office/drawing/2014/main" id="{3A09A0D4-2264-4A64-B0D7-86982F47F5B0}"/>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BB5718-E912-4FD8-9925-820810AFB965}"/>
                </a:ext>
              </a:extLst>
            </p:cNvPr>
            <p:cNvPicPr>
              <a:picLocks noChangeAspect="1"/>
            </p:cNvPicPr>
            <p:nvPr/>
          </p:nvPicPr>
          <p:blipFill>
            <a:blip r:embed="rId4"/>
            <a:stretch>
              <a:fillRect/>
            </a:stretch>
          </p:blipFill>
          <p:spPr>
            <a:xfrm>
              <a:off x="533262" y="5967896"/>
              <a:ext cx="1306847" cy="495048"/>
            </a:xfrm>
            <a:prstGeom prst="rect">
              <a:avLst/>
            </a:prstGeom>
          </p:spPr>
        </p:pic>
      </p:grpSp>
      <p:sp>
        <p:nvSpPr>
          <p:cNvPr id="5" name="Content Placeholder 2">
            <a:extLst>
              <a:ext uri="{FF2B5EF4-FFF2-40B4-BE49-F238E27FC236}">
                <a16:creationId xmlns:a16="http://schemas.microsoft.com/office/drawing/2014/main" id="{AB6652D8-11F6-4F51-8162-593E1E0EDE72}"/>
              </a:ext>
            </a:extLst>
          </p:cNvPr>
          <p:cNvSpPr txBox="1">
            <a:spLocks/>
          </p:cNvSpPr>
          <p:nvPr/>
        </p:nvSpPr>
        <p:spPr>
          <a:xfrm>
            <a:off x="470033" y="1874494"/>
            <a:ext cx="8511657" cy="3996669"/>
          </a:xfrm>
          <a:prstGeom prst="rect">
            <a:avLst/>
          </a:prstGeom>
        </p:spPr>
        <p:txBody>
          <a:bodyPr vert="horz" wrap="square" lIns="0" tIns="0" rIns="68580" bIns="34290" rtlCol="0" anchor="t">
            <a:noAutofit/>
          </a:bodyPr>
          <a:lstStyle>
            <a:lvl1pPr marL="342900" indent="-342900" algn="l" defTabSz="457200" rtl="0" eaLnBrk="1" latinLnBrk="0" hangingPunct="1">
              <a:spcBef>
                <a:spcPct val="20000"/>
              </a:spcBef>
              <a:buFont typeface="Arial"/>
              <a:buChar char="•"/>
              <a:defRPr sz="2000" b="0" i="0" kern="1200">
                <a:solidFill>
                  <a:srgbClr val="676767"/>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rgbClr val="666666"/>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Wingdings" panose="05000000000000000000" pitchFamily="2" charset="2"/>
              <a:buChar char="Ø"/>
            </a:pPr>
            <a:r>
              <a:rPr lang="en-US" sz="2400" b="1" dirty="0">
                <a:solidFill>
                  <a:srgbClr val="F47735"/>
                </a:solidFill>
              </a:rPr>
              <a:t>Tina Rodriguez, Benefits Manager</a:t>
            </a:r>
          </a:p>
          <a:p>
            <a:pPr marL="800100" lvl="1" indent="-342900">
              <a:buFont typeface="Arial" panose="020B0604020202020204" pitchFamily="34" charset="0"/>
              <a:buChar char="•"/>
            </a:pPr>
            <a:endParaRPr lang="en-US" sz="2400" b="1" dirty="0">
              <a:solidFill>
                <a:srgbClr val="151515"/>
              </a:solidFill>
            </a:endParaRPr>
          </a:p>
          <a:p>
            <a:pPr marL="285750" indent="-285750">
              <a:buFont typeface="Wingdings" panose="05000000000000000000" pitchFamily="2" charset="2"/>
              <a:buChar char="Ø"/>
            </a:pPr>
            <a:r>
              <a:rPr lang="en-US" sz="2400" b="1" dirty="0">
                <a:solidFill>
                  <a:srgbClr val="E64F94"/>
                </a:solidFill>
              </a:rPr>
              <a:t>Ranada Palmer, Health Care Facilitator/Benefits Lead </a:t>
            </a:r>
          </a:p>
          <a:p>
            <a:pPr marL="0" indent="0">
              <a:buNone/>
            </a:pPr>
            <a:endParaRPr lang="en-US" sz="2400" b="1" dirty="0">
              <a:solidFill>
                <a:srgbClr val="F47735"/>
              </a:solidFill>
            </a:endParaRPr>
          </a:p>
          <a:p>
            <a:pPr marL="285750" indent="-285750">
              <a:buFont typeface="Wingdings" panose="05000000000000000000" pitchFamily="2" charset="2"/>
              <a:buChar char="Ø"/>
            </a:pPr>
            <a:r>
              <a:rPr lang="en-US" sz="2400" b="1" dirty="0">
                <a:solidFill>
                  <a:srgbClr val="151515"/>
                </a:solidFill>
              </a:rPr>
              <a:t>Contact Us:</a:t>
            </a:r>
            <a:endParaRPr lang="en-US" sz="2400" b="1" dirty="0">
              <a:solidFill>
                <a:srgbClr val="151515"/>
              </a:solidFill>
              <a:hlinkClick r:id="rId5">
                <a:extLst>
                  <a:ext uri="{A12FA001-AC4F-418D-AE19-62706E023703}">
                    <ahyp:hlinkClr xmlns:ahyp="http://schemas.microsoft.com/office/drawing/2018/hyperlinkcolor" val="tx"/>
                  </a:ext>
                </a:extLst>
              </a:hlinkClick>
            </a:endParaRPr>
          </a:p>
          <a:p>
            <a:pPr marL="573088" lvl="1">
              <a:buFont typeface="Wingdings" panose="05000000000000000000" pitchFamily="2" charset="2"/>
              <a:buChar char="Ø"/>
            </a:pPr>
            <a:r>
              <a:rPr lang="en-US" sz="2400" dirty="0">
                <a:solidFill>
                  <a:srgbClr val="151515"/>
                </a:solidFill>
                <a:hlinkClick r:id="rId5">
                  <a:extLst>
                    <a:ext uri="{A12FA001-AC4F-418D-AE19-62706E023703}">
                      <ahyp:hlinkClr xmlns:ahyp="http://schemas.microsoft.com/office/drawing/2018/hyperlinkcolor" val="tx"/>
                    </a:ext>
                  </a:extLst>
                </a:hlinkClick>
              </a:rPr>
              <a:t>benefits@ucr.edu</a:t>
            </a:r>
            <a:endParaRPr lang="en-US" sz="2400" dirty="0">
              <a:solidFill>
                <a:srgbClr val="151515"/>
              </a:solidFill>
            </a:endParaRPr>
          </a:p>
          <a:p>
            <a:pPr marL="573088" lvl="1">
              <a:buFont typeface="Arial" panose="020B0604020202020204" pitchFamily="34" charset="0"/>
              <a:buChar char="•"/>
            </a:pPr>
            <a:endParaRPr lang="en-US" sz="2400" dirty="0">
              <a:solidFill>
                <a:srgbClr val="3F3F3F"/>
              </a:solidFill>
            </a:endParaRPr>
          </a:p>
        </p:txBody>
      </p:sp>
      <p:pic>
        <p:nvPicPr>
          <p:cNvPr id="6" name="Graphic 5">
            <a:extLst>
              <a:ext uri="{FF2B5EF4-FFF2-40B4-BE49-F238E27FC236}">
                <a16:creationId xmlns:a16="http://schemas.microsoft.com/office/drawing/2014/main" id="{938C2291-1BC9-430B-92F4-59D263557E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7134" y="862316"/>
            <a:ext cx="280946" cy="128525"/>
          </a:xfrm>
          <a:prstGeom prst="rect">
            <a:avLst/>
          </a:prstGeom>
        </p:spPr>
      </p:pic>
      <p:sp>
        <p:nvSpPr>
          <p:cNvPr id="10" name="TextBox 9">
            <a:extLst>
              <a:ext uri="{FF2B5EF4-FFF2-40B4-BE49-F238E27FC236}">
                <a16:creationId xmlns:a16="http://schemas.microsoft.com/office/drawing/2014/main" id="{2331F3E5-9F05-4E6F-BF33-6F7442D5BD3B}"/>
              </a:ext>
            </a:extLst>
          </p:cNvPr>
          <p:cNvSpPr txBox="1"/>
          <p:nvPr/>
        </p:nvSpPr>
        <p:spPr>
          <a:xfrm>
            <a:off x="470033" y="990841"/>
            <a:ext cx="9067136" cy="553998"/>
          </a:xfrm>
          <a:prstGeom prst="rect">
            <a:avLst/>
          </a:prstGeom>
          <a:noFill/>
        </p:spPr>
        <p:txBody>
          <a:bodyPr wrap="square" lIns="0" tIns="0" rIns="0" bIns="0" rtlCol="0">
            <a:spAutoFit/>
          </a:bodyPr>
          <a:lstStyle/>
          <a:p>
            <a:r>
              <a:rPr lang="en-US" sz="3600" b="1" dirty="0">
                <a:solidFill>
                  <a:srgbClr val="003DA5"/>
                </a:solidFill>
                <a:latin typeface="Arial" panose="020B0604020202020204" pitchFamily="34" charset="0"/>
                <a:ea typeface="Fira Sans Medium" panose="020B0503050000020004" pitchFamily="34" charset="0"/>
                <a:cs typeface="Arial" panose="020B0604020202020204" pitchFamily="34" charset="0"/>
              </a:rPr>
              <a:t>UCR Central HR Benefits Team</a:t>
            </a:r>
            <a:endPar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40CCA098-A693-4769-A4F1-E2A82E0375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37128134"/>
      </p:ext>
    </p:extLst>
  </p:cSld>
  <p:clrMapOvr>
    <a:masterClrMapping/>
  </p:clrMapOvr>
  <mc:AlternateContent xmlns:mc="http://schemas.openxmlformats.org/markup-compatibility/2006" xmlns:p14="http://schemas.microsoft.com/office/powerpoint/2010/main">
    <mc:Choice Requires="p14">
      <p:transition spd="slow" p14:dur="2000" advTm="16366"/>
    </mc:Choice>
    <mc:Fallback xmlns="">
      <p:transition spd="slow" advTm="16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200320-58A2-4EA6-BD3A-BCF3520AEBA3}"/>
              </a:ext>
            </a:extLst>
          </p:cNvPr>
          <p:cNvPicPr>
            <a:picLocks noChangeAspect="1"/>
          </p:cNvPicPr>
          <p:nvPr/>
        </p:nvPicPr>
        <p:blipFill>
          <a:blip r:embed="rId4"/>
          <a:stretch>
            <a:fillRect/>
          </a:stretch>
        </p:blipFill>
        <p:spPr>
          <a:xfrm>
            <a:off x="255016" y="6175539"/>
            <a:ext cx="1306847" cy="495048"/>
          </a:xfrm>
          <a:prstGeom prst="rect">
            <a:avLst/>
          </a:prstGeom>
        </p:spPr>
      </p:pic>
      <p:sp>
        <p:nvSpPr>
          <p:cNvPr id="6" name="TextBox 5">
            <a:extLst>
              <a:ext uri="{FF2B5EF4-FFF2-40B4-BE49-F238E27FC236}">
                <a16:creationId xmlns:a16="http://schemas.microsoft.com/office/drawing/2014/main" id="{A9B25633-E4CA-4473-918B-38FD73209A3F}"/>
              </a:ext>
            </a:extLst>
          </p:cNvPr>
          <p:cNvSpPr txBox="1"/>
          <p:nvPr/>
        </p:nvSpPr>
        <p:spPr>
          <a:xfrm>
            <a:off x="0" y="2151727"/>
            <a:ext cx="914400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bg1"/>
                </a:solidFill>
                <a:cs typeface="Arial"/>
              </a:rPr>
              <a:t>THANK YOU!</a:t>
            </a:r>
          </a:p>
          <a:p>
            <a:pPr algn="ctr"/>
            <a:endParaRPr lang="en-US" sz="3200" b="1" dirty="0">
              <a:solidFill>
                <a:schemeClr val="bg1"/>
              </a:solidFill>
              <a:cs typeface="Arial"/>
            </a:endParaRPr>
          </a:p>
          <a:p>
            <a:pPr algn="ctr"/>
            <a:r>
              <a:rPr lang="en-US" sz="3200" b="1" dirty="0">
                <a:solidFill>
                  <a:schemeClr val="bg1"/>
                </a:solidFill>
                <a:cs typeface="Arial"/>
              </a:rPr>
              <a:t>Please email any questions to </a:t>
            </a:r>
            <a:r>
              <a:rPr lang="en-US" sz="3200" b="1" dirty="0">
                <a:solidFill>
                  <a:schemeClr val="tx2">
                    <a:lumMod val="75000"/>
                  </a:schemeClr>
                </a:solidFill>
                <a:cs typeface="Arial"/>
                <a:hlinkClick r:id="rId5">
                  <a:extLst>
                    <a:ext uri="{A12FA001-AC4F-418D-AE19-62706E023703}">
                      <ahyp:hlinkClr xmlns:ahyp="http://schemas.microsoft.com/office/drawing/2018/hyperlinkcolor" val="tx"/>
                    </a:ext>
                  </a:extLst>
                </a:hlinkClick>
              </a:rPr>
              <a:t>benefits@ucr.edu</a:t>
            </a:r>
            <a:r>
              <a:rPr lang="en-US" sz="3200" b="1" dirty="0">
                <a:solidFill>
                  <a:schemeClr val="tx2">
                    <a:lumMod val="75000"/>
                  </a:schemeClr>
                </a:solidFill>
                <a:cs typeface="Arial"/>
              </a:rPr>
              <a:t>  </a:t>
            </a:r>
            <a:endParaRPr lang="en-US" dirty="0">
              <a:solidFill>
                <a:schemeClr val="tx2">
                  <a:lumMod val="75000"/>
                </a:schemeClr>
              </a:solidFill>
            </a:endParaRPr>
          </a:p>
          <a:p>
            <a:pPr algn="ctr"/>
            <a:endParaRPr lang="en-US" sz="3200" b="1" dirty="0">
              <a:solidFill>
                <a:schemeClr val="bg1"/>
              </a:solidFill>
              <a:cs typeface="Arial"/>
            </a:endParaRPr>
          </a:p>
        </p:txBody>
      </p:sp>
      <p:pic>
        <p:nvPicPr>
          <p:cNvPr id="4" name="Audio 3">
            <a:hlinkClick r:id="" action="ppaction://media"/>
            <a:extLst>
              <a:ext uri="{FF2B5EF4-FFF2-40B4-BE49-F238E27FC236}">
                <a16:creationId xmlns:a16="http://schemas.microsoft.com/office/drawing/2014/main" id="{5A57F372-93D1-4524-BA8E-98FAC50D1A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03139676"/>
      </p:ext>
    </p:extLst>
  </p:cSld>
  <p:clrMapOvr>
    <a:masterClrMapping/>
  </p:clrMapOvr>
  <mc:AlternateContent xmlns:mc="http://schemas.openxmlformats.org/markup-compatibility/2006" xmlns:p14="http://schemas.microsoft.com/office/powerpoint/2010/main">
    <mc:Choice Requires="p14">
      <p:transition spd="slow" p14:dur="2000" advTm="15791"/>
    </mc:Choice>
    <mc:Fallback xmlns="">
      <p:transition spd="slow" advTm="1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DEA42C6E-E6F3-47C5-B3FB-31DE3C9E2FDA}"/>
              </a:ext>
            </a:extLst>
          </p:cNvPr>
          <p:cNvSpPr>
            <a:spLocks noGrp="1"/>
          </p:cNvSpPr>
          <p:nvPr>
            <p:ph sz="quarter" idx="13"/>
          </p:nvPr>
        </p:nvSpPr>
        <p:spPr>
          <a:xfrm>
            <a:off x="447134" y="825067"/>
            <a:ext cx="8249732" cy="454292"/>
          </a:xfrm>
        </p:spPr>
        <p:txBody>
          <a:bodyPr/>
          <a:lstStyle/>
          <a:p>
            <a:r>
              <a:rPr lang="en-US" sz="3600" b="1" dirty="0">
                <a:solidFill>
                  <a:srgbClr val="003DA5"/>
                </a:solidFill>
              </a:rPr>
              <a:t>Medical Program 2024 Plan Offerings</a:t>
            </a:r>
          </a:p>
        </p:txBody>
      </p:sp>
      <p:sp>
        <p:nvSpPr>
          <p:cNvPr id="5" name="TextBox 4">
            <a:extLst>
              <a:ext uri="{FF2B5EF4-FFF2-40B4-BE49-F238E27FC236}">
                <a16:creationId xmlns:a16="http://schemas.microsoft.com/office/drawing/2014/main" id="{E7B026D7-F56F-4E1B-959F-8FA0BECF0B82}"/>
              </a:ext>
            </a:extLst>
          </p:cNvPr>
          <p:cNvSpPr txBox="1"/>
          <p:nvPr/>
        </p:nvSpPr>
        <p:spPr>
          <a:xfrm>
            <a:off x="447134" y="1512280"/>
            <a:ext cx="8062395" cy="3394775"/>
          </a:xfrm>
          <a:prstGeom prst="rect">
            <a:avLst/>
          </a:prstGeom>
          <a:noFill/>
        </p:spPr>
        <p:txBody>
          <a:bodyPr wrap="square" lIns="91440" tIns="45720" rIns="91440" bIns="45720" anchor="t">
            <a:spAutoFit/>
          </a:bodyPr>
          <a:lstStyle/>
          <a:p>
            <a:r>
              <a:rPr lang="en-US" sz="2400" b="1" dirty="0">
                <a:solidFill>
                  <a:schemeClr val="accent6">
                    <a:lumMod val="75000"/>
                  </a:schemeClr>
                </a:solidFill>
              </a:rPr>
              <a:t>PPO Plans </a:t>
            </a:r>
            <a:endParaRPr lang="en-US" sz="2400" b="1" dirty="0">
              <a:solidFill>
                <a:schemeClr val="accent6">
                  <a:lumMod val="75000"/>
                </a:schemeClr>
              </a:solidFill>
              <a:cs typeface="Arial"/>
            </a:endParaRPr>
          </a:p>
          <a:p>
            <a:pPr marL="342900" indent="-342900">
              <a:spcBef>
                <a:spcPct val="20000"/>
              </a:spcBef>
              <a:buFont typeface="Wingdings" panose="05000000000000000000" pitchFamily="2" charset="2"/>
              <a:buChar char="Ø"/>
              <a:defRPr/>
            </a:pPr>
            <a:r>
              <a:rPr lang="en-US" sz="2000" dirty="0">
                <a:solidFill>
                  <a:srgbClr val="676767"/>
                </a:solidFill>
                <a:cs typeface="Arial"/>
              </a:rPr>
              <a:t>UC Care </a:t>
            </a:r>
          </a:p>
          <a:p>
            <a:pPr marL="342900" lvl="0" indent="-342900">
              <a:spcBef>
                <a:spcPct val="20000"/>
              </a:spcBef>
              <a:buFont typeface="Wingdings" panose="05000000000000000000" pitchFamily="2" charset="2"/>
              <a:buChar char="Ø"/>
              <a:defRPr/>
            </a:pPr>
            <a:r>
              <a:rPr lang="en-US" sz="2000" dirty="0">
                <a:solidFill>
                  <a:srgbClr val="676767"/>
                </a:solidFill>
                <a:cs typeface="Arial"/>
              </a:rPr>
              <a:t>UC Health Savings Plan with Health Saving Account (HSA) </a:t>
            </a:r>
          </a:p>
          <a:p>
            <a:pPr marL="342900" indent="-342900">
              <a:spcBef>
                <a:spcPct val="20000"/>
              </a:spcBef>
              <a:buFont typeface="Wingdings" panose="05000000000000000000" pitchFamily="2" charset="2"/>
              <a:buChar char="Ø"/>
              <a:defRPr/>
            </a:pPr>
            <a:r>
              <a:rPr lang="en-US" sz="2000" dirty="0">
                <a:solidFill>
                  <a:srgbClr val="676767"/>
                </a:solidFill>
                <a:cs typeface="Arial"/>
              </a:rPr>
              <a:t>CORE</a:t>
            </a:r>
            <a:r>
              <a:rPr lang="en-US" sz="2400" dirty="0">
                <a:solidFill>
                  <a:srgbClr val="676767"/>
                </a:solidFill>
                <a:cs typeface="Arial"/>
              </a:rPr>
              <a:t> </a:t>
            </a:r>
          </a:p>
          <a:p>
            <a:endParaRPr lang="en-US" sz="1600" b="1" dirty="0">
              <a:solidFill>
                <a:srgbClr val="676767"/>
              </a:solidFill>
            </a:endParaRPr>
          </a:p>
          <a:p>
            <a:r>
              <a:rPr lang="en-US" sz="2400" b="1" dirty="0">
                <a:solidFill>
                  <a:schemeClr val="accent6">
                    <a:lumMod val="75000"/>
                  </a:schemeClr>
                </a:solidFill>
              </a:rPr>
              <a:t>HMO Plans</a:t>
            </a:r>
          </a:p>
          <a:p>
            <a:pPr marL="342900" lvl="0" indent="-342900">
              <a:spcBef>
                <a:spcPct val="20000"/>
              </a:spcBef>
              <a:buFont typeface="Wingdings" panose="05000000000000000000" pitchFamily="2" charset="2"/>
              <a:buChar char="Ø"/>
              <a:defRPr/>
            </a:pPr>
            <a:r>
              <a:rPr lang="en-US" sz="2000" dirty="0">
                <a:solidFill>
                  <a:srgbClr val="676767"/>
                </a:solidFill>
              </a:rPr>
              <a:t>UC </a:t>
            </a:r>
            <a:r>
              <a:rPr lang="en-US" sz="2000" dirty="0">
                <a:solidFill>
                  <a:srgbClr val="676767"/>
                </a:solidFill>
                <a:cs typeface="Arial"/>
              </a:rPr>
              <a:t>Blue &amp; Gold HMO</a:t>
            </a:r>
          </a:p>
          <a:p>
            <a:pPr marL="342900" indent="-342900">
              <a:spcBef>
                <a:spcPct val="20000"/>
              </a:spcBef>
              <a:buFont typeface="Wingdings" panose="05000000000000000000" pitchFamily="2" charset="2"/>
              <a:buChar char="Ø"/>
              <a:defRPr/>
            </a:pPr>
            <a:r>
              <a:rPr lang="en-US" sz="2000" dirty="0">
                <a:solidFill>
                  <a:srgbClr val="676767"/>
                </a:solidFill>
                <a:cs typeface="Arial"/>
              </a:rPr>
              <a:t>Kaiser Permanente HMO</a:t>
            </a:r>
            <a:r>
              <a:rPr lang="en-US" sz="2400" dirty="0">
                <a:solidFill>
                  <a:srgbClr val="676767"/>
                </a:solidFill>
                <a:cs typeface="Arial"/>
              </a:rPr>
              <a:t>*</a:t>
            </a:r>
            <a:endParaRPr lang="en-US" sz="1600" dirty="0">
              <a:solidFill>
                <a:srgbClr val="676767"/>
              </a:solidFill>
              <a:cs typeface="Arial"/>
            </a:endParaRPr>
          </a:p>
          <a:p>
            <a:pPr marL="215265" lvl="1"/>
            <a:endParaRPr lang="en-US" sz="2100" dirty="0">
              <a:solidFill>
                <a:srgbClr val="676767"/>
              </a:solidFill>
              <a:cs typeface="Arial"/>
            </a:endParaRPr>
          </a:p>
        </p:txBody>
      </p:sp>
      <p:pic>
        <p:nvPicPr>
          <p:cNvPr id="6" name="Graphic 5">
            <a:extLst>
              <a:ext uri="{FF2B5EF4-FFF2-40B4-BE49-F238E27FC236}">
                <a16:creationId xmlns:a16="http://schemas.microsoft.com/office/drawing/2014/main" id="{91A57F65-0FFC-4E94-A39F-3261AF30B1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7134" y="572600"/>
            <a:ext cx="280946" cy="128525"/>
          </a:xfrm>
          <a:prstGeom prst="rect">
            <a:avLst/>
          </a:prstGeom>
        </p:spPr>
      </p:pic>
      <p:sp>
        <p:nvSpPr>
          <p:cNvPr id="7" name="Rectangle 6">
            <a:extLst>
              <a:ext uri="{FF2B5EF4-FFF2-40B4-BE49-F238E27FC236}">
                <a16:creationId xmlns:a16="http://schemas.microsoft.com/office/drawing/2014/main" id="{DAC7DF58-EAD0-4794-8366-73723DCF6FA4}"/>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56185AE-CC61-4BF9-B9FC-FD18E8B7B7F8}"/>
              </a:ext>
            </a:extLst>
          </p:cNvPr>
          <p:cNvPicPr>
            <a:picLocks noChangeAspect="1"/>
          </p:cNvPicPr>
          <p:nvPr/>
        </p:nvPicPr>
        <p:blipFill>
          <a:blip r:embed="rId6"/>
          <a:stretch>
            <a:fillRect/>
          </a:stretch>
        </p:blipFill>
        <p:spPr>
          <a:xfrm>
            <a:off x="533262" y="5967896"/>
            <a:ext cx="1306847" cy="495048"/>
          </a:xfrm>
          <a:prstGeom prst="rect">
            <a:avLst/>
          </a:prstGeom>
        </p:spPr>
      </p:pic>
      <p:sp>
        <p:nvSpPr>
          <p:cNvPr id="9" name="Rectangle 8">
            <a:extLst>
              <a:ext uri="{FF2B5EF4-FFF2-40B4-BE49-F238E27FC236}">
                <a16:creationId xmlns:a16="http://schemas.microsoft.com/office/drawing/2014/main" id="{6A2E124B-7299-47B5-B01A-30D305369E73}"/>
              </a:ext>
            </a:extLst>
          </p:cNvPr>
          <p:cNvSpPr/>
          <p:nvPr/>
        </p:nvSpPr>
        <p:spPr>
          <a:xfrm>
            <a:off x="2388968" y="4678311"/>
            <a:ext cx="3630773" cy="923330"/>
          </a:xfrm>
          <a:prstGeom prst="rect">
            <a:avLst/>
          </a:prstGeom>
          <a:ln w="38100">
            <a:solidFill>
              <a:srgbClr val="F47735"/>
            </a:solidFill>
          </a:ln>
        </p:spPr>
        <p:txBody>
          <a:bodyPr wrap="square" lIns="91440" tIns="45720" rIns="91440" bIns="45720" anchor="t">
            <a:spAutoFit/>
          </a:bodyPr>
          <a:lstStyle/>
          <a:p>
            <a:pPr lvl="0">
              <a:spcBef>
                <a:spcPct val="20000"/>
              </a:spcBef>
              <a:defRPr/>
            </a:pPr>
            <a:r>
              <a:rPr lang="en-US" dirty="0">
                <a:solidFill>
                  <a:srgbClr val="002060"/>
                </a:solidFill>
                <a:cs typeface="Arial"/>
              </a:rPr>
              <a:t>*Optum provides behavioral </a:t>
            </a:r>
            <a:r>
              <a:rPr lang="en-US" dirty="0">
                <a:solidFill>
                  <a:srgbClr val="002060"/>
                </a:solidFill>
              </a:rPr>
              <a:t>h</a:t>
            </a:r>
            <a:r>
              <a:rPr lang="en-US" dirty="0">
                <a:solidFill>
                  <a:srgbClr val="002060"/>
                </a:solidFill>
                <a:cs typeface="Arial"/>
              </a:rPr>
              <a:t>ealth</a:t>
            </a:r>
            <a:r>
              <a:rPr lang="en-US" dirty="0">
                <a:solidFill>
                  <a:srgbClr val="002060"/>
                </a:solidFill>
              </a:rPr>
              <a:t> </a:t>
            </a:r>
            <a:r>
              <a:rPr lang="en-US" dirty="0">
                <a:solidFill>
                  <a:srgbClr val="002060"/>
                </a:solidFill>
                <a:cs typeface="Arial"/>
              </a:rPr>
              <a:t>benefits </a:t>
            </a:r>
            <a:r>
              <a:rPr lang="en-US" dirty="0">
                <a:solidFill>
                  <a:srgbClr val="002060"/>
                </a:solidFill>
              </a:rPr>
              <a:t>as </a:t>
            </a:r>
            <a:r>
              <a:rPr lang="en-US" dirty="0">
                <a:solidFill>
                  <a:srgbClr val="002060"/>
                </a:solidFill>
                <a:cs typeface="Arial"/>
              </a:rPr>
              <a:t>an overlay for Kaiser members</a:t>
            </a:r>
          </a:p>
        </p:txBody>
      </p:sp>
      <p:pic>
        <p:nvPicPr>
          <p:cNvPr id="2" name="Audio 1">
            <a:hlinkClick r:id="" action="ppaction://media"/>
            <a:extLst>
              <a:ext uri="{FF2B5EF4-FFF2-40B4-BE49-F238E27FC236}">
                <a16:creationId xmlns:a16="http://schemas.microsoft.com/office/drawing/2014/main" id="{5EA95FF1-2B8D-4159-ABC5-84C49CA3E1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11"/>
    </mc:Choice>
    <mc:Fallback xmlns="">
      <p:transition spd="slow" advTm="2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A17E7-6EDA-462C-8150-D2E77A02DD93}"/>
              </a:ext>
            </a:extLst>
          </p:cNvPr>
          <p:cNvSpPr txBox="1">
            <a:spLocks/>
          </p:cNvSpPr>
          <p:nvPr/>
        </p:nvSpPr>
        <p:spPr>
          <a:xfrm>
            <a:off x="401285" y="757573"/>
            <a:ext cx="8229600" cy="661720"/>
          </a:xfrm>
          <a:prstGeom prst="rect">
            <a:avLst/>
          </a:prstGeom>
        </p:spPr>
        <p:txBody>
          <a:bodyPr/>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600" b="1" dirty="0">
                <a:solidFill>
                  <a:srgbClr val="003DA5"/>
                </a:solidFill>
              </a:rPr>
              <a:t>UC Health Savings Plan</a:t>
            </a:r>
          </a:p>
        </p:txBody>
      </p:sp>
      <p:sp>
        <p:nvSpPr>
          <p:cNvPr id="3" name="TextBox 2">
            <a:extLst>
              <a:ext uri="{FF2B5EF4-FFF2-40B4-BE49-F238E27FC236}">
                <a16:creationId xmlns:a16="http://schemas.microsoft.com/office/drawing/2014/main" id="{2EA5E94A-57D6-45CF-A249-2F9A35E2DC14}"/>
              </a:ext>
            </a:extLst>
          </p:cNvPr>
          <p:cNvSpPr txBox="1"/>
          <p:nvPr/>
        </p:nvSpPr>
        <p:spPr>
          <a:xfrm>
            <a:off x="533262" y="1607824"/>
            <a:ext cx="7089169" cy="3776418"/>
          </a:xfrm>
          <a:prstGeom prst="rect">
            <a:avLst/>
          </a:prstGeom>
          <a:noFill/>
        </p:spPr>
        <p:txBody>
          <a:bodyPr wrap="square" rtlCol="0">
            <a:spAutoFit/>
          </a:bodyPr>
          <a:lstStyle/>
          <a:p>
            <a:pPr marL="342900" lvl="0" indent="-342900">
              <a:spcBef>
                <a:spcPct val="20000"/>
              </a:spcBef>
              <a:buFont typeface="Wingdings" panose="05000000000000000000" pitchFamily="2" charset="2"/>
              <a:buChar char="Ø"/>
              <a:defRPr/>
            </a:pPr>
            <a:r>
              <a:rPr lang="en-US" sz="1900" b="1" dirty="0">
                <a:solidFill>
                  <a:srgbClr val="3F3F3F"/>
                </a:solidFill>
                <a:cs typeface="Arial"/>
              </a:rPr>
              <a:t>HSA contribution limits</a:t>
            </a:r>
            <a:endParaRPr lang="en-US" sz="1900" dirty="0">
              <a:solidFill>
                <a:srgbClr val="3F3F3F"/>
              </a:solidFill>
              <a:cs typeface="Arial"/>
            </a:endParaRPr>
          </a:p>
          <a:p>
            <a:pPr marL="800100" lvl="1" indent="-342900">
              <a:spcBef>
                <a:spcPct val="20000"/>
              </a:spcBef>
              <a:buFont typeface="Wingdings" panose="05000000000000000000" pitchFamily="2" charset="2"/>
              <a:buChar char="§"/>
              <a:defRPr/>
            </a:pPr>
            <a:r>
              <a:rPr lang="en-US" sz="1900" b="1" dirty="0">
                <a:solidFill>
                  <a:srgbClr val="3F3F3F"/>
                </a:solidFill>
                <a:cs typeface="Arial"/>
              </a:rPr>
              <a:t>$4,150 for self-only coverage  </a:t>
            </a:r>
            <a:r>
              <a:rPr lang="en-US" sz="1900" dirty="0">
                <a:solidFill>
                  <a:srgbClr val="3F3F3F"/>
                </a:solidFill>
                <a:cs typeface="Arial"/>
              </a:rPr>
              <a:t>(up from $3,850) </a:t>
            </a:r>
          </a:p>
          <a:p>
            <a:pPr marL="800100" lvl="1" indent="-342900">
              <a:spcBef>
                <a:spcPct val="20000"/>
              </a:spcBef>
              <a:buFont typeface="Wingdings" panose="05000000000000000000" pitchFamily="2" charset="2"/>
              <a:buChar char="§"/>
              <a:defRPr/>
            </a:pPr>
            <a:r>
              <a:rPr lang="en-US" sz="1900" b="1" dirty="0">
                <a:solidFill>
                  <a:srgbClr val="3F3F3F"/>
                </a:solidFill>
                <a:cs typeface="Arial"/>
              </a:rPr>
              <a:t>$8,300 for family coverage </a:t>
            </a:r>
            <a:r>
              <a:rPr lang="en-US" sz="1900" dirty="0">
                <a:solidFill>
                  <a:srgbClr val="3F3F3F"/>
                </a:solidFill>
                <a:cs typeface="Arial"/>
              </a:rPr>
              <a:t>(up from $7,750)</a:t>
            </a:r>
          </a:p>
          <a:p>
            <a:pPr marL="742950" lvl="1" indent="-285750">
              <a:spcBef>
                <a:spcPct val="20000"/>
              </a:spcBef>
              <a:buFont typeface="Arial"/>
              <a:buChar char="–"/>
              <a:defRPr/>
            </a:pPr>
            <a:endParaRPr lang="en-US" sz="1900" dirty="0">
              <a:solidFill>
                <a:srgbClr val="3F3F3F"/>
              </a:solidFill>
              <a:cs typeface="Arial"/>
            </a:endParaRPr>
          </a:p>
          <a:p>
            <a:pPr marL="342900" lvl="0" indent="-342900">
              <a:spcBef>
                <a:spcPct val="20000"/>
              </a:spcBef>
              <a:buFont typeface="Wingdings" panose="05000000000000000000" pitchFamily="2" charset="2"/>
              <a:buChar char="Ø"/>
              <a:defRPr/>
            </a:pPr>
            <a:r>
              <a:rPr lang="en-US" sz="1900" dirty="0">
                <a:solidFill>
                  <a:srgbClr val="3F3F3F"/>
                </a:solidFill>
                <a:cs typeface="Arial"/>
              </a:rPr>
              <a:t>Catch-up contribution for members 55 and over remains the same at $1,000 for the year</a:t>
            </a:r>
          </a:p>
          <a:p>
            <a:pPr marL="800100" lvl="1" indent="-342900">
              <a:spcBef>
                <a:spcPct val="20000"/>
              </a:spcBef>
              <a:buFont typeface="Wingdings" panose="05000000000000000000" pitchFamily="2" charset="2"/>
              <a:buChar char="Ø"/>
              <a:defRPr/>
            </a:pPr>
            <a:endParaRPr lang="en-US" sz="1900" dirty="0">
              <a:solidFill>
                <a:srgbClr val="3F3F3F"/>
              </a:solidFill>
              <a:cs typeface="Arial"/>
            </a:endParaRPr>
          </a:p>
          <a:p>
            <a:pPr marL="342900" lvl="0" indent="-342900">
              <a:spcBef>
                <a:spcPct val="20000"/>
              </a:spcBef>
              <a:buFont typeface="Wingdings" panose="05000000000000000000" pitchFamily="2" charset="2"/>
              <a:buChar char="Ø"/>
              <a:defRPr/>
            </a:pPr>
            <a:r>
              <a:rPr lang="en-US" sz="1900" dirty="0">
                <a:solidFill>
                  <a:srgbClr val="3F3F3F"/>
                </a:solidFill>
                <a:cs typeface="Arial"/>
              </a:rPr>
              <a:t>UC Contribution for the year also remains the same (up to $500 for single or $1,000 for family coverage)  </a:t>
            </a:r>
          </a:p>
          <a:p>
            <a:pPr marL="342900" lvl="0" indent="-342900">
              <a:spcBef>
                <a:spcPct val="20000"/>
              </a:spcBef>
              <a:buFont typeface="Wingdings" panose="05000000000000000000" pitchFamily="2" charset="2"/>
              <a:buChar char="Ø"/>
              <a:defRPr/>
            </a:pPr>
            <a:endParaRPr lang="en-US" sz="1900" dirty="0">
              <a:solidFill>
                <a:srgbClr val="3F3F3F"/>
              </a:solidFill>
              <a:cs typeface="Arial"/>
            </a:endParaRPr>
          </a:p>
          <a:p>
            <a:pPr marL="342900" lvl="0" indent="-342900">
              <a:spcBef>
                <a:spcPct val="20000"/>
              </a:spcBef>
              <a:buFont typeface="Wingdings" panose="05000000000000000000" pitchFamily="2" charset="2"/>
              <a:buChar char="Ø"/>
              <a:defRPr/>
            </a:pPr>
            <a:r>
              <a:rPr lang="en-US" sz="1900" dirty="0">
                <a:solidFill>
                  <a:srgbClr val="3F3F3F"/>
                </a:solidFill>
                <a:cs typeface="Arial"/>
              </a:rPr>
              <a:t>HealthEquity remains the custodian for UC HSAs</a:t>
            </a:r>
          </a:p>
        </p:txBody>
      </p:sp>
      <p:pic>
        <p:nvPicPr>
          <p:cNvPr id="4" name="Graphic 3">
            <a:extLst>
              <a:ext uri="{FF2B5EF4-FFF2-40B4-BE49-F238E27FC236}">
                <a16:creationId xmlns:a16="http://schemas.microsoft.com/office/drawing/2014/main" id="{17462812-E8E1-4DD7-A75C-29FC39BB50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262" y="673436"/>
            <a:ext cx="280946" cy="128525"/>
          </a:xfrm>
          <a:prstGeom prst="rect">
            <a:avLst/>
          </a:prstGeom>
        </p:spPr>
      </p:pic>
      <p:grpSp>
        <p:nvGrpSpPr>
          <p:cNvPr id="5" name="Group 4">
            <a:extLst>
              <a:ext uri="{FF2B5EF4-FFF2-40B4-BE49-F238E27FC236}">
                <a16:creationId xmlns:a16="http://schemas.microsoft.com/office/drawing/2014/main" id="{7B79A5DB-B7A8-4587-9DD2-76CD21D61663}"/>
              </a:ext>
            </a:extLst>
          </p:cNvPr>
          <p:cNvGrpSpPr/>
          <p:nvPr/>
        </p:nvGrpSpPr>
        <p:grpSpPr>
          <a:xfrm>
            <a:off x="204186" y="5734975"/>
            <a:ext cx="2032987" cy="870011"/>
            <a:chOff x="204186" y="5734975"/>
            <a:chExt cx="2032987" cy="870011"/>
          </a:xfrm>
        </p:grpSpPr>
        <p:sp>
          <p:nvSpPr>
            <p:cNvPr id="6" name="Rectangle 5">
              <a:extLst>
                <a:ext uri="{FF2B5EF4-FFF2-40B4-BE49-F238E27FC236}">
                  <a16:creationId xmlns:a16="http://schemas.microsoft.com/office/drawing/2014/main" id="{F8672228-EF69-4CFA-BD05-958E97B4D2A6}"/>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37D89E7-11D8-40E6-94C5-5EE849786072}"/>
                </a:ext>
              </a:extLst>
            </p:cNvPr>
            <p:cNvPicPr>
              <a:picLocks noChangeAspect="1"/>
            </p:cNvPicPr>
            <p:nvPr/>
          </p:nvPicPr>
          <p:blipFill>
            <a:blip r:embed="rId6"/>
            <a:stretch>
              <a:fillRect/>
            </a:stretch>
          </p:blipFill>
          <p:spPr>
            <a:xfrm>
              <a:off x="533262" y="5967896"/>
              <a:ext cx="1306847" cy="495048"/>
            </a:xfrm>
            <a:prstGeom prst="rect">
              <a:avLst/>
            </a:prstGeom>
          </p:spPr>
        </p:pic>
      </p:grpSp>
      <p:pic>
        <p:nvPicPr>
          <p:cNvPr id="14" name="Audio 13">
            <a:hlinkClick r:id="" action="ppaction://media"/>
            <a:extLst>
              <a:ext uri="{FF2B5EF4-FFF2-40B4-BE49-F238E27FC236}">
                <a16:creationId xmlns:a16="http://schemas.microsoft.com/office/drawing/2014/main" id="{79C4F3A5-FBB9-4F7A-AD12-168CDF95D2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49049174"/>
      </p:ext>
    </p:extLst>
  </p:cSld>
  <p:clrMapOvr>
    <a:masterClrMapping/>
  </p:clrMapOvr>
  <mc:AlternateContent xmlns:mc="http://schemas.openxmlformats.org/markup-compatibility/2006" xmlns:p14="http://schemas.microsoft.com/office/powerpoint/2010/main">
    <mc:Choice Requires="p14">
      <p:transition spd="slow" p14:dur="2000" advTm="60315"/>
    </mc:Choice>
    <mc:Fallback xmlns="">
      <p:transition spd="slow" advTm="6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B183-F940-4197-BEE7-0D748B86D5FF}"/>
              </a:ext>
            </a:extLst>
          </p:cNvPr>
          <p:cNvSpPr txBox="1">
            <a:spLocks/>
          </p:cNvSpPr>
          <p:nvPr/>
        </p:nvSpPr>
        <p:spPr>
          <a:xfrm>
            <a:off x="361765" y="872130"/>
            <a:ext cx="8229600" cy="661720"/>
          </a:xfrm>
          <a:prstGeom prst="rect">
            <a:avLst/>
          </a:prstGeom>
        </p:spPr>
        <p:txBody>
          <a:bodyPr/>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600" b="1" dirty="0">
                <a:solidFill>
                  <a:srgbClr val="003DA5"/>
                </a:solidFill>
              </a:rPr>
              <a:t>Health Savings Account (HSA)</a:t>
            </a:r>
          </a:p>
        </p:txBody>
      </p:sp>
      <p:sp>
        <p:nvSpPr>
          <p:cNvPr id="3" name="TextBox 2">
            <a:extLst>
              <a:ext uri="{FF2B5EF4-FFF2-40B4-BE49-F238E27FC236}">
                <a16:creationId xmlns:a16="http://schemas.microsoft.com/office/drawing/2014/main" id="{B3465494-31A4-45A4-9E5D-F7CF50912D0D}"/>
              </a:ext>
            </a:extLst>
          </p:cNvPr>
          <p:cNvSpPr txBox="1"/>
          <p:nvPr/>
        </p:nvSpPr>
        <p:spPr>
          <a:xfrm>
            <a:off x="611685" y="1927284"/>
            <a:ext cx="7979680" cy="2616101"/>
          </a:xfrm>
          <a:prstGeom prst="rect">
            <a:avLst/>
          </a:prstGeom>
          <a:noFill/>
        </p:spPr>
        <p:txBody>
          <a:bodyPr wrap="square" rtlCol="0">
            <a:spAutoFit/>
          </a:bodyPr>
          <a:lstStyle/>
          <a:p>
            <a:pPr marL="342900" lvl="0" indent="-342900">
              <a:spcBef>
                <a:spcPct val="20000"/>
              </a:spcBef>
              <a:buFont typeface="Wingdings" panose="05000000000000000000" pitchFamily="2" charset="2"/>
              <a:buChar char="Ø"/>
              <a:defRPr/>
            </a:pPr>
            <a:r>
              <a:rPr lang="en-US" sz="2000" b="1" dirty="0">
                <a:solidFill>
                  <a:srgbClr val="3F3F3F"/>
                </a:solidFill>
                <a:cs typeface="Arial"/>
              </a:rPr>
              <a:t>In-network deductible</a:t>
            </a:r>
            <a:endParaRPr lang="en-US" sz="2000" dirty="0">
              <a:solidFill>
                <a:srgbClr val="3F3F3F"/>
              </a:solidFill>
              <a:cs typeface="Arial"/>
            </a:endParaRPr>
          </a:p>
          <a:p>
            <a:pPr marL="800100" lvl="1" indent="-342900">
              <a:spcBef>
                <a:spcPct val="20000"/>
              </a:spcBef>
              <a:buFont typeface="Wingdings" panose="05000000000000000000" pitchFamily="2" charset="2"/>
              <a:buChar char="§"/>
              <a:defRPr/>
            </a:pPr>
            <a:r>
              <a:rPr lang="en-US" sz="2000" dirty="0">
                <a:solidFill>
                  <a:srgbClr val="3F3F3F"/>
                </a:solidFill>
                <a:cs typeface="Arial"/>
              </a:rPr>
              <a:t>$1,600 for self-only coverage ($100 increase from 2023)</a:t>
            </a:r>
          </a:p>
          <a:p>
            <a:pPr marL="800100" lvl="1" indent="-342900">
              <a:spcBef>
                <a:spcPct val="20000"/>
              </a:spcBef>
              <a:buFont typeface="Wingdings" panose="05000000000000000000" pitchFamily="2" charset="2"/>
              <a:buChar char="§"/>
              <a:defRPr/>
            </a:pPr>
            <a:r>
              <a:rPr lang="en-US" sz="2000" dirty="0">
                <a:solidFill>
                  <a:srgbClr val="3F3F3F"/>
                </a:solidFill>
                <a:cs typeface="Arial"/>
              </a:rPr>
              <a:t>$3,200 for family coverage ($200 increase from 2023)</a:t>
            </a:r>
          </a:p>
          <a:p>
            <a:pPr lvl="1">
              <a:spcBef>
                <a:spcPct val="20000"/>
              </a:spcBef>
              <a:defRPr/>
            </a:pPr>
            <a:endParaRPr lang="en-US" sz="2000" dirty="0">
              <a:solidFill>
                <a:srgbClr val="3F3F3F"/>
              </a:solidFill>
              <a:cs typeface="Arial"/>
            </a:endParaRPr>
          </a:p>
          <a:p>
            <a:pPr marL="342900" lvl="0" indent="-342900">
              <a:spcBef>
                <a:spcPct val="20000"/>
              </a:spcBef>
              <a:buFont typeface="Wingdings" panose="05000000000000000000" pitchFamily="2" charset="2"/>
              <a:buChar char="Ø"/>
              <a:defRPr/>
            </a:pPr>
            <a:r>
              <a:rPr lang="en-US" sz="2000" b="1" dirty="0">
                <a:solidFill>
                  <a:srgbClr val="3F3F3F"/>
                </a:solidFill>
                <a:cs typeface="Arial"/>
              </a:rPr>
              <a:t>Out-of-Network deductible</a:t>
            </a:r>
          </a:p>
          <a:p>
            <a:pPr marL="800100" lvl="1" indent="-342900">
              <a:spcBef>
                <a:spcPct val="20000"/>
              </a:spcBef>
              <a:buFont typeface="Wingdings" panose="05000000000000000000" pitchFamily="2" charset="2"/>
              <a:buChar char="§"/>
              <a:defRPr/>
            </a:pPr>
            <a:r>
              <a:rPr lang="en-US" sz="2000" dirty="0">
                <a:solidFill>
                  <a:srgbClr val="3F3F3F"/>
                </a:solidFill>
                <a:cs typeface="Arial"/>
              </a:rPr>
              <a:t>$2,600 for self-only coverage ($50 increase from 2023)</a:t>
            </a:r>
          </a:p>
          <a:p>
            <a:pPr marL="800100" lvl="1" indent="-342900">
              <a:spcBef>
                <a:spcPct val="20000"/>
              </a:spcBef>
              <a:buFont typeface="Wingdings" panose="05000000000000000000" pitchFamily="2" charset="2"/>
              <a:buChar char="§"/>
              <a:defRPr/>
            </a:pPr>
            <a:r>
              <a:rPr lang="en-US" sz="2000" dirty="0">
                <a:solidFill>
                  <a:srgbClr val="3F3F3F"/>
                </a:solidFill>
                <a:cs typeface="Arial"/>
              </a:rPr>
              <a:t>$5,200 for family coverage ($100 increase from 2023)</a:t>
            </a:r>
            <a:endParaRPr lang="en-US" sz="2000" b="1" dirty="0">
              <a:solidFill>
                <a:srgbClr val="3F3F3F"/>
              </a:solidFill>
              <a:cs typeface="Arial"/>
            </a:endParaRPr>
          </a:p>
        </p:txBody>
      </p:sp>
      <p:pic>
        <p:nvPicPr>
          <p:cNvPr id="4" name="Graphic 3">
            <a:extLst>
              <a:ext uri="{FF2B5EF4-FFF2-40B4-BE49-F238E27FC236}">
                <a16:creationId xmlns:a16="http://schemas.microsoft.com/office/drawing/2014/main" id="{678A0438-5C7A-4AFB-9509-89B1AD0831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741" y="807868"/>
            <a:ext cx="280946" cy="128525"/>
          </a:xfrm>
          <a:prstGeom prst="rect">
            <a:avLst/>
          </a:prstGeom>
        </p:spPr>
      </p:pic>
      <p:grpSp>
        <p:nvGrpSpPr>
          <p:cNvPr id="5" name="Group 4">
            <a:extLst>
              <a:ext uri="{FF2B5EF4-FFF2-40B4-BE49-F238E27FC236}">
                <a16:creationId xmlns:a16="http://schemas.microsoft.com/office/drawing/2014/main" id="{4D63930F-2207-40ED-9600-8E7A45EC183F}"/>
              </a:ext>
            </a:extLst>
          </p:cNvPr>
          <p:cNvGrpSpPr/>
          <p:nvPr/>
        </p:nvGrpSpPr>
        <p:grpSpPr>
          <a:xfrm>
            <a:off x="204186" y="5615126"/>
            <a:ext cx="2032987" cy="870011"/>
            <a:chOff x="204186" y="5734975"/>
            <a:chExt cx="2032987" cy="870011"/>
          </a:xfrm>
        </p:grpSpPr>
        <p:sp>
          <p:nvSpPr>
            <p:cNvPr id="6" name="Rectangle 5">
              <a:extLst>
                <a:ext uri="{FF2B5EF4-FFF2-40B4-BE49-F238E27FC236}">
                  <a16:creationId xmlns:a16="http://schemas.microsoft.com/office/drawing/2014/main" id="{F3914005-6E2C-44B5-8B1D-980C49E2E77C}"/>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F1483B0-0CF7-4221-B96D-887971787C2B}"/>
                </a:ext>
              </a:extLst>
            </p:cNvPr>
            <p:cNvPicPr>
              <a:picLocks noChangeAspect="1"/>
            </p:cNvPicPr>
            <p:nvPr/>
          </p:nvPicPr>
          <p:blipFill>
            <a:blip r:embed="rId6"/>
            <a:stretch>
              <a:fillRect/>
            </a:stretch>
          </p:blipFill>
          <p:spPr>
            <a:xfrm>
              <a:off x="533262" y="5967896"/>
              <a:ext cx="1306847" cy="495048"/>
            </a:xfrm>
            <a:prstGeom prst="rect">
              <a:avLst/>
            </a:prstGeom>
          </p:spPr>
        </p:pic>
      </p:grpSp>
      <p:pic>
        <p:nvPicPr>
          <p:cNvPr id="8" name="Audio 7">
            <a:hlinkClick r:id="" action="ppaction://media"/>
            <a:extLst>
              <a:ext uri="{FF2B5EF4-FFF2-40B4-BE49-F238E27FC236}">
                <a16:creationId xmlns:a16="http://schemas.microsoft.com/office/drawing/2014/main" id="{5BCA05A6-0A12-49C1-8941-C7307277EA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43780362"/>
      </p:ext>
    </p:extLst>
  </p:cSld>
  <p:clrMapOvr>
    <a:masterClrMapping/>
  </p:clrMapOvr>
  <mc:AlternateContent xmlns:mc="http://schemas.openxmlformats.org/markup-compatibility/2006" xmlns:p14="http://schemas.microsoft.com/office/powerpoint/2010/main">
    <mc:Choice Requires="p14">
      <p:transition spd="slow" p14:dur="2000" advTm="19146"/>
    </mc:Choice>
    <mc:Fallback xmlns="">
      <p:transition spd="slow" advTm="19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E0A60251-A71F-4F36-A5FE-E103B4985BB8}"/>
              </a:ext>
            </a:extLst>
          </p:cNvPr>
          <p:cNvSpPr txBox="1">
            <a:spLocks/>
          </p:cNvSpPr>
          <p:nvPr/>
        </p:nvSpPr>
        <p:spPr>
          <a:xfrm>
            <a:off x="475630" y="1455427"/>
            <a:ext cx="8484920" cy="4370427"/>
          </a:xfrm>
          <a:prstGeom prst="rect">
            <a:avLst/>
          </a:prstGeom>
        </p:spPr>
        <p:txBody>
          <a:bodyPr/>
          <a:lstStyle>
            <a:lvl1pPr marL="342900" indent="-342900" algn="l" defTabSz="457200" rtl="0" eaLnBrk="1" latinLnBrk="0" hangingPunct="1">
              <a:spcBef>
                <a:spcPct val="20000"/>
              </a:spcBef>
              <a:buFont typeface="Arial"/>
              <a:buChar char="•"/>
              <a:defRPr sz="2000" b="0" i="0" kern="1200">
                <a:solidFill>
                  <a:srgbClr val="676767"/>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rgbClr val="666666"/>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Ø"/>
              <a:defRPr/>
            </a:pPr>
            <a:r>
              <a:rPr lang="en-US" b="1" dirty="0">
                <a:solidFill>
                  <a:srgbClr val="3F3F3F"/>
                </a:solidFill>
              </a:rPr>
              <a:t>Male/Female Condom</a:t>
            </a:r>
            <a:endParaRPr lang="en-US" dirty="0">
              <a:solidFill>
                <a:srgbClr val="3F3F3F"/>
              </a:solidFill>
            </a:endParaRPr>
          </a:p>
          <a:p>
            <a:pPr marL="800100" lvl="1" indent="-342900">
              <a:buFont typeface="Wingdings" panose="05000000000000000000" pitchFamily="2" charset="2"/>
              <a:buChar char="§"/>
              <a:defRPr/>
            </a:pPr>
            <a:r>
              <a:rPr lang="en-US" dirty="0">
                <a:solidFill>
                  <a:srgbClr val="3F3F3F"/>
                </a:solidFill>
              </a:rPr>
              <a:t>Remains at $0 member cost share </a:t>
            </a:r>
          </a:p>
          <a:p>
            <a:pPr marL="800100" lvl="1" indent="-342900">
              <a:buFont typeface="Wingdings" panose="05000000000000000000" pitchFamily="2" charset="2"/>
              <a:buChar char="§"/>
              <a:defRPr/>
            </a:pPr>
            <a:r>
              <a:rPr lang="en-US" dirty="0">
                <a:solidFill>
                  <a:srgbClr val="3F3F3F"/>
                </a:solidFill>
              </a:rPr>
              <a:t>No prescription required</a:t>
            </a:r>
          </a:p>
          <a:p>
            <a:pPr marL="457200" lvl="1" indent="0">
              <a:buNone/>
              <a:defRPr/>
            </a:pPr>
            <a:endParaRPr lang="en-US" sz="1100" dirty="0">
              <a:solidFill>
                <a:srgbClr val="3F3F3F"/>
              </a:solidFill>
            </a:endParaRPr>
          </a:p>
          <a:p>
            <a:pPr>
              <a:buFont typeface="Wingdings" panose="05000000000000000000" pitchFamily="2" charset="2"/>
              <a:buChar char="Ø"/>
              <a:defRPr/>
            </a:pPr>
            <a:r>
              <a:rPr lang="en-US" b="1" dirty="0">
                <a:solidFill>
                  <a:srgbClr val="3F3F3F"/>
                </a:solidFill>
              </a:rPr>
              <a:t>In-Network: Male Sterilization/Vasectomy</a:t>
            </a:r>
          </a:p>
          <a:p>
            <a:pPr marL="800100" lvl="1" indent="-342900">
              <a:buFont typeface="Wingdings" panose="05000000000000000000" pitchFamily="2" charset="2"/>
              <a:buChar char="§"/>
              <a:defRPr/>
            </a:pPr>
            <a:r>
              <a:rPr lang="en-US" b="1" dirty="0">
                <a:solidFill>
                  <a:srgbClr val="3F3F3F"/>
                </a:solidFill>
              </a:rPr>
              <a:t>$0 Member Cost Share</a:t>
            </a:r>
          </a:p>
          <a:p>
            <a:pPr marL="800100" lvl="1" indent="-342900">
              <a:buFont typeface="Wingdings" panose="05000000000000000000" pitchFamily="2" charset="2"/>
              <a:buChar char="§"/>
              <a:defRPr/>
            </a:pPr>
            <a:r>
              <a:rPr lang="en-US" b="1" dirty="0">
                <a:solidFill>
                  <a:srgbClr val="3F3F3F"/>
                </a:solidFill>
              </a:rPr>
              <a:t>Deductible applies for UC HSP and CORE</a:t>
            </a:r>
          </a:p>
          <a:p>
            <a:pPr marL="800100" lvl="1" indent="-342900">
              <a:buFont typeface="Wingdings" panose="05000000000000000000" pitchFamily="2" charset="2"/>
              <a:buChar char="§"/>
              <a:defRPr/>
            </a:pPr>
            <a:endParaRPr lang="en-US" sz="1100" dirty="0">
              <a:solidFill>
                <a:srgbClr val="3F3F3F"/>
              </a:solidFill>
            </a:endParaRPr>
          </a:p>
          <a:p>
            <a:pPr>
              <a:buFont typeface="Wingdings" panose="05000000000000000000" pitchFamily="2" charset="2"/>
              <a:buChar char="Ø"/>
              <a:defRPr/>
            </a:pPr>
            <a:r>
              <a:rPr lang="en-US" b="1" dirty="0">
                <a:solidFill>
                  <a:srgbClr val="3F3F3F"/>
                </a:solidFill>
              </a:rPr>
              <a:t>OON Vasectomy member cost share remains the same</a:t>
            </a:r>
          </a:p>
          <a:p>
            <a:pPr marL="800100" lvl="1" indent="-342900">
              <a:buFont typeface="Wingdings" panose="05000000000000000000" pitchFamily="2" charset="2"/>
              <a:buChar char="§"/>
              <a:defRPr/>
            </a:pPr>
            <a:r>
              <a:rPr lang="en-US" dirty="0">
                <a:solidFill>
                  <a:srgbClr val="3F3F3F"/>
                </a:solidFill>
              </a:rPr>
              <a:t>HSP at 40% after deductible </a:t>
            </a:r>
          </a:p>
          <a:p>
            <a:pPr marL="800100" lvl="1" indent="-342900">
              <a:buFont typeface="Wingdings" panose="05000000000000000000" pitchFamily="2" charset="2"/>
              <a:buChar char="§"/>
              <a:defRPr/>
            </a:pPr>
            <a:r>
              <a:rPr lang="en-US" dirty="0">
                <a:solidFill>
                  <a:srgbClr val="3F3F3F"/>
                </a:solidFill>
              </a:rPr>
              <a:t>UC Care at 50% after deductible</a:t>
            </a:r>
          </a:p>
          <a:p>
            <a:pPr marL="800100" lvl="1" indent="-342900">
              <a:buFont typeface="Wingdings" panose="05000000000000000000" pitchFamily="2" charset="2"/>
              <a:buChar char="§"/>
              <a:defRPr/>
            </a:pPr>
            <a:r>
              <a:rPr lang="en-US" dirty="0">
                <a:solidFill>
                  <a:srgbClr val="3F3F3F"/>
                </a:solidFill>
              </a:rPr>
              <a:t>CORE at 20% after deductible</a:t>
            </a:r>
            <a:endParaRPr lang="en-US" b="1" dirty="0">
              <a:solidFill>
                <a:srgbClr val="3F3F3F"/>
              </a:solidFill>
            </a:endParaRPr>
          </a:p>
        </p:txBody>
      </p:sp>
      <p:pic>
        <p:nvPicPr>
          <p:cNvPr id="3" name="Graphic 2">
            <a:extLst>
              <a:ext uri="{FF2B5EF4-FFF2-40B4-BE49-F238E27FC236}">
                <a16:creationId xmlns:a16="http://schemas.microsoft.com/office/drawing/2014/main" id="{89F56677-60C2-4947-9F38-262E384466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0306" y="583617"/>
            <a:ext cx="280946" cy="128525"/>
          </a:xfrm>
          <a:prstGeom prst="rect">
            <a:avLst/>
          </a:prstGeom>
        </p:spPr>
      </p:pic>
      <p:grpSp>
        <p:nvGrpSpPr>
          <p:cNvPr id="4" name="Group 3">
            <a:extLst>
              <a:ext uri="{FF2B5EF4-FFF2-40B4-BE49-F238E27FC236}">
                <a16:creationId xmlns:a16="http://schemas.microsoft.com/office/drawing/2014/main" id="{94C526BB-50D9-4331-9354-278C443B3028}"/>
              </a:ext>
            </a:extLst>
          </p:cNvPr>
          <p:cNvGrpSpPr/>
          <p:nvPr/>
        </p:nvGrpSpPr>
        <p:grpSpPr>
          <a:xfrm>
            <a:off x="204186" y="5734975"/>
            <a:ext cx="2032987" cy="870011"/>
            <a:chOff x="204186" y="5734975"/>
            <a:chExt cx="2032987" cy="870011"/>
          </a:xfrm>
        </p:grpSpPr>
        <p:sp>
          <p:nvSpPr>
            <p:cNvPr id="5" name="Rectangle 4">
              <a:extLst>
                <a:ext uri="{FF2B5EF4-FFF2-40B4-BE49-F238E27FC236}">
                  <a16:creationId xmlns:a16="http://schemas.microsoft.com/office/drawing/2014/main" id="{808E8F53-CE72-449A-A621-5BB6F8E55502}"/>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D9BA65E-FF5C-4952-A500-1726D3E59454}"/>
                </a:ext>
              </a:extLst>
            </p:cNvPr>
            <p:cNvPicPr>
              <a:picLocks noChangeAspect="1"/>
            </p:cNvPicPr>
            <p:nvPr/>
          </p:nvPicPr>
          <p:blipFill>
            <a:blip r:embed="rId6"/>
            <a:stretch>
              <a:fillRect/>
            </a:stretch>
          </p:blipFill>
          <p:spPr>
            <a:xfrm>
              <a:off x="533262" y="5967896"/>
              <a:ext cx="1306847" cy="495048"/>
            </a:xfrm>
            <a:prstGeom prst="rect">
              <a:avLst/>
            </a:prstGeom>
          </p:spPr>
        </p:pic>
      </p:grpSp>
      <p:sp>
        <p:nvSpPr>
          <p:cNvPr id="7" name="Title 1">
            <a:extLst>
              <a:ext uri="{FF2B5EF4-FFF2-40B4-BE49-F238E27FC236}">
                <a16:creationId xmlns:a16="http://schemas.microsoft.com/office/drawing/2014/main" id="{68131810-44D3-4579-AEC0-2A36F565A3E3}"/>
              </a:ext>
            </a:extLst>
          </p:cNvPr>
          <p:cNvSpPr txBox="1">
            <a:spLocks/>
          </p:cNvSpPr>
          <p:nvPr/>
        </p:nvSpPr>
        <p:spPr>
          <a:xfrm>
            <a:off x="533262" y="717220"/>
            <a:ext cx="8229600" cy="600164"/>
          </a:xfrm>
          <a:prstGeom prst="rect">
            <a:avLst/>
          </a:prstGeom>
        </p:spPr>
        <p:txBody>
          <a:bodyPr/>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600" b="1">
                <a:solidFill>
                  <a:srgbClr val="003DA5"/>
                </a:solidFill>
              </a:rPr>
              <a:t>UC Care, CORE, UC HSP</a:t>
            </a:r>
            <a:endParaRPr lang="en-US" sz="3600" b="1" dirty="0">
              <a:solidFill>
                <a:srgbClr val="003DA5"/>
              </a:solidFill>
            </a:endParaRPr>
          </a:p>
        </p:txBody>
      </p:sp>
      <p:pic>
        <p:nvPicPr>
          <p:cNvPr id="8" name="Audio 7">
            <a:hlinkClick r:id="" action="ppaction://media"/>
            <a:extLst>
              <a:ext uri="{FF2B5EF4-FFF2-40B4-BE49-F238E27FC236}">
                <a16:creationId xmlns:a16="http://schemas.microsoft.com/office/drawing/2014/main" id="{AFE24948-0C2F-4381-8383-C5F6FBB999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02520234"/>
      </p:ext>
    </p:extLst>
  </p:cSld>
  <p:clrMapOvr>
    <a:masterClrMapping/>
  </p:clrMapOvr>
  <mc:AlternateContent xmlns:mc="http://schemas.openxmlformats.org/markup-compatibility/2006" xmlns:p14="http://schemas.microsoft.com/office/powerpoint/2010/main">
    <mc:Choice Requires="p14">
      <p:transition spd="slow" p14:dur="2000" advTm="16777"/>
    </mc:Choice>
    <mc:Fallback xmlns="">
      <p:transition spd="slow" advTm="16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BF9ED8-5A36-4CE8-8D6F-2AB9160E7435}"/>
              </a:ext>
            </a:extLst>
          </p:cNvPr>
          <p:cNvSpPr txBox="1">
            <a:spLocks/>
          </p:cNvSpPr>
          <p:nvPr/>
        </p:nvSpPr>
        <p:spPr>
          <a:xfrm>
            <a:off x="1010093" y="2057219"/>
            <a:ext cx="7176977" cy="1405513"/>
          </a:xfrm>
          <a:prstGeom prst="rect">
            <a:avLst/>
          </a:prstGeom>
        </p:spPr>
        <p:txBody>
          <a:bodyPr/>
          <a:lstStyle>
            <a:lvl1pPr marL="342900" indent="-342900" algn="l" defTabSz="457200" rtl="0" eaLnBrk="1" latinLnBrk="0" hangingPunct="1">
              <a:spcBef>
                <a:spcPct val="20000"/>
              </a:spcBef>
              <a:buFont typeface="Arial"/>
              <a:buChar char="•"/>
              <a:defRPr sz="2000" b="0" i="0" kern="1200">
                <a:solidFill>
                  <a:srgbClr val="676767"/>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rgbClr val="666666"/>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500" b="1" dirty="0">
                <a:solidFill>
                  <a:srgbClr val="E64F94"/>
                </a:solidFill>
              </a:rPr>
              <a:t>Medical HMO Plans</a:t>
            </a:r>
          </a:p>
          <a:p>
            <a:pPr algn="ctr"/>
            <a:endParaRPr lang="en-US" b="1" dirty="0">
              <a:solidFill>
                <a:srgbClr val="E64F94"/>
              </a:solidFill>
            </a:endParaRPr>
          </a:p>
        </p:txBody>
      </p:sp>
      <p:sp>
        <p:nvSpPr>
          <p:cNvPr id="3" name="TextBox 2">
            <a:extLst>
              <a:ext uri="{FF2B5EF4-FFF2-40B4-BE49-F238E27FC236}">
                <a16:creationId xmlns:a16="http://schemas.microsoft.com/office/drawing/2014/main" id="{E7276459-EBF1-42D7-9B88-DCC1A2B6BE65}"/>
              </a:ext>
            </a:extLst>
          </p:cNvPr>
          <p:cNvSpPr txBox="1"/>
          <p:nvPr/>
        </p:nvSpPr>
        <p:spPr>
          <a:xfrm>
            <a:off x="2286000" y="3152303"/>
            <a:ext cx="4572000" cy="1446550"/>
          </a:xfrm>
          <a:prstGeom prst="rect">
            <a:avLst/>
          </a:prstGeom>
          <a:noFill/>
        </p:spPr>
        <p:txBody>
          <a:bodyPr wrap="square" lIns="91440" tIns="45720" rIns="91440" bIns="45720" anchor="t">
            <a:spAutoFit/>
          </a:bodyPr>
          <a:lstStyle/>
          <a:p>
            <a:pPr algn="ctr"/>
            <a:r>
              <a:rPr lang="en-US" sz="2200" dirty="0">
                <a:solidFill>
                  <a:srgbClr val="003DA5"/>
                </a:solidFill>
              </a:rPr>
              <a:t>UC Blue &amp; Gold HMO</a:t>
            </a:r>
          </a:p>
          <a:p>
            <a:pPr algn="ctr"/>
            <a:r>
              <a:rPr lang="en-US" sz="2200" dirty="0">
                <a:solidFill>
                  <a:srgbClr val="003DA5"/>
                </a:solidFill>
              </a:rPr>
              <a:t>Kaiser HMO</a:t>
            </a:r>
            <a:endParaRPr lang="en-US" sz="2200" dirty="0">
              <a:solidFill>
                <a:srgbClr val="003DA5"/>
              </a:solidFill>
              <a:cs typeface="Arial"/>
            </a:endParaRPr>
          </a:p>
          <a:p>
            <a:pPr algn="ctr"/>
            <a:r>
              <a:rPr lang="en-US" sz="2200" dirty="0">
                <a:solidFill>
                  <a:srgbClr val="003DA5"/>
                </a:solidFill>
                <a:cs typeface="Arial"/>
              </a:rPr>
              <a:t>Optum Behavioral Health</a:t>
            </a:r>
          </a:p>
          <a:p>
            <a:pPr algn="ctr"/>
            <a:endParaRPr lang="en-US" sz="2200" dirty="0">
              <a:solidFill>
                <a:srgbClr val="003DA5"/>
              </a:solidFill>
            </a:endParaRPr>
          </a:p>
        </p:txBody>
      </p:sp>
      <p:pic>
        <p:nvPicPr>
          <p:cNvPr id="4" name="Graphic 3">
            <a:extLst>
              <a:ext uri="{FF2B5EF4-FFF2-40B4-BE49-F238E27FC236}">
                <a16:creationId xmlns:a16="http://schemas.microsoft.com/office/drawing/2014/main" id="{750274D8-E1E8-41E3-A1DB-8176B5D5D3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58108" y="1911630"/>
            <a:ext cx="280946" cy="128525"/>
          </a:xfrm>
          <a:prstGeom prst="rect">
            <a:avLst/>
          </a:prstGeom>
        </p:spPr>
      </p:pic>
      <p:grpSp>
        <p:nvGrpSpPr>
          <p:cNvPr id="5" name="Group 4">
            <a:extLst>
              <a:ext uri="{FF2B5EF4-FFF2-40B4-BE49-F238E27FC236}">
                <a16:creationId xmlns:a16="http://schemas.microsoft.com/office/drawing/2014/main" id="{CE700DD1-B807-4E20-82A2-613DE32CF0D7}"/>
              </a:ext>
            </a:extLst>
          </p:cNvPr>
          <p:cNvGrpSpPr/>
          <p:nvPr/>
        </p:nvGrpSpPr>
        <p:grpSpPr>
          <a:xfrm>
            <a:off x="204186" y="5734975"/>
            <a:ext cx="2032987" cy="870011"/>
            <a:chOff x="204186" y="5734975"/>
            <a:chExt cx="2032987" cy="870011"/>
          </a:xfrm>
        </p:grpSpPr>
        <p:sp>
          <p:nvSpPr>
            <p:cNvPr id="6" name="Rectangle 5">
              <a:extLst>
                <a:ext uri="{FF2B5EF4-FFF2-40B4-BE49-F238E27FC236}">
                  <a16:creationId xmlns:a16="http://schemas.microsoft.com/office/drawing/2014/main" id="{A81F03FC-181F-4D95-81A0-62F3BAEAAD22}"/>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844845E-CB6E-469C-A12F-6A9201E4A795}"/>
                </a:ext>
              </a:extLst>
            </p:cNvPr>
            <p:cNvPicPr>
              <a:picLocks noChangeAspect="1"/>
            </p:cNvPicPr>
            <p:nvPr/>
          </p:nvPicPr>
          <p:blipFill>
            <a:blip r:embed="rId6"/>
            <a:stretch>
              <a:fillRect/>
            </a:stretch>
          </p:blipFill>
          <p:spPr>
            <a:xfrm>
              <a:off x="533262" y="5967896"/>
              <a:ext cx="1306847" cy="495048"/>
            </a:xfrm>
            <a:prstGeom prst="rect">
              <a:avLst/>
            </a:prstGeom>
          </p:spPr>
        </p:pic>
      </p:grpSp>
      <p:pic>
        <p:nvPicPr>
          <p:cNvPr id="8" name="Audio 7">
            <a:hlinkClick r:id="" action="ppaction://media"/>
            <a:extLst>
              <a:ext uri="{FF2B5EF4-FFF2-40B4-BE49-F238E27FC236}">
                <a16:creationId xmlns:a16="http://schemas.microsoft.com/office/drawing/2014/main" id="{B3D79EE7-C399-496E-9314-0F50708D8B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15032966"/>
      </p:ext>
    </p:extLst>
  </p:cSld>
  <p:clrMapOvr>
    <a:masterClrMapping/>
  </p:clrMapOvr>
  <mc:AlternateContent xmlns:mc="http://schemas.openxmlformats.org/markup-compatibility/2006" xmlns:p14="http://schemas.microsoft.com/office/powerpoint/2010/main">
    <mc:Choice Requires="p14">
      <p:transition spd="slow" p14:dur="2000" advTm="4654"/>
    </mc:Choice>
    <mc:Fallback xmlns="">
      <p:transition spd="slow" advTm="4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3A693-08A9-4CD5-9EB2-98F3EEB7BE35}"/>
              </a:ext>
            </a:extLst>
          </p:cNvPr>
          <p:cNvSpPr txBox="1">
            <a:spLocks/>
          </p:cNvSpPr>
          <p:nvPr/>
        </p:nvSpPr>
        <p:spPr>
          <a:xfrm>
            <a:off x="350874" y="978455"/>
            <a:ext cx="8229600" cy="1031051"/>
          </a:xfrm>
          <a:prstGeom prst="rect">
            <a:avLst/>
          </a:prstGeom>
        </p:spPr>
        <p:txBody>
          <a:bodyPr/>
          <a:lstStyle>
            <a:lvl1pPr algn="l" defTabSz="457200" rtl="0" eaLnBrk="1" latinLnBrk="0" hangingPunct="1">
              <a:spcBef>
                <a:spcPct val="0"/>
              </a:spcBef>
              <a:buNone/>
              <a:defRPr sz="4000" b="0" i="0" kern="1200">
                <a:solidFill>
                  <a:srgbClr val="676767"/>
                </a:solidFill>
                <a:latin typeface="Arial"/>
                <a:ea typeface="+mj-ea"/>
                <a:cs typeface="Kievit Offc Pro Medium"/>
              </a:defRPr>
            </a:lvl1pPr>
          </a:lstStyle>
          <a:p>
            <a:r>
              <a:rPr lang="en-US" sz="3600" b="1" dirty="0">
                <a:solidFill>
                  <a:srgbClr val="003DA5"/>
                </a:solidFill>
              </a:rPr>
              <a:t>Kaiser Permanente HMO </a:t>
            </a:r>
            <a:br>
              <a:rPr lang="en-US" sz="3600" b="1" dirty="0">
                <a:solidFill>
                  <a:srgbClr val="003DA5"/>
                </a:solidFill>
              </a:rPr>
            </a:br>
            <a:r>
              <a:rPr lang="en-US" sz="2800" b="1" i="1" dirty="0">
                <a:solidFill>
                  <a:schemeClr val="accent6"/>
                </a:solidFill>
              </a:rPr>
              <a:t>Plan Changes</a:t>
            </a:r>
          </a:p>
        </p:txBody>
      </p:sp>
      <p:sp>
        <p:nvSpPr>
          <p:cNvPr id="3" name="TextBox 2">
            <a:extLst>
              <a:ext uri="{FF2B5EF4-FFF2-40B4-BE49-F238E27FC236}">
                <a16:creationId xmlns:a16="http://schemas.microsoft.com/office/drawing/2014/main" id="{123AA1BA-5E8D-410C-9927-883AFC2BDE2D}"/>
              </a:ext>
            </a:extLst>
          </p:cNvPr>
          <p:cNvSpPr txBox="1"/>
          <p:nvPr/>
        </p:nvSpPr>
        <p:spPr>
          <a:xfrm>
            <a:off x="649172" y="2345909"/>
            <a:ext cx="784565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
            </a:pPr>
            <a:r>
              <a:rPr lang="en-US" sz="2000" dirty="0">
                <a:solidFill>
                  <a:srgbClr val="3F3F3F"/>
                </a:solidFill>
                <a:ea typeface="+mn-lt"/>
                <a:cs typeface="+mn-lt"/>
              </a:rPr>
              <a:t>FDA-approved OTC contraceptive drugs and devices will not require a prescription to be covered at $0 copay</a:t>
            </a:r>
          </a:p>
          <a:p>
            <a:pPr marL="285750" indent="-285750">
              <a:buFont typeface="Wingdings" panose="05000000000000000000" pitchFamily="2" charset="2"/>
              <a:buChar char="§"/>
            </a:pPr>
            <a:r>
              <a:rPr lang="en-US" sz="2000" dirty="0">
                <a:solidFill>
                  <a:srgbClr val="3F3F3F"/>
                </a:solidFill>
                <a:cs typeface="Arial"/>
              </a:rPr>
              <a:t>Requires $0 cost for male sterilization</a:t>
            </a:r>
          </a:p>
        </p:txBody>
      </p:sp>
      <p:pic>
        <p:nvPicPr>
          <p:cNvPr id="4" name="Graphic 3">
            <a:extLst>
              <a:ext uri="{FF2B5EF4-FFF2-40B4-BE49-F238E27FC236}">
                <a16:creationId xmlns:a16="http://schemas.microsoft.com/office/drawing/2014/main" id="{4F1BFB3A-1664-4D11-BD93-DD61B7D0A6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7134" y="924462"/>
            <a:ext cx="280946" cy="128525"/>
          </a:xfrm>
          <a:prstGeom prst="rect">
            <a:avLst/>
          </a:prstGeom>
        </p:spPr>
      </p:pic>
      <p:grpSp>
        <p:nvGrpSpPr>
          <p:cNvPr id="5" name="Group 4">
            <a:extLst>
              <a:ext uri="{FF2B5EF4-FFF2-40B4-BE49-F238E27FC236}">
                <a16:creationId xmlns:a16="http://schemas.microsoft.com/office/drawing/2014/main" id="{41BE418D-7475-47C5-84C5-E79F4931A562}"/>
              </a:ext>
            </a:extLst>
          </p:cNvPr>
          <p:cNvGrpSpPr/>
          <p:nvPr/>
        </p:nvGrpSpPr>
        <p:grpSpPr>
          <a:xfrm>
            <a:off x="204186" y="5734975"/>
            <a:ext cx="2032987" cy="870011"/>
            <a:chOff x="204186" y="5734975"/>
            <a:chExt cx="2032987" cy="870011"/>
          </a:xfrm>
        </p:grpSpPr>
        <p:sp>
          <p:nvSpPr>
            <p:cNvPr id="6" name="Rectangle 5">
              <a:extLst>
                <a:ext uri="{FF2B5EF4-FFF2-40B4-BE49-F238E27FC236}">
                  <a16:creationId xmlns:a16="http://schemas.microsoft.com/office/drawing/2014/main" id="{2F5E5521-0520-4789-9A7B-8C5A9D3B6E6C}"/>
                </a:ext>
              </a:extLst>
            </p:cNvPr>
            <p:cNvSpPr/>
            <p:nvPr/>
          </p:nvSpPr>
          <p:spPr>
            <a:xfrm>
              <a:off x="204186" y="5734975"/>
              <a:ext cx="2032987" cy="870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D45EFA6-84DD-4022-AFC1-DD12E83876B7}"/>
                </a:ext>
              </a:extLst>
            </p:cNvPr>
            <p:cNvPicPr>
              <a:picLocks noChangeAspect="1"/>
            </p:cNvPicPr>
            <p:nvPr/>
          </p:nvPicPr>
          <p:blipFill>
            <a:blip r:embed="rId6"/>
            <a:stretch>
              <a:fillRect/>
            </a:stretch>
          </p:blipFill>
          <p:spPr>
            <a:xfrm>
              <a:off x="533262" y="5967896"/>
              <a:ext cx="1306847" cy="495048"/>
            </a:xfrm>
            <a:prstGeom prst="rect">
              <a:avLst/>
            </a:prstGeom>
          </p:spPr>
        </p:pic>
      </p:grpSp>
      <p:graphicFrame>
        <p:nvGraphicFramePr>
          <p:cNvPr id="8" name="Table 7">
            <a:extLst>
              <a:ext uri="{FF2B5EF4-FFF2-40B4-BE49-F238E27FC236}">
                <a16:creationId xmlns:a16="http://schemas.microsoft.com/office/drawing/2014/main" id="{2044EC75-2F37-4146-B53D-0D312F5BB8F3}"/>
              </a:ext>
            </a:extLst>
          </p:cNvPr>
          <p:cNvGraphicFramePr>
            <a:graphicFrameLocks noGrp="1"/>
          </p:cNvGraphicFramePr>
          <p:nvPr>
            <p:extLst>
              <p:ext uri="{D42A27DB-BD31-4B8C-83A1-F6EECF244321}">
                <p14:modId xmlns:p14="http://schemas.microsoft.com/office/powerpoint/2010/main" val="606650912"/>
              </p:ext>
            </p:extLst>
          </p:nvPr>
        </p:nvGraphicFramePr>
        <p:xfrm>
          <a:off x="663066" y="3496429"/>
          <a:ext cx="7605215" cy="1997289"/>
        </p:xfrm>
        <a:graphic>
          <a:graphicData uri="http://schemas.openxmlformats.org/drawingml/2006/table">
            <a:tbl>
              <a:tblPr firstRow="1" bandRow="1">
                <a:tableStyleId>{5202B0CA-FC54-4496-8BCA-5EF66A818D29}</a:tableStyleId>
              </a:tblPr>
              <a:tblGrid>
                <a:gridCol w="1562633">
                  <a:extLst>
                    <a:ext uri="{9D8B030D-6E8A-4147-A177-3AD203B41FA5}">
                      <a16:colId xmlns:a16="http://schemas.microsoft.com/office/drawing/2014/main" val="775656244"/>
                    </a:ext>
                  </a:extLst>
                </a:gridCol>
                <a:gridCol w="3442676">
                  <a:extLst>
                    <a:ext uri="{9D8B030D-6E8A-4147-A177-3AD203B41FA5}">
                      <a16:colId xmlns:a16="http://schemas.microsoft.com/office/drawing/2014/main" val="2264571274"/>
                    </a:ext>
                  </a:extLst>
                </a:gridCol>
                <a:gridCol w="2599906">
                  <a:extLst>
                    <a:ext uri="{9D8B030D-6E8A-4147-A177-3AD203B41FA5}">
                      <a16:colId xmlns:a16="http://schemas.microsoft.com/office/drawing/2014/main" val="443266805"/>
                    </a:ext>
                  </a:extLst>
                </a:gridCol>
              </a:tblGrid>
              <a:tr h="351369">
                <a:tc>
                  <a:txBody>
                    <a:bodyPr/>
                    <a:lstStyle/>
                    <a:p>
                      <a:pPr marL="0" algn="l" rtl="0" eaLnBrk="1" latinLnBrk="0" hangingPunct="1">
                        <a:spcBef>
                          <a:spcPts val="0"/>
                        </a:spcBef>
                        <a:spcAft>
                          <a:spcPts val="0"/>
                        </a:spcAft>
                      </a:pPr>
                      <a:endParaRPr lang="en-US" dirty="0">
                        <a:solidFill>
                          <a:srgbClr val="3F3F3F"/>
                        </a:solidFill>
                        <a:effectLst/>
                      </a:endParaRPr>
                    </a:p>
                  </a:txBody>
                  <a:tcPr marL="0" marR="0" marT="0" marB="0" anchor="ctr">
                    <a:lnR w="12700" cap="flat" cmpd="sng" algn="ctr">
                      <a:solidFill>
                        <a:schemeClr val="bg1"/>
                      </a:solidFill>
                      <a:prstDash val="solid"/>
                      <a:round/>
                      <a:headEnd type="none" w="med" len="med"/>
                      <a:tailEnd type="none" w="med" len="med"/>
                    </a:lnR>
                    <a:lnT w="0">
                      <a:noFill/>
                    </a:lnT>
                    <a:lnB w="12700">
                      <a:solidFill>
                        <a:schemeClr val="bg1"/>
                      </a:solidFill>
                    </a:lnB>
                    <a:solidFill>
                      <a:srgbClr val="E95B93"/>
                    </a:solidFill>
                  </a:tcPr>
                </a:tc>
                <a:tc>
                  <a:txBody>
                    <a:bodyPr/>
                    <a:lstStyle/>
                    <a:p>
                      <a:pPr marL="0" algn="ctr" rtl="0" eaLnBrk="1" latinLnBrk="0" hangingPunct="1">
                        <a:spcBef>
                          <a:spcPts val="0"/>
                        </a:spcBef>
                        <a:spcAft>
                          <a:spcPts val="0"/>
                        </a:spcAft>
                      </a:pPr>
                      <a:r>
                        <a:rPr lang="en-US" sz="1400" kern="1200" dirty="0">
                          <a:solidFill>
                            <a:srgbClr val="3F3F3F"/>
                          </a:solidFill>
                          <a:effectLst/>
                        </a:rPr>
                        <a:t>2023</a:t>
                      </a:r>
                      <a:endParaRPr lang="en-US" dirty="0">
                        <a:solidFill>
                          <a:srgbClr val="3F3F3F"/>
                        </a:solidFill>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E95B93"/>
                    </a:solidFill>
                  </a:tcPr>
                </a:tc>
                <a:tc>
                  <a:txBody>
                    <a:bodyPr/>
                    <a:lstStyle/>
                    <a:p>
                      <a:pPr marL="0" algn="ctr" rtl="0" eaLnBrk="1" latinLnBrk="0" hangingPunct="1">
                        <a:spcBef>
                          <a:spcPts val="0"/>
                        </a:spcBef>
                        <a:spcAft>
                          <a:spcPts val="0"/>
                        </a:spcAft>
                      </a:pPr>
                      <a:r>
                        <a:rPr lang="en-US" sz="1400" b="1" kern="1200" dirty="0">
                          <a:solidFill>
                            <a:srgbClr val="3F3F3F"/>
                          </a:solidFill>
                          <a:effectLst/>
                        </a:rPr>
                        <a:t>2024</a:t>
                      </a:r>
                      <a:endParaRPr lang="en-US" b="1" dirty="0">
                        <a:solidFill>
                          <a:srgbClr val="3F3F3F"/>
                        </a:solidFill>
                        <a:effectLst/>
                      </a:endParaRPr>
                    </a:p>
                  </a:txBody>
                  <a:tcPr marL="0" marR="0" marT="0" marB="0" anchor="ctr">
                    <a:lnL w="12700" cap="flat" cmpd="sng" algn="ctr">
                      <a:solidFill>
                        <a:schemeClr val="bg1"/>
                      </a:solidFill>
                      <a:prstDash val="solid"/>
                      <a:round/>
                      <a:headEnd type="none" w="med" len="med"/>
                      <a:tailEnd type="none" w="med" len="med"/>
                    </a:lnL>
                    <a:lnB w="12700">
                      <a:solidFill>
                        <a:schemeClr val="bg1"/>
                      </a:solidFill>
                    </a:lnB>
                    <a:solidFill>
                      <a:srgbClr val="E95B93"/>
                    </a:solidFill>
                  </a:tcPr>
                </a:tc>
                <a:extLst>
                  <a:ext uri="{0D108BD9-81ED-4DB2-BD59-A6C34878D82A}">
                    <a16:rowId xmlns:a16="http://schemas.microsoft.com/office/drawing/2014/main" val="135486294"/>
                  </a:ext>
                </a:extLst>
              </a:tr>
              <a:tr h="1504540">
                <a:tc>
                  <a:txBody>
                    <a:bodyPr/>
                    <a:lstStyle/>
                    <a:p>
                      <a:pPr marL="0" algn="l" rtl="0" eaLnBrk="1" latinLnBrk="0" hangingPunct="1">
                        <a:spcBef>
                          <a:spcPts val="0"/>
                        </a:spcBef>
                        <a:spcAft>
                          <a:spcPts val="0"/>
                        </a:spcAft>
                      </a:pPr>
                      <a:r>
                        <a:rPr lang="en-US" sz="1800" kern="1200" dirty="0">
                          <a:solidFill>
                            <a:srgbClr val="3F3F3F"/>
                          </a:solidFill>
                          <a:effectLst/>
                        </a:rPr>
                        <a:t>Male Sterilization</a:t>
                      </a:r>
                      <a:endParaRPr lang="en-US" sz="2400" dirty="0">
                        <a:solidFill>
                          <a:srgbClr val="3F3F3F"/>
                        </a:solidFill>
                        <a:effectLst/>
                      </a:endParaRPr>
                    </a:p>
                  </a:txBody>
                  <a:tcPr marL="0" marR="0" marT="0" marB="0">
                    <a:lnR w="12700">
                      <a:solidFill>
                        <a:schemeClr val="bg1"/>
                      </a:solidFill>
                    </a:lnR>
                    <a:lnT w="12700">
                      <a:solidFill>
                        <a:schemeClr val="bg1"/>
                      </a:solidFill>
                    </a:lnT>
                    <a:solidFill>
                      <a:schemeClr val="accent2">
                        <a:lumMod val="20000"/>
                        <a:lumOff val="80000"/>
                      </a:schemeClr>
                    </a:solidFill>
                  </a:tcPr>
                </a:tc>
                <a:tc>
                  <a:txBody>
                    <a:bodyPr/>
                    <a:lstStyle/>
                    <a:p>
                      <a:pPr marL="0" algn="l" rtl="0" eaLnBrk="1" latinLnBrk="0" hangingPunct="1">
                        <a:spcBef>
                          <a:spcPts val="0"/>
                        </a:spcBef>
                        <a:spcAft>
                          <a:spcPts val="0"/>
                        </a:spcAft>
                      </a:pPr>
                      <a:r>
                        <a:rPr lang="en-US" sz="1800" kern="1200" dirty="0">
                          <a:solidFill>
                            <a:srgbClr val="3F3F3F"/>
                          </a:solidFill>
                          <a:effectLst/>
                        </a:rPr>
                        <a:t>Outpatient, ambulatory surgery center, or hospital operating room: $100/procedure</a:t>
                      </a:r>
                      <a:endParaRPr lang="en-US" sz="2400" dirty="0">
                        <a:solidFill>
                          <a:srgbClr val="3F3F3F"/>
                        </a:solidFill>
                        <a:effectLst/>
                      </a:endParaRPr>
                    </a:p>
                    <a:p>
                      <a:pPr marL="0" lvl="0" algn="l">
                        <a:spcBef>
                          <a:spcPts val="0"/>
                        </a:spcBef>
                        <a:spcAft>
                          <a:spcPts val="0"/>
                        </a:spcAft>
                        <a:buNone/>
                      </a:pPr>
                      <a:endParaRPr lang="en-US" sz="1800" kern="1200" dirty="0">
                        <a:solidFill>
                          <a:srgbClr val="3F3F3F"/>
                        </a:solidFill>
                        <a:effectLst/>
                      </a:endParaRPr>
                    </a:p>
                    <a:p>
                      <a:pPr marL="0" algn="l" rtl="0" eaLnBrk="1" latinLnBrk="0" hangingPunct="1">
                        <a:spcBef>
                          <a:spcPts val="0"/>
                        </a:spcBef>
                        <a:spcAft>
                          <a:spcPts val="0"/>
                        </a:spcAft>
                      </a:pPr>
                      <a:r>
                        <a:rPr lang="en-US" sz="1800" kern="1200" dirty="0">
                          <a:solidFill>
                            <a:srgbClr val="3F3F3F"/>
                          </a:solidFill>
                          <a:effectLst/>
                        </a:rPr>
                        <a:t>All other male sterilization procedures: $20 visit</a:t>
                      </a:r>
                      <a:endParaRPr lang="en-US" sz="2400" dirty="0">
                        <a:solidFill>
                          <a:srgbClr val="3F3F3F"/>
                        </a:solidFill>
                        <a:effectLst/>
                      </a:endParaRPr>
                    </a:p>
                  </a:txBody>
                  <a:tcPr marL="0" marR="0" marT="0" marB="0">
                    <a:lnL w="12700" cap="flat" cmpd="sng" algn="ctr">
                      <a:solidFill>
                        <a:schemeClr val="bg1"/>
                      </a:solidFill>
                      <a:prstDash val="solid"/>
                      <a:round/>
                      <a:headEnd type="none" w="med" len="med"/>
                      <a:tailEnd type="none" w="med" len="med"/>
                    </a:lnL>
                    <a:lnR w="12700">
                      <a:solidFill>
                        <a:schemeClr val="bg1"/>
                      </a:solidFill>
                    </a:lnR>
                    <a:lnT w="12700" cap="flat" cmpd="sng" algn="ctr">
                      <a:solidFill>
                        <a:schemeClr val="bg1"/>
                      </a:solidFill>
                      <a:prstDash val="solid"/>
                      <a:round/>
                      <a:headEnd type="none" w="med" len="med"/>
                      <a:tailEnd type="none" w="med" len="med"/>
                    </a:lnT>
                    <a:solidFill>
                      <a:schemeClr val="accent2">
                        <a:lumMod val="20000"/>
                        <a:lumOff val="80000"/>
                      </a:schemeClr>
                    </a:solidFill>
                  </a:tcPr>
                </a:tc>
                <a:tc>
                  <a:txBody>
                    <a:bodyPr/>
                    <a:lstStyle/>
                    <a:p>
                      <a:pPr marL="0" algn="ctr" rtl="0" eaLnBrk="1" latinLnBrk="0" hangingPunct="1">
                        <a:spcBef>
                          <a:spcPts val="0"/>
                        </a:spcBef>
                        <a:spcAft>
                          <a:spcPts val="0"/>
                        </a:spcAft>
                      </a:pPr>
                      <a:r>
                        <a:rPr lang="en-US" sz="1800" b="1" kern="1200" dirty="0">
                          <a:solidFill>
                            <a:srgbClr val="3F3F3F"/>
                          </a:solidFill>
                          <a:effectLst/>
                        </a:rPr>
                        <a:t>$0 Copay</a:t>
                      </a:r>
                    </a:p>
                    <a:p>
                      <a:pPr marL="0" lvl="0" algn="ctr">
                        <a:spcBef>
                          <a:spcPts val="0"/>
                        </a:spcBef>
                        <a:spcAft>
                          <a:spcPts val="0"/>
                        </a:spcAft>
                        <a:buNone/>
                      </a:pPr>
                      <a:endParaRPr lang="en-US" sz="1800" b="1" kern="1200" dirty="0">
                        <a:solidFill>
                          <a:srgbClr val="3F3F3F"/>
                        </a:solidFill>
                        <a:effectLst/>
                      </a:endParaRPr>
                    </a:p>
                    <a:p>
                      <a:pPr marL="0" lvl="0" algn="ctr">
                        <a:spcBef>
                          <a:spcPts val="0"/>
                        </a:spcBef>
                        <a:spcAft>
                          <a:spcPts val="0"/>
                        </a:spcAft>
                        <a:buNone/>
                      </a:pPr>
                      <a:endParaRPr lang="en-US" sz="1800" b="1" kern="1200" dirty="0">
                        <a:solidFill>
                          <a:srgbClr val="3F3F3F"/>
                        </a:solidFill>
                        <a:effectLst/>
                      </a:endParaRPr>
                    </a:p>
                    <a:p>
                      <a:pPr marL="0" lvl="0" algn="ctr">
                        <a:spcBef>
                          <a:spcPts val="0"/>
                        </a:spcBef>
                        <a:spcAft>
                          <a:spcPts val="0"/>
                        </a:spcAft>
                        <a:buNone/>
                      </a:pPr>
                      <a:r>
                        <a:rPr lang="en-US" sz="1800" b="1" kern="1200" dirty="0">
                          <a:solidFill>
                            <a:srgbClr val="3F3F3F"/>
                          </a:solidFill>
                          <a:effectLst/>
                        </a:rPr>
                        <a:t>$0 Copay</a:t>
                      </a:r>
                    </a:p>
                  </a:txBody>
                  <a:tcPr marL="0" marR="0" marT="0" marB="0">
                    <a:lnL w="12700">
                      <a:solidFill>
                        <a:schemeClr val="bg1"/>
                      </a:solidFill>
                    </a:lnL>
                    <a:lnT w="12700">
                      <a:solidFill>
                        <a:schemeClr val="bg1"/>
                      </a:solidFill>
                    </a:lnT>
                    <a:solidFill>
                      <a:schemeClr val="accent2">
                        <a:lumMod val="20000"/>
                        <a:lumOff val="80000"/>
                      </a:schemeClr>
                    </a:solidFill>
                  </a:tcPr>
                </a:tc>
                <a:extLst>
                  <a:ext uri="{0D108BD9-81ED-4DB2-BD59-A6C34878D82A}">
                    <a16:rowId xmlns:a16="http://schemas.microsoft.com/office/drawing/2014/main" val="486406381"/>
                  </a:ext>
                </a:extLst>
              </a:tr>
            </a:tbl>
          </a:graphicData>
        </a:graphic>
      </p:graphicFrame>
      <p:pic>
        <p:nvPicPr>
          <p:cNvPr id="10" name="Audio 9">
            <a:hlinkClick r:id="" action="ppaction://media"/>
            <a:extLst>
              <a:ext uri="{FF2B5EF4-FFF2-40B4-BE49-F238E27FC236}">
                <a16:creationId xmlns:a16="http://schemas.microsoft.com/office/drawing/2014/main" id="{FC24E619-9458-4CDF-86ED-4A8CF5173A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74174472"/>
      </p:ext>
    </p:extLst>
  </p:cSld>
  <p:clrMapOvr>
    <a:masterClrMapping/>
  </p:clrMapOvr>
  <mc:AlternateContent xmlns:mc="http://schemas.openxmlformats.org/markup-compatibility/2006" xmlns:p14="http://schemas.microsoft.com/office/powerpoint/2010/main">
    <mc:Choice Requires="p14">
      <p:transition spd="slow" p14:dur="2000" advTm="14495"/>
    </mc:Choice>
    <mc:Fallback xmlns="">
      <p:transition spd="slow" advTm="14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Custom 1">
      <a:dk1>
        <a:srgbClr val="A54399"/>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ffa3566-1075-495e-8456-41f2d7e29f80"/>
    <lcf76f155ced4ddcb4097134ff3c332f xmlns="8e114423-617b-4931-9a62-741b33915ddb">
      <Terms xmlns="http://schemas.microsoft.com/office/infopath/2007/PartnerControls"/>
    </lcf76f155ced4ddcb4097134ff3c332f>
    <Note xmlns="8e114423-617b-4931-9a62-741b33915dd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A7640BA4240E46B3DF80EEA6CCC330" ma:contentTypeVersion="18" ma:contentTypeDescription="Create a new document." ma:contentTypeScope="" ma:versionID="72679d2bb4853a0bf1bc3e9664aaef49">
  <xsd:schema xmlns:xsd="http://www.w3.org/2001/XMLSchema" xmlns:xs="http://www.w3.org/2001/XMLSchema" xmlns:p="http://schemas.microsoft.com/office/2006/metadata/properties" xmlns:ns2="8e114423-617b-4931-9a62-741b33915ddb" xmlns:ns3="dffa3566-1075-495e-8456-41f2d7e29f80" targetNamespace="http://schemas.microsoft.com/office/2006/metadata/properties" ma:root="true" ma:fieldsID="b84f93b85c9ed3bff05d91b427186494" ns2:_="" ns3:_="">
    <xsd:import namespace="8e114423-617b-4931-9a62-741b33915ddb"/>
    <xsd:import namespace="dffa3566-1075-495e-8456-41f2d7e29f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Not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114423-617b-4931-9a62-741b33915d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a369a8e-3b54-4403-844c-e867f8c992a5" ma:termSetId="09814cd3-568e-fe90-9814-8d621ff8fb84" ma:anchorId="fba54fb3-c3e1-fe81-a776-ca4b69148c4d" ma:open="true" ma:isKeyword="false">
      <xsd:complexType>
        <xsd:sequence>
          <xsd:element ref="pc:Terms" minOccurs="0" maxOccurs="1"/>
        </xsd:sequence>
      </xsd:complexType>
    </xsd:element>
    <xsd:element name="Note" ma:index="24" nillable="true" ma:displayName="Note" ma:format="Dropdown" ma:internalName="Note">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fa3566-1075-495e-8456-41f2d7e29f8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a623f-3c29-4c46-b11c-b908c0b21c86}" ma:internalName="TaxCatchAll" ma:showField="CatchAllData" ma:web="dffa3566-1075-495e-8456-41f2d7e29f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547719-C8D6-4D67-9F4E-E21643B9AEDA}">
  <ds:schemaRefs>
    <ds:schemaRef ds:uri="http://purl.org/dc/elements/1.1/"/>
    <ds:schemaRef ds:uri="http://schemas.microsoft.com/office/infopath/2007/PartnerControls"/>
    <ds:schemaRef ds:uri="http://www.w3.org/XML/1998/namespace"/>
    <ds:schemaRef ds:uri="http://purl.org/dc/terms/"/>
    <ds:schemaRef ds:uri="http://schemas.microsoft.com/office/2006/documentManagement/types"/>
    <ds:schemaRef ds:uri="http://schemas.microsoft.com/office/2006/metadata/properties"/>
    <ds:schemaRef ds:uri="http://schemas.openxmlformats.org/package/2006/metadata/core-properties"/>
    <ds:schemaRef ds:uri="dffa3566-1075-495e-8456-41f2d7e29f80"/>
    <ds:schemaRef ds:uri="8e114423-617b-4931-9a62-741b33915ddb"/>
    <ds:schemaRef ds:uri="http://purl.org/dc/dcmitype/"/>
  </ds:schemaRefs>
</ds:datastoreItem>
</file>

<file path=customXml/itemProps2.xml><?xml version="1.0" encoding="utf-8"?>
<ds:datastoreItem xmlns:ds="http://schemas.openxmlformats.org/officeDocument/2006/customXml" ds:itemID="{3A0ADD85-E2D8-4323-A24B-57CF3E6E487F}">
  <ds:schemaRefs>
    <ds:schemaRef ds:uri="http://schemas.microsoft.com/sharepoint/v3/contenttype/forms"/>
  </ds:schemaRefs>
</ds:datastoreItem>
</file>

<file path=customXml/itemProps3.xml><?xml version="1.0" encoding="utf-8"?>
<ds:datastoreItem xmlns:ds="http://schemas.openxmlformats.org/officeDocument/2006/customXml" ds:itemID="{967C0407-8353-42C2-93F8-78088DBBF4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114423-617b-4931-9a62-741b33915ddb"/>
    <ds:schemaRef ds:uri="dffa3566-1075-495e-8456-41f2d7e29f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9684</TotalTime>
  <Words>2082</Words>
  <Application>Microsoft Office PowerPoint</Application>
  <PresentationFormat>On-screen Show (4:3)</PresentationFormat>
  <Paragraphs>443</Paragraphs>
  <Slides>33</Slides>
  <Notes>0</Notes>
  <HiddenSlides>0</HiddenSlides>
  <MMClips>33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Fira Sans Medium</vt:lpstr>
      <vt:lpstr>Kievit Offc Pro Medium</vt:lpstr>
      <vt:lpstr>Segoe UI</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Elizabeth Craig</dc:creator>
  <cp:lastModifiedBy>Ranada A Palmer</cp:lastModifiedBy>
  <cp:revision>403</cp:revision>
  <cp:lastPrinted>2011-06-29T23:27:19Z</cp:lastPrinted>
  <dcterms:created xsi:type="dcterms:W3CDTF">2016-08-18T16:25:07Z</dcterms:created>
  <dcterms:modified xsi:type="dcterms:W3CDTF">2023-10-23T22:01:05Z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0x01010047A7640BA4240E46B3DF80EEA6CCC330</vt:lpwstr>
  </property>
  <property fmtid="{D5CDD505-2E9C-101B-9397-08002B2CF9AE}" pid="3" name="MediaServiceImageTags">
    <vt:lpwstr/>
  </property>
</Properties>
</file>