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1"/>
    <p:sldMasterId id="2147483680" r:id="rId12"/>
    <p:sldMasterId id="2147483693" r:id="rId13"/>
  </p:sldMasterIdLst>
  <p:notesMasterIdLst>
    <p:notesMasterId r:id="rId28"/>
  </p:notesMasterIdLst>
  <p:sldIdLst>
    <p:sldId id="280" r:id="rId14"/>
    <p:sldId id="831" r:id="rId15"/>
    <p:sldId id="786" r:id="rId16"/>
    <p:sldId id="815" r:id="rId17"/>
    <p:sldId id="810" r:id="rId18"/>
    <p:sldId id="822" r:id="rId19"/>
    <p:sldId id="819" r:id="rId20"/>
    <p:sldId id="1003" r:id="rId21"/>
    <p:sldId id="817" r:id="rId22"/>
    <p:sldId id="818" r:id="rId23"/>
    <p:sldId id="1641" r:id="rId24"/>
    <p:sldId id="294" r:id="rId25"/>
    <p:sldId id="798" r:id="rId26"/>
    <p:sldId id="799" r:id="rId27"/>
  </p:sldIdLst>
  <p:sldSz cx="12192000" cy="6858000"/>
  <p:notesSz cx="6858000" cy="9144000"/>
  <p:custDataLst>
    <p:custData r:id="rId4"/>
    <p:custData r:id="rId5"/>
    <p:custData r:id="rId6"/>
    <p:custData r:id="rId7"/>
    <p:custData r:id="rId8"/>
    <p:custData r:id="rId9"/>
    <p:custData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orient="horz" pos="792" userDrawn="1">
          <p15:clr>
            <a:srgbClr val="A4A3A4"/>
          </p15:clr>
        </p15:guide>
        <p15:guide id="3" pos="3840">
          <p15:clr>
            <a:srgbClr val="A4A3A4"/>
          </p15:clr>
        </p15:guide>
        <p15:guide id="4" orient="horz" pos="2904" userDrawn="1">
          <p15:clr>
            <a:srgbClr val="A4A3A4"/>
          </p15:clr>
        </p15:guide>
        <p15:guide id="5" orient="horz" pos="1680" userDrawn="1">
          <p15:clr>
            <a:srgbClr val="A4A3A4"/>
          </p15:clr>
        </p15:guide>
        <p15:guide id="6" pos="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177D"/>
    <a:srgbClr val="5C068C"/>
    <a:srgbClr val="A162D0"/>
    <a:srgbClr val="AAC832"/>
    <a:srgbClr val="3F8B81"/>
    <a:srgbClr val="F58220"/>
    <a:srgbClr val="6E6E6E"/>
    <a:srgbClr val="008BAB"/>
    <a:srgbClr val="F3F3F3"/>
    <a:srgbClr val="B91C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8EE25-19DB-477E-B54B-D8C4510A3433}" v="1" dt="2023-10-06T19:39:04.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95918" autoAdjust="0"/>
  </p:normalViewPr>
  <p:slideViewPr>
    <p:cSldViewPr snapToGrid="0">
      <p:cViewPr varScale="1">
        <p:scale>
          <a:sx n="120" d="100"/>
          <a:sy n="120" d="100"/>
        </p:scale>
        <p:origin x="120" y="114"/>
      </p:cViewPr>
      <p:guideLst>
        <p:guide orient="horz" pos="1104"/>
        <p:guide orient="horz" pos="792"/>
        <p:guide pos="3840"/>
        <p:guide orient="horz" pos="2904"/>
        <p:guide orient="horz" pos="1680"/>
        <p:guide pos="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microsoft.com/office/2015/10/relationships/revisionInfo" Target="revisionInfo.xml"/><Relationship Id="rId7" Type="http://schemas.openxmlformats.org/officeDocument/2006/relationships/customXml" Target="../customXml/item7.xml"/><Relationship Id="rId12" Type="http://schemas.openxmlformats.org/officeDocument/2006/relationships/slideMaster" Target="slideMasters/slideMaster2.xml"/><Relationship Id="rId17" Type="http://schemas.openxmlformats.org/officeDocument/2006/relationships/slide" Target="slides/slide4.xml"/><Relationship Id="rId25" Type="http://schemas.openxmlformats.org/officeDocument/2006/relationships/slide" Target="slides/slide12.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viewProps" Target="viewProps.xml"/><Relationship Id="rId8" Type="http://schemas.openxmlformats.org/officeDocument/2006/relationships/customXml" Target="../customXml/item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i Rhoades" userId="dee76c1f-d19b-44e6-80c0-04d8d44cd5ab" providerId="ADAL" clId="{55D8EE25-19DB-477E-B54B-D8C4510A3433}"/>
    <pc:docChg chg="addSld delSld modSld">
      <pc:chgData name="Kali Rhoades" userId="dee76c1f-d19b-44e6-80c0-04d8d44cd5ab" providerId="ADAL" clId="{55D8EE25-19DB-477E-B54B-D8C4510A3433}" dt="2023-10-06T19:39:20.590" v="2" actId="20577"/>
      <pc:docMkLst>
        <pc:docMk/>
      </pc:docMkLst>
      <pc:sldChg chg="del">
        <pc:chgData name="Kali Rhoades" userId="dee76c1f-d19b-44e6-80c0-04d8d44cd5ab" providerId="ADAL" clId="{55D8EE25-19DB-477E-B54B-D8C4510A3433}" dt="2023-10-06T19:39:10.181" v="1" actId="2696"/>
        <pc:sldMkLst>
          <pc:docMk/>
          <pc:sldMk cId="4189009354" sldId="820"/>
        </pc:sldMkLst>
      </pc:sldChg>
      <pc:sldChg chg="add modNotesTx">
        <pc:chgData name="Kali Rhoades" userId="dee76c1f-d19b-44e6-80c0-04d8d44cd5ab" providerId="ADAL" clId="{55D8EE25-19DB-477E-B54B-D8C4510A3433}" dt="2023-10-06T19:39:20.590" v="2" actId="20577"/>
        <pc:sldMkLst>
          <pc:docMk/>
          <pc:sldMk cId="3486703375" sldId="16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A56E15-FB40-49DA-ADC3-62A1EFB452A5}" type="datetimeFigureOut">
              <a:rPr lang="en-US" smtClean="0"/>
              <a:t>10/6/2023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3D5AB-B039-4130-8557-9C98E24B3C2D}" type="slidenum">
              <a:rPr lang="en-US" smtClean="0"/>
              <a:t>‹#›</a:t>
            </a:fld>
            <a:endParaRPr lang="en-US" dirty="0"/>
          </a:p>
        </p:txBody>
      </p:sp>
    </p:spTree>
    <p:extLst>
      <p:ext uri="{BB962C8B-B14F-4D97-AF65-F5344CB8AC3E}">
        <p14:creationId xmlns:p14="http://schemas.microsoft.com/office/powerpoint/2010/main" val="144706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D3D5AB-B039-4130-8557-9C98E24B3C2D}" type="slidenum">
              <a:rPr lang="en-US" smtClean="0"/>
              <a:t>1</a:t>
            </a:fld>
            <a:endParaRPr lang="en-US" dirty="0"/>
          </a:p>
        </p:txBody>
      </p:sp>
    </p:spTree>
    <p:extLst>
      <p:ext uri="{BB962C8B-B14F-4D97-AF65-F5344CB8AC3E}">
        <p14:creationId xmlns:p14="http://schemas.microsoft.com/office/powerpoint/2010/main" val="2106628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3D5AB-B039-4130-8557-9C98E24B3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795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3D5AB-B039-4130-8557-9C98E24B3C2D}" type="slidenum">
              <a:rPr lang="en-US" smtClean="0"/>
              <a:t>12</a:t>
            </a:fld>
            <a:endParaRPr lang="en-US" dirty="0"/>
          </a:p>
        </p:txBody>
      </p:sp>
    </p:spTree>
    <p:extLst>
      <p:ext uri="{BB962C8B-B14F-4D97-AF65-F5344CB8AC3E}">
        <p14:creationId xmlns:p14="http://schemas.microsoft.com/office/powerpoint/2010/main" val="1864562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3D5AB-B039-4130-8557-9C98E24B3C2D}" type="slidenum">
              <a:rPr lang="en-US" smtClean="0"/>
              <a:t>13</a:t>
            </a:fld>
            <a:endParaRPr lang="en-US" dirty="0"/>
          </a:p>
        </p:txBody>
      </p:sp>
    </p:spTree>
    <p:extLst>
      <p:ext uri="{BB962C8B-B14F-4D97-AF65-F5344CB8AC3E}">
        <p14:creationId xmlns:p14="http://schemas.microsoft.com/office/powerpoint/2010/main" val="558656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3D5AB-B039-4130-8557-9C98E24B3C2D}" type="slidenum">
              <a:rPr lang="en-US" smtClean="0"/>
              <a:t>14</a:t>
            </a:fld>
            <a:endParaRPr lang="en-US" dirty="0"/>
          </a:p>
        </p:txBody>
      </p:sp>
    </p:spTree>
    <p:extLst>
      <p:ext uri="{BB962C8B-B14F-4D97-AF65-F5344CB8AC3E}">
        <p14:creationId xmlns:p14="http://schemas.microsoft.com/office/powerpoint/2010/main" val="31092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834DAD-DF98-44E2-A25C-0E8DEB5DEE33}" type="slidenum">
              <a:rPr lang="en-US" smtClean="0"/>
              <a:t>2</a:t>
            </a:fld>
            <a:endParaRPr lang="en-US" dirty="0"/>
          </a:p>
        </p:txBody>
      </p:sp>
    </p:spTree>
    <p:extLst>
      <p:ext uri="{BB962C8B-B14F-4D97-AF65-F5344CB8AC3E}">
        <p14:creationId xmlns:p14="http://schemas.microsoft.com/office/powerpoint/2010/main" val="184617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834DAD-DF98-44E2-A25C-0E8DEB5DEE33}" type="slidenum">
              <a:rPr lang="en-US" smtClean="0"/>
              <a:t>3</a:t>
            </a:fld>
            <a:endParaRPr lang="en-US" dirty="0"/>
          </a:p>
        </p:txBody>
      </p:sp>
    </p:spTree>
    <p:extLst>
      <p:ext uri="{BB962C8B-B14F-4D97-AF65-F5344CB8AC3E}">
        <p14:creationId xmlns:p14="http://schemas.microsoft.com/office/powerpoint/2010/main" val="227666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834DAD-DF98-44E2-A25C-0E8DEB5DEE33}" type="slidenum">
              <a:rPr lang="en-US" smtClean="0"/>
              <a:t>4</a:t>
            </a:fld>
            <a:endParaRPr lang="en-US" dirty="0"/>
          </a:p>
        </p:txBody>
      </p:sp>
    </p:spTree>
    <p:extLst>
      <p:ext uri="{BB962C8B-B14F-4D97-AF65-F5344CB8AC3E}">
        <p14:creationId xmlns:p14="http://schemas.microsoft.com/office/powerpoint/2010/main" val="92878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89270" cy="3920490"/>
          </a:xfrm>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834DAD-DF98-44E2-A25C-0E8DEB5DEE33}" type="slidenum">
              <a:rPr lang="en-US" smtClean="0"/>
              <a:t>5</a:t>
            </a:fld>
            <a:endParaRPr lang="en-US" dirty="0"/>
          </a:p>
        </p:txBody>
      </p:sp>
    </p:spTree>
    <p:extLst>
      <p:ext uri="{BB962C8B-B14F-4D97-AF65-F5344CB8AC3E}">
        <p14:creationId xmlns:p14="http://schemas.microsoft.com/office/powerpoint/2010/main" val="2225396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ct val="25000"/>
              </a:spcAft>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CD834DAD-DF98-44E2-A25C-0E8DEB5DEE33}" type="slidenum">
              <a:rPr lang="en-US" smtClean="0"/>
              <a:t>6</a:t>
            </a:fld>
            <a:endParaRPr lang="en-US" dirty="0"/>
          </a:p>
        </p:txBody>
      </p:sp>
    </p:spTree>
    <p:extLst>
      <p:ext uri="{BB962C8B-B14F-4D97-AF65-F5344CB8AC3E}">
        <p14:creationId xmlns:p14="http://schemas.microsoft.com/office/powerpoint/2010/main" val="395525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3D5AB-B039-4130-8557-9C98E24B3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87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9</a:t>
            </a:fld>
            <a:endParaRPr lang="en-US" dirty="0"/>
          </a:p>
        </p:txBody>
      </p:sp>
      <p:sp>
        <p:nvSpPr>
          <p:cNvPr id="6" name="TextBox 5">
            <a:extLst>
              <a:ext uri="{FF2B5EF4-FFF2-40B4-BE49-F238E27FC236}">
                <a16:creationId xmlns:a16="http://schemas.microsoft.com/office/drawing/2014/main" id="{AA03574A-25A8-4034-B650-F7927E339FE4}"/>
              </a:ext>
            </a:extLst>
          </p:cNvPr>
          <p:cNvSpPr txBox="1"/>
          <p:nvPr/>
        </p:nvSpPr>
        <p:spPr>
          <a:xfrm>
            <a:off x="1417320" y="4572000"/>
            <a:ext cx="3429000" cy="2308324"/>
          </a:xfrm>
          <a:prstGeom prst="rect">
            <a:avLst/>
          </a:prstGeom>
          <a:noFill/>
        </p:spPr>
        <p:txBody>
          <a:bodyPr wrap="square">
            <a:spAutoFit/>
          </a:bodyPr>
          <a:lstStyle/>
          <a:p>
            <a:r>
              <a:rPr lang="en-US" dirty="0"/>
              <a:t>Chiropractic and Acupuncture is a covered benefit under the UC Blue &amp; Gold HMO plan.  You get 24 combined visits at a $20 copayment per visit, per calendar year.  You can self-refer to any provider associated with American Specialty Health</a:t>
            </a:r>
          </a:p>
        </p:txBody>
      </p:sp>
    </p:spTree>
    <p:extLst>
      <p:ext uri="{BB962C8B-B14F-4D97-AF65-F5344CB8AC3E}">
        <p14:creationId xmlns:p14="http://schemas.microsoft.com/office/powerpoint/2010/main" val="308938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834DAD-DF98-44E2-A25C-0E8DEB5DEE33}" type="slidenum">
              <a:rPr lang="en-US" smtClean="0"/>
              <a:t>10</a:t>
            </a:fld>
            <a:endParaRPr lang="en-US" dirty="0"/>
          </a:p>
        </p:txBody>
      </p:sp>
    </p:spTree>
    <p:extLst>
      <p:ext uri="{BB962C8B-B14F-4D97-AF65-F5344CB8AC3E}">
        <p14:creationId xmlns:p14="http://schemas.microsoft.com/office/powerpoint/2010/main" val="477322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4A5ED6-6AF1-3642-B0B9-567C59F58E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56712"/>
            <a:ext cx="12192000" cy="1539393"/>
          </a:xfrm>
          <a:prstGeom prst="rect">
            <a:avLst/>
          </a:prstGeom>
        </p:spPr>
      </p:pic>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endParaRPr lang="en-US" dirty="0"/>
          </a:p>
        </p:txBody>
      </p:sp>
      <p:sp>
        <p:nvSpPr>
          <p:cNvPr id="25" name="Title 1">
            <a:extLst>
              <a:ext uri="{FF2B5EF4-FFF2-40B4-BE49-F238E27FC236}">
                <a16:creationId xmlns:a16="http://schemas.microsoft.com/office/drawing/2014/main" id="{023070DE-66AA-BB49-B50D-BC8206A48D3B}"/>
              </a:ext>
            </a:extLst>
          </p:cNvPr>
          <p:cNvSpPr>
            <a:spLocks noGrp="1"/>
          </p:cNvSpPr>
          <p:nvPr>
            <p:ph type="title" hasCustomPrompt="1"/>
          </p:nvPr>
        </p:nvSpPr>
        <p:spPr>
          <a:xfrm>
            <a:off x="5334000" y="1422400"/>
            <a:ext cx="6217920" cy="2082794"/>
          </a:xfrm>
        </p:spPr>
        <p:txBody>
          <a:bodyPr anchor="b">
            <a:normAutofit/>
          </a:bodyPr>
          <a:lstStyle>
            <a:lvl1pPr>
              <a:defRPr sz="4800">
                <a:solidFill>
                  <a:srgbClr val="CB177D"/>
                </a:solidFill>
              </a:defRPr>
            </a:lvl1pPr>
          </a:lstStyle>
          <a:p>
            <a:r>
              <a:rPr lang="en-US" dirty="0"/>
              <a:t>Click to edit Title Slide</a:t>
            </a:r>
          </a:p>
        </p:txBody>
      </p:sp>
      <p:sp>
        <p:nvSpPr>
          <p:cNvPr id="26" name="Text Placeholder 2">
            <a:extLst>
              <a:ext uri="{FF2B5EF4-FFF2-40B4-BE49-F238E27FC236}">
                <a16:creationId xmlns:a16="http://schemas.microsoft.com/office/drawing/2014/main" id="{7FD0D8BE-BFFE-2947-A550-08D726BD5E27}"/>
              </a:ext>
            </a:extLst>
          </p:cNvPr>
          <p:cNvSpPr>
            <a:spLocks noGrp="1"/>
          </p:cNvSpPr>
          <p:nvPr>
            <p:ph type="body" idx="1" hasCustomPrompt="1"/>
          </p:nvPr>
        </p:nvSpPr>
        <p:spPr>
          <a:xfrm>
            <a:off x="5334000" y="3860373"/>
            <a:ext cx="6217920" cy="1500187"/>
          </a:xfrm>
        </p:spPr>
        <p:txBody>
          <a:bodyPr/>
          <a:lstStyle>
            <a:lvl1pPr marL="0" indent="0">
              <a:buNone/>
              <a:defRPr sz="2400">
                <a:solidFill>
                  <a:srgbClr val="6E6E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Subhead</a:t>
            </a:r>
          </a:p>
        </p:txBody>
      </p:sp>
      <p:pic>
        <p:nvPicPr>
          <p:cNvPr id="27" name="Picture 26">
            <a:extLst>
              <a:ext uri="{FF2B5EF4-FFF2-40B4-BE49-F238E27FC236}">
                <a16:creationId xmlns:a16="http://schemas.microsoft.com/office/drawing/2014/main" id="{1DA6BAF2-2496-D54E-B070-93D1635142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334000" y="646033"/>
            <a:ext cx="3227251" cy="1552734"/>
          </a:xfrm>
          <a:prstGeom prst="rect">
            <a:avLst/>
          </a:prstGeom>
        </p:spPr>
      </p:pic>
    </p:spTree>
    <p:extLst>
      <p:ext uri="{BB962C8B-B14F-4D97-AF65-F5344CB8AC3E}">
        <p14:creationId xmlns:p14="http://schemas.microsoft.com/office/powerpoint/2010/main" val="3913423642"/>
      </p:ext>
    </p:extLst>
  </p:cSld>
  <p:clrMapOvr>
    <a:masterClrMapping/>
  </p:clrMapOvr>
  <p:extLst>
    <p:ext uri="{DCECCB84-F9BA-43D5-87BE-67443E8EF086}">
      <p15:sldGuideLst xmlns:p15="http://schemas.microsoft.com/office/powerpoint/2012/main">
        <p15:guide id="1" orient="horz" pos="211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247094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07DC6EF8-7239-44B8-A009-F3DF16CC696E}" type="slidenum">
              <a:rPr lang="en-US" smtClean="0"/>
              <a:t>‹#›</a:t>
            </a:fld>
            <a:endParaRPr lang="en-US" dirty="0"/>
          </a:p>
        </p:txBody>
      </p:sp>
      <p:sp>
        <p:nvSpPr>
          <p:cNvPr id="6" name="Rounded Rectangle 5"/>
          <p:cNvSpPr/>
          <p:nvPr userDrawn="1"/>
        </p:nvSpPr>
        <p:spPr>
          <a:xfrm>
            <a:off x="571499" y="1536700"/>
            <a:ext cx="11008297" cy="4711700"/>
          </a:xfrm>
          <a:prstGeom prst="roundRect">
            <a:avLst>
              <a:gd name="adj" fmla="val 120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p:cNvSpPr>
            <a:spLocks noGrp="1"/>
          </p:cNvSpPr>
          <p:nvPr>
            <p:ph type="ftr" sz="quarter" idx="3"/>
          </p:nvPr>
        </p:nvSpPr>
        <p:spPr>
          <a:xfrm>
            <a:off x="2291135" y="6581730"/>
            <a:ext cx="4114800" cy="226714"/>
          </a:xfrm>
          <a:prstGeom prst="rect">
            <a:avLst/>
          </a:prstGeom>
        </p:spPr>
        <p:txBody>
          <a:bodyPr vert="horz" lIns="0" tIns="0" rIns="0" bIns="0" rtlCol="0" anchor="t" anchorCtr="0"/>
          <a:lstStyle>
            <a:lvl1pPr algn="l">
              <a:defRPr sz="900">
                <a:solidFill>
                  <a:srgbClr val="333333"/>
                </a:solidFill>
              </a:defRPr>
            </a:lvl1pPr>
          </a:lstStyle>
          <a:p>
            <a:r>
              <a:rPr lang="en-US" dirty="0"/>
              <a:t>Confidential and Proprietary Information</a:t>
            </a:r>
          </a:p>
          <a:p>
            <a:endParaRPr lang="en-US" dirty="0"/>
          </a:p>
        </p:txBody>
      </p:sp>
    </p:spTree>
    <p:extLst>
      <p:ext uri="{BB962C8B-B14F-4D97-AF65-F5344CB8AC3E}">
        <p14:creationId xmlns:p14="http://schemas.microsoft.com/office/powerpoint/2010/main" val="2675279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1"/>
            </a:lvl1pPr>
          </a:lstStyle>
          <a:p>
            <a:fld id="{07DC6EF8-7239-44B8-A009-F3DF16CC696E}" type="slidenum">
              <a:rPr lang="en-US" smtClean="0"/>
              <a:pPr/>
              <a:t>‹#›</a:t>
            </a:fld>
            <a:endParaRPr lang="en-US" dirty="0"/>
          </a:p>
        </p:txBody>
      </p:sp>
      <p:sp>
        <p:nvSpPr>
          <p:cNvPr id="5" name="Footer Placeholder 4"/>
          <p:cNvSpPr>
            <a:spLocks noGrp="1"/>
          </p:cNvSpPr>
          <p:nvPr>
            <p:ph type="ftr" sz="quarter" idx="3"/>
          </p:nvPr>
        </p:nvSpPr>
        <p:spPr>
          <a:xfrm>
            <a:off x="2162912" y="6572690"/>
            <a:ext cx="4114800" cy="226714"/>
          </a:xfrm>
          <a:prstGeom prst="rect">
            <a:avLst/>
          </a:prstGeom>
        </p:spPr>
        <p:txBody>
          <a:bodyPr vert="horz" lIns="0" tIns="0" rIns="0" bIns="0" rtlCol="0" anchor="t" anchorCtr="0"/>
          <a:lstStyle>
            <a:lvl1pPr algn="l">
              <a:defRPr sz="900">
                <a:solidFill>
                  <a:srgbClr val="333333"/>
                </a:solidFill>
              </a:defRPr>
            </a:lvl1pPr>
          </a:lstStyle>
          <a:p>
            <a:r>
              <a:rPr lang="en-US" dirty="0"/>
              <a:t>Confidential and Proprietary Information</a:t>
            </a:r>
          </a:p>
          <a:p>
            <a:endParaRPr lang="en-US" dirty="0"/>
          </a:p>
        </p:txBody>
      </p:sp>
    </p:spTree>
    <p:extLst>
      <p:ext uri="{BB962C8B-B14F-4D97-AF65-F5344CB8AC3E}">
        <p14:creationId xmlns:p14="http://schemas.microsoft.com/office/powerpoint/2010/main" val="3662409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ody Slide_HN">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C8D35D9E-83BB-4277-9944-F4801D17B242}"/>
              </a:ext>
            </a:extLst>
          </p:cNvPr>
          <p:cNvSpPr>
            <a:spLocks noGrp="1"/>
          </p:cNvSpPr>
          <p:nvPr>
            <p:ph type="body" sz="quarter" idx="12" hasCustomPrompt="1"/>
          </p:nvPr>
        </p:nvSpPr>
        <p:spPr>
          <a:xfrm>
            <a:off x="601578" y="1198372"/>
            <a:ext cx="9701784" cy="338328"/>
          </a:xfrm>
        </p:spPr>
        <p:txBody>
          <a:bodyPr vert="horz" lIns="0" tIns="0" rIns="0" bIns="0" rtlCol="0" anchor="t">
            <a:normAutofit/>
          </a:bodyPr>
          <a:lstStyle>
            <a:lvl1pPr>
              <a:defRPr lang="en-US" sz="2000" b="0" kern="1200" cap="all" spc="100" dirty="0">
                <a:solidFill>
                  <a:schemeClr val="tx2"/>
                </a:solidFill>
                <a:latin typeface="+mn-lt"/>
                <a:ea typeface="+mn-ea"/>
                <a:cs typeface="+mn-cs"/>
              </a:defRPr>
            </a:lvl1pPr>
          </a:lstStyle>
          <a:p>
            <a:pPr lvl="0" defTabSz="457200"/>
            <a:r>
              <a:rPr lang="en-US" dirty="0"/>
              <a:t>Subhead</a:t>
            </a:r>
          </a:p>
        </p:txBody>
      </p:sp>
      <p:sp>
        <p:nvSpPr>
          <p:cNvPr id="9" name="Content Placeholder 3">
            <a:extLst>
              <a:ext uri="{FF2B5EF4-FFF2-40B4-BE49-F238E27FC236}">
                <a16:creationId xmlns:a16="http://schemas.microsoft.com/office/drawing/2014/main" id="{A094E6AD-CA93-4944-8D76-815F23F50CEF}"/>
              </a:ext>
            </a:extLst>
          </p:cNvPr>
          <p:cNvSpPr>
            <a:spLocks noGrp="1"/>
          </p:cNvSpPr>
          <p:nvPr>
            <p:ph sz="quarter" idx="10"/>
          </p:nvPr>
        </p:nvSpPr>
        <p:spPr>
          <a:xfrm>
            <a:off x="914400" y="2312893"/>
            <a:ext cx="10363200" cy="33259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a:extLst>
              <a:ext uri="{FF2B5EF4-FFF2-40B4-BE49-F238E27FC236}">
                <a16:creationId xmlns:a16="http://schemas.microsoft.com/office/drawing/2014/main" id="{7EB83D65-2BC2-1E47-9DAF-3F426B4BB676}"/>
              </a:ext>
            </a:extLst>
          </p:cNvPr>
          <p:cNvSpPr>
            <a:spLocks noGrp="1"/>
          </p:cNvSpPr>
          <p:nvPr>
            <p:ph type="title"/>
          </p:nvPr>
        </p:nvSpPr>
        <p:spPr>
          <a:xfrm>
            <a:off x="601579" y="529389"/>
            <a:ext cx="10902850" cy="569309"/>
          </a:xfrm>
        </p:spPr>
        <p:txBody>
          <a:bodyPr/>
          <a:lstStyle>
            <a:lvl1pPr>
              <a:defRPr b="1">
                <a:latin typeface="+mj-lt"/>
              </a:defRPr>
            </a:lvl1pPr>
          </a:lstStyle>
          <a:p>
            <a:r>
              <a:rPr lang="en-US" dirty="0"/>
              <a:t>Click to edit Master title style</a:t>
            </a:r>
          </a:p>
        </p:txBody>
      </p:sp>
      <p:sp>
        <p:nvSpPr>
          <p:cNvPr id="5" name="Footer Placeholder 4"/>
          <p:cNvSpPr>
            <a:spLocks noGrp="1"/>
          </p:cNvSpPr>
          <p:nvPr>
            <p:ph type="ftr" sz="quarter" idx="3"/>
          </p:nvPr>
        </p:nvSpPr>
        <p:spPr>
          <a:xfrm>
            <a:off x="2162912" y="6528199"/>
            <a:ext cx="4114800" cy="226714"/>
          </a:xfrm>
          <a:prstGeom prst="rect">
            <a:avLst/>
          </a:prstGeom>
        </p:spPr>
        <p:txBody>
          <a:bodyPr vert="horz" lIns="0" tIns="0" rIns="0" bIns="0" rtlCol="0" anchor="t" anchorCtr="0"/>
          <a:lstStyle>
            <a:lvl1pPr algn="l">
              <a:defRPr sz="900">
                <a:solidFill>
                  <a:srgbClr val="333333"/>
                </a:solidFill>
              </a:defRPr>
            </a:lvl1pPr>
          </a:lstStyle>
          <a:p>
            <a:r>
              <a:rPr lang="en-US" dirty="0"/>
              <a:t>Confidential and Proprietary Information</a:t>
            </a:r>
          </a:p>
          <a:p>
            <a:endParaRPr lang="en-US" dirty="0"/>
          </a:p>
        </p:txBody>
      </p:sp>
      <p:sp>
        <p:nvSpPr>
          <p:cNvPr id="6" name="Slide Number Placeholder 4"/>
          <p:cNvSpPr>
            <a:spLocks noGrp="1"/>
          </p:cNvSpPr>
          <p:nvPr>
            <p:ph type="sldNum" sz="quarter" idx="13"/>
          </p:nvPr>
        </p:nvSpPr>
        <p:spPr>
          <a:xfrm>
            <a:off x="8942924" y="6495414"/>
            <a:ext cx="2743200" cy="226714"/>
          </a:xfrm>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144023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4A5ED6-6AF1-3642-B0B9-567C59F58E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56712"/>
            <a:ext cx="12192000" cy="1539393"/>
          </a:xfrm>
          <a:prstGeom prst="rect">
            <a:avLst/>
          </a:prstGeom>
        </p:spPr>
      </p:pic>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r>
              <a:rPr lang="en-US" dirty="0"/>
              <a:t>Confidential and Proprietary Information</a:t>
            </a:r>
          </a:p>
        </p:txBody>
      </p:sp>
      <p:sp>
        <p:nvSpPr>
          <p:cNvPr id="25" name="Title 1">
            <a:extLst>
              <a:ext uri="{FF2B5EF4-FFF2-40B4-BE49-F238E27FC236}">
                <a16:creationId xmlns:a16="http://schemas.microsoft.com/office/drawing/2014/main" id="{023070DE-66AA-BB49-B50D-BC8206A48D3B}"/>
              </a:ext>
            </a:extLst>
          </p:cNvPr>
          <p:cNvSpPr>
            <a:spLocks noGrp="1"/>
          </p:cNvSpPr>
          <p:nvPr>
            <p:ph type="title" hasCustomPrompt="1"/>
          </p:nvPr>
        </p:nvSpPr>
        <p:spPr>
          <a:xfrm>
            <a:off x="5334000" y="1422400"/>
            <a:ext cx="6217920" cy="2082794"/>
          </a:xfrm>
        </p:spPr>
        <p:txBody>
          <a:bodyPr anchor="b">
            <a:normAutofit/>
          </a:bodyPr>
          <a:lstStyle>
            <a:lvl1pPr>
              <a:defRPr sz="4800">
                <a:solidFill>
                  <a:srgbClr val="CB177D"/>
                </a:solidFill>
              </a:defRPr>
            </a:lvl1pPr>
          </a:lstStyle>
          <a:p>
            <a:r>
              <a:rPr lang="en-US" dirty="0"/>
              <a:t>Click to edit Title Slide</a:t>
            </a:r>
          </a:p>
        </p:txBody>
      </p:sp>
      <p:sp>
        <p:nvSpPr>
          <p:cNvPr id="26" name="Text Placeholder 2">
            <a:extLst>
              <a:ext uri="{FF2B5EF4-FFF2-40B4-BE49-F238E27FC236}">
                <a16:creationId xmlns:a16="http://schemas.microsoft.com/office/drawing/2014/main" id="{7FD0D8BE-BFFE-2947-A550-08D726BD5E27}"/>
              </a:ext>
            </a:extLst>
          </p:cNvPr>
          <p:cNvSpPr>
            <a:spLocks noGrp="1"/>
          </p:cNvSpPr>
          <p:nvPr>
            <p:ph type="body" idx="1" hasCustomPrompt="1"/>
          </p:nvPr>
        </p:nvSpPr>
        <p:spPr>
          <a:xfrm>
            <a:off x="5334000" y="3860373"/>
            <a:ext cx="6217920" cy="1500187"/>
          </a:xfrm>
        </p:spPr>
        <p:txBody>
          <a:bodyPr/>
          <a:lstStyle>
            <a:lvl1pPr marL="0" indent="0">
              <a:buNone/>
              <a:defRPr sz="2400">
                <a:solidFill>
                  <a:srgbClr val="6E6E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Subhead</a:t>
            </a:r>
          </a:p>
        </p:txBody>
      </p:sp>
      <p:pic>
        <p:nvPicPr>
          <p:cNvPr id="27" name="Picture 26">
            <a:extLst>
              <a:ext uri="{FF2B5EF4-FFF2-40B4-BE49-F238E27FC236}">
                <a16:creationId xmlns:a16="http://schemas.microsoft.com/office/drawing/2014/main" id="{1DA6BAF2-2496-D54E-B070-93D1635142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94380" y="1843063"/>
            <a:ext cx="3227251" cy="1552734"/>
          </a:xfrm>
          <a:prstGeom prst="rect">
            <a:avLst/>
          </a:prstGeom>
        </p:spPr>
      </p:pic>
    </p:spTree>
    <p:extLst>
      <p:ext uri="{BB962C8B-B14F-4D97-AF65-F5344CB8AC3E}">
        <p14:creationId xmlns:p14="http://schemas.microsoft.com/office/powerpoint/2010/main" val="1729316242"/>
      </p:ext>
    </p:extLst>
  </p:cSld>
  <p:clrMapOvr>
    <a:masterClrMapping/>
  </p:clrMapOvr>
  <p:extLst>
    <p:ext uri="{DCECCB84-F9BA-43D5-87BE-67443E8EF086}">
      <p15:sldGuideLst xmlns:p15="http://schemas.microsoft.com/office/powerpoint/2012/main">
        <p15:guide id="1" orient="horz" pos="21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FDBE2F-AFF7-464A-A94C-464F9C79EA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56712"/>
            <a:ext cx="12192000" cy="1539393"/>
          </a:xfrm>
          <a:prstGeom prst="rect">
            <a:avLst/>
          </a:prstGeom>
        </p:spPr>
      </p:pic>
      <p:sp>
        <p:nvSpPr>
          <p:cNvPr id="2" name="Title 1"/>
          <p:cNvSpPr>
            <a:spLocks noGrp="1"/>
          </p:cNvSpPr>
          <p:nvPr>
            <p:ph type="title" hasCustomPrompt="1"/>
          </p:nvPr>
        </p:nvSpPr>
        <p:spPr>
          <a:xfrm>
            <a:off x="5709920" y="3946448"/>
            <a:ext cx="6013450" cy="1185862"/>
          </a:xfrm>
        </p:spPr>
        <p:txBody>
          <a:bodyPr anchor="t" anchorCtr="0">
            <a:normAutofit/>
          </a:bodyPr>
          <a:lstStyle>
            <a:lvl1pPr>
              <a:defRPr sz="4400">
                <a:solidFill>
                  <a:srgbClr val="CB177D"/>
                </a:solidFill>
              </a:defRPr>
            </a:lvl1pPr>
          </a:lstStyle>
          <a:p>
            <a:r>
              <a:rPr lang="en-US" dirty="0"/>
              <a:t>Click to edit Title Slide</a:t>
            </a:r>
            <a:br>
              <a:rPr lang="en-US" dirty="0"/>
            </a:br>
            <a:endParaRPr lang="en-US" dirty="0"/>
          </a:p>
        </p:txBody>
      </p:sp>
      <p:sp>
        <p:nvSpPr>
          <p:cNvPr id="3" name="Text Placeholder 2"/>
          <p:cNvSpPr>
            <a:spLocks noGrp="1"/>
          </p:cNvSpPr>
          <p:nvPr>
            <p:ph type="body" idx="1"/>
          </p:nvPr>
        </p:nvSpPr>
        <p:spPr>
          <a:xfrm>
            <a:off x="5709920" y="4670436"/>
            <a:ext cx="6013450" cy="1500187"/>
          </a:xfrm>
        </p:spPr>
        <p:txBody>
          <a:bodyPr/>
          <a:lstStyle>
            <a:lvl1pPr marL="0" indent="0">
              <a:buNone/>
              <a:defRPr sz="2400">
                <a:solidFill>
                  <a:srgbClr val="6E6E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r>
              <a:rPr lang="en-US" dirty="0"/>
              <a:t>Confidential and Proprietary Information</a:t>
            </a:r>
          </a:p>
        </p:txBody>
      </p:sp>
      <p:pic>
        <p:nvPicPr>
          <p:cNvPr id="13" name="Picture 12">
            <a:extLst>
              <a:ext uri="{FF2B5EF4-FFF2-40B4-BE49-F238E27FC236}">
                <a16:creationId xmlns:a16="http://schemas.microsoft.com/office/drawing/2014/main" id="{6C4A6CD5-83C4-804B-8A26-5017E3FE39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44604" y="1495360"/>
            <a:ext cx="3597364" cy="1730807"/>
          </a:xfrm>
          <a:prstGeom prst="rect">
            <a:avLst/>
          </a:prstGeom>
        </p:spPr>
      </p:pic>
      <p:sp>
        <p:nvSpPr>
          <p:cNvPr id="6" name="Picture Placeholder 5">
            <a:extLst>
              <a:ext uri="{FF2B5EF4-FFF2-40B4-BE49-F238E27FC236}">
                <a16:creationId xmlns:a16="http://schemas.microsoft.com/office/drawing/2014/main" id="{FA60C02B-6BE5-1441-8C00-BFA8D7985F95}"/>
              </a:ext>
            </a:extLst>
          </p:cNvPr>
          <p:cNvSpPr>
            <a:spLocks noGrp="1"/>
          </p:cNvSpPr>
          <p:nvPr>
            <p:ph type="pic" sz="quarter" idx="12"/>
          </p:nvPr>
        </p:nvSpPr>
        <p:spPr>
          <a:xfrm>
            <a:off x="468630" y="862570"/>
            <a:ext cx="4210706" cy="4280640"/>
          </a:xfrm>
          <a:prstGeom prst="ellipse">
            <a:avLst/>
          </a:prstGeom>
          <a:solidFill>
            <a:srgbClr val="F0F0F0"/>
          </a:solidFill>
        </p:spPr>
        <p:txBody>
          <a:bodyPr/>
          <a:lstStyle/>
          <a:p>
            <a:endParaRPr lang="en-US" dirty="0"/>
          </a:p>
        </p:txBody>
      </p:sp>
      <p:cxnSp>
        <p:nvCxnSpPr>
          <p:cNvPr id="8" name="Straight Connector 7">
            <a:extLst>
              <a:ext uri="{FF2B5EF4-FFF2-40B4-BE49-F238E27FC236}">
                <a16:creationId xmlns:a16="http://schemas.microsoft.com/office/drawing/2014/main" id="{3A93D528-9F79-384D-8F71-F99244228D7E}"/>
              </a:ext>
            </a:extLst>
          </p:cNvPr>
          <p:cNvCxnSpPr>
            <a:cxnSpLocks/>
          </p:cNvCxnSpPr>
          <p:nvPr userDrawn="1"/>
        </p:nvCxnSpPr>
        <p:spPr>
          <a:xfrm>
            <a:off x="5709920" y="3744038"/>
            <a:ext cx="6013450" cy="0"/>
          </a:xfrm>
          <a:prstGeom prst="line">
            <a:avLst/>
          </a:prstGeom>
          <a:ln>
            <a:solidFill>
              <a:srgbClr val="6E6E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597603"/>
      </p:ext>
    </p:extLst>
  </p:cSld>
  <p:clrMapOvr>
    <a:masterClrMapping/>
  </p:clrMapOvr>
  <p:extLst>
    <p:ext uri="{DCECCB84-F9BA-43D5-87BE-67443E8EF086}">
      <p15:sldGuideLst xmlns:p15="http://schemas.microsoft.com/office/powerpoint/2012/main">
        <p15:guide id="1" pos="35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0F32AF-732A-A543-88B7-241C8D31A69F}"/>
              </a:ext>
            </a:extLst>
          </p:cNvPr>
          <p:cNvSpPr/>
          <p:nvPr userDrawn="1"/>
        </p:nvSpPr>
        <p:spPr>
          <a:xfrm>
            <a:off x="0" y="0"/>
            <a:ext cx="12192000" cy="6857999"/>
          </a:xfrm>
          <a:prstGeom prst="rect">
            <a:avLst/>
          </a:prstGeom>
          <a:gradFill flip="none" rotWithShape="1">
            <a:gsLst>
              <a:gs pos="10000">
                <a:srgbClr val="A5247F"/>
              </a:gs>
              <a:gs pos="100000">
                <a:srgbClr val="CB177D"/>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1850" y="1379539"/>
            <a:ext cx="10515600" cy="1185862"/>
          </a:xfrm>
        </p:spPr>
        <p:txBody>
          <a:bodyPr anchor="b">
            <a:normAutofit/>
          </a:bodyPr>
          <a:lstStyle>
            <a:lvl1pPr>
              <a:defRPr sz="4800">
                <a:solidFill>
                  <a:schemeClr val="bg1"/>
                </a:solidFill>
              </a:defRPr>
            </a:lvl1pPr>
          </a:lstStyle>
          <a:p>
            <a:r>
              <a:rPr lang="en-US" dirty="0"/>
              <a:t>Click to edit Master Title Slide</a:t>
            </a:r>
          </a:p>
        </p:txBody>
      </p:sp>
      <p:sp>
        <p:nvSpPr>
          <p:cNvPr id="3" name="Text Placeholder 2"/>
          <p:cNvSpPr>
            <a:spLocks noGrp="1"/>
          </p:cNvSpPr>
          <p:nvPr>
            <p:ph type="body" idx="1"/>
          </p:nvPr>
        </p:nvSpPr>
        <p:spPr>
          <a:xfrm>
            <a:off x="831850" y="274687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38640" y="386671"/>
            <a:ext cx="1908810" cy="918389"/>
          </a:xfrm>
          <a:prstGeom prst="rect">
            <a:avLst/>
          </a:prstGeom>
        </p:spPr>
      </p:pic>
      <p:cxnSp>
        <p:nvCxnSpPr>
          <p:cNvPr id="9" name="Straight Connector 8"/>
          <p:cNvCxnSpPr/>
          <p:nvPr userDrawn="1"/>
        </p:nvCxnSpPr>
        <p:spPr>
          <a:xfrm>
            <a:off x="831850" y="6372727"/>
            <a:ext cx="10747948"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r>
              <a:rPr lang="en-US" dirty="0"/>
              <a:t>Confidential and Proprietary Information</a:t>
            </a:r>
          </a:p>
        </p:txBody>
      </p:sp>
    </p:spTree>
    <p:extLst>
      <p:ext uri="{BB962C8B-B14F-4D97-AF65-F5344CB8AC3E}">
        <p14:creationId xmlns:p14="http://schemas.microsoft.com/office/powerpoint/2010/main" val="3305255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vider Slide 1">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gradFill flip="none" rotWithShape="1">
            <a:gsLst>
              <a:gs pos="10000">
                <a:srgbClr val="A5247F"/>
              </a:gs>
              <a:gs pos="100000">
                <a:srgbClr val="CB177D"/>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47800" y="3172548"/>
            <a:ext cx="9296399" cy="1379132"/>
          </a:xfrm>
        </p:spPr>
        <p:txBody>
          <a:bodyPr anchor="t" anchorCtr="0">
            <a:normAutofit/>
          </a:bodyPr>
          <a:lstStyle>
            <a:lvl1pPr algn="ctr">
              <a:defRPr sz="4800" baseline="0">
                <a:solidFill>
                  <a:schemeClr val="bg1"/>
                </a:solidFill>
              </a:defRPr>
            </a:lvl1pPr>
          </a:lstStyle>
          <a:p>
            <a:r>
              <a:rPr lang="en-US" dirty="0"/>
              <a:t>Edit Divider Content </a:t>
            </a:r>
          </a:p>
        </p:txBody>
      </p:sp>
      <p:sp>
        <p:nvSpPr>
          <p:cNvPr id="3" name="Subtitle 2"/>
          <p:cNvSpPr>
            <a:spLocks noGrp="1"/>
          </p:cNvSpPr>
          <p:nvPr>
            <p:ph type="subTitle" idx="1" hasCustomPrompt="1"/>
          </p:nvPr>
        </p:nvSpPr>
        <p:spPr>
          <a:xfrm>
            <a:off x="1447800" y="2213415"/>
            <a:ext cx="9296399" cy="782799"/>
          </a:xfrm>
        </p:spPr>
        <p:txBody>
          <a:bodyPr>
            <a:normAutofit/>
          </a:bodyPr>
          <a:lstStyle>
            <a:lvl1pPr marL="0" indent="0" algn="ct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SLIDE</a:t>
            </a:r>
          </a:p>
        </p:txBody>
      </p:sp>
      <p:grpSp>
        <p:nvGrpSpPr>
          <p:cNvPr id="5" name="Group 4">
            <a:extLst>
              <a:ext uri="{FF2B5EF4-FFF2-40B4-BE49-F238E27FC236}">
                <a16:creationId xmlns:a16="http://schemas.microsoft.com/office/drawing/2014/main" id="{1050655F-5E6C-DD46-8A8B-69283BF5B8CA}"/>
              </a:ext>
            </a:extLst>
          </p:cNvPr>
          <p:cNvGrpSpPr/>
          <p:nvPr userDrawn="1"/>
        </p:nvGrpSpPr>
        <p:grpSpPr>
          <a:xfrm>
            <a:off x="1447800" y="1569720"/>
            <a:ext cx="9296399" cy="3696465"/>
            <a:chOff x="1447800" y="1620520"/>
            <a:chExt cx="9296399" cy="3696465"/>
          </a:xfrm>
        </p:grpSpPr>
        <p:cxnSp>
          <p:nvCxnSpPr>
            <p:cNvPr id="13" name="Straight Connector 12"/>
            <p:cNvCxnSpPr/>
            <p:nvPr userDrawn="1"/>
          </p:nvCxnSpPr>
          <p:spPr>
            <a:xfrm>
              <a:off x="1447800" y="1620520"/>
              <a:ext cx="9296399"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447800" y="5316985"/>
              <a:ext cx="9296399"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9579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B9922B-08F2-C342-9847-AEBAA9074D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56712"/>
            <a:ext cx="12192000" cy="1539393"/>
          </a:xfrm>
          <a:prstGeom prst="rect">
            <a:avLst/>
          </a:prstGeom>
        </p:spPr>
      </p:pic>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r>
              <a:rPr lang="en-US" dirty="0"/>
              <a:t>Confidential and Proprietary Information</a:t>
            </a:r>
          </a:p>
        </p:txBody>
      </p:sp>
      <p:cxnSp>
        <p:nvCxnSpPr>
          <p:cNvPr id="7" name="Straight Connector 6">
            <a:extLst>
              <a:ext uri="{FF2B5EF4-FFF2-40B4-BE49-F238E27FC236}">
                <a16:creationId xmlns:a16="http://schemas.microsoft.com/office/drawing/2014/main" id="{06819976-C848-A74E-B03C-7C84D2150BCC}"/>
              </a:ext>
            </a:extLst>
          </p:cNvPr>
          <p:cNvCxnSpPr/>
          <p:nvPr userDrawn="1"/>
        </p:nvCxnSpPr>
        <p:spPr>
          <a:xfrm>
            <a:off x="1447800" y="1325880"/>
            <a:ext cx="9296399" cy="0"/>
          </a:xfrm>
          <a:prstGeom prst="line">
            <a:avLst/>
          </a:prstGeom>
          <a:ln w="22225" cap="rnd">
            <a:solidFill>
              <a:srgbClr val="6E6E6E"/>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B2C188-530F-AD4B-96AF-3D953036E934}"/>
              </a:ext>
            </a:extLst>
          </p:cNvPr>
          <p:cNvCxnSpPr/>
          <p:nvPr userDrawn="1"/>
        </p:nvCxnSpPr>
        <p:spPr>
          <a:xfrm>
            <a:off x="1447800" y="5022345"/>
            <a:ext cx="9296399" cy="0"/>
          </a:xfrm>
          <a:prstGeom prst="line">
            <a:avLst/>
          </a:prstGeom>
          <a:ln w="22225" cap="rnd">
            <a:solidFill>
              <a:srgbClr val="6E6E6E"/>
            </a:solidFill>
            <a:prstDash val="sysDot"/>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2323CF-97C2-5C48-8214-010B9B409984}"/>
              </a:ext>
            </a:extLst>
          </p:cNvPr>
          <p:cNvSpPr>
            <a:spLocks noGrp="1"/>
          </p:cNvSpPr>
          <p:nvPr>
            <p:ph type="ctrTitle" hasCustomPrompt="1"/>
          </p:nvPr>
        </p:nvSpPr>
        <p:spPr>
          <a:xfrm>
            <a:off x="1447800" y="2928708"/>
            <a:ext cx="9296399" cy="1379132"/>
          </a:xfrm>
        </p:spPr>
        <p:txBody>
          <a:bodyPr anchor="t" anchorCtr="0">
            <a:normAutofit/>
          </a:bodyPr>
          <a:lstStyle>
            <a:lvl1pPr algn="ctr">
              <a:defRPr sz="4800" baseline="0">
                <a:solidFill>
                  <a:srgbClr val="CB177D"/>
                </a:solidFill>
              </a:defRPr>
            </a:lvl1pPr>
          </a:lstStyle>
          <a:p>
            <a:r>
              <a:rPr lang="en-US" dirty="0"/>
              <a:t>Edit Divider Content</a:t>
            </a:r>
          </a:p>
        </p:txBody>
      </p:sp>
      <p:sp>
        <p:nvSpPr>
          <p:cNvPr id="11" name="Subtitle 2">
            <a:extLst>
              <a:ext uri="{FF2B5EF4-FFF2-40B4-BE49-F238E27FC236}">
                <a16:creationId xmlns:a16="http://schemas.microsoft.com/office/drawing/2014/main" id="{F2F6E11B-9A5D-1E4D-905F-848B37D251E3}"/>
              </a:ext>
            </a:extLst>
          </p:cNvPr>
          <p:cNvSpPr>
            <a:spLocks noGrp="1"/>
          </p:cNvSpPr>
          <p:nvPr>
            <p:ph type="subTitle" idx="1" hasCustomPrompt="1"/>
          </p:nvPr>
        </p:nvSpPr>
        <p:spPr>
          <a:xfrm>
            <a:off x="1447800" y="1959415"/>
            <a:ext cx="9296399" cy="782799"/>
          </a:xfrm>
        </p:spPr>
        <p:txBody>
          <a:bodyPr>
            <a:normAutofit/>
          </a:bodyPr>
          <a:lstStyle>
            <a:lvl1pPr marL="0" indent="0" algn="ctr">
              <a:buNone/>
              <a:defRPr sz="2200" baseline="0">
                <a:solidFill>
                  <a:srgbClr val="CB17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SLIDE</a:t>
            </a:r>
          </a:p>
        </p:txBody>
      </p:sp>
    </p:spTree>
    <p:extLst>
      <p:ext uri="{BB962C8B-B14F-4D97-AF65-F5344CB8AC3E}">
        <p14:creationId xmlns:p14="http://schemas.microsoft.com/office/powerpoint/2010/main" val="3053522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Confidential and Proprietary Information</a:t>
            </a:r>
          </a:p>
        </p:txBody>
      </p:sp>
      <p:sp>
        <p:nvSpPr>
          <p:cNvPr id="6" name="Slide Number Placeholder 5"/>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302088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FDBE2F-AFF7-464A-A94C-464F9C79EA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56712"/>
            <a:ext cx="12192000" cy="1539393"/>
          </a:xfrm>
          <a:prstGeom prst="rect">
            <a:avLst/>
          </a:prstGeom>
        </p:spPr>
      </p:pic>
      <p:sp>
        <p:nvSpPr>
          <p:cNvPr id="2" name="Title 1"/>
          <p:cNvSpPr>
            <a:spLocks noGrp="1"/>
          </p:cNvSpPr>
          <p:nvPr>
            <p:ph type="title" hasCustomPrompt="1"/>
          </p:nvPr>
        </p:nvSpPr>
        <p:spPr>
          <a:xfrm>
            <a:off x="5709920" y="3946448"/>
            <a:ext cx="6013450" cy="1185862"/>
          </a:xfrm>
        </p:spPr>
        <p:txBody>
          <a:bodyPr anchor="t" anchorCtr="0">
            <a:normAutofit/>
          </a:bodyPr>
          <a:lstStyle>
            <a:lvl1pPr>
              <a:defRPr sz="4400">
                <a:solidFill>
                  <a:srgbClr val="CB177D"/>
                </a:solidFill>
              </a:defRPr>
            </a:lvl1pPr>
          </a:lstStyle>
          <a:p>
            <a:r>
              <a:rPr lang="en-US" dirty="0"/>
              <a:t>Click to edit Title Slide</a:t>
            </a:r>
            <a:br>
              <a:rPr lang="en-US" dirty="0"/>
            </a:br>
            <a:endParaRPr lang="en-US" dirty="0"/>
          </a:p>
        </p:txBody>
      </p:sp>
      <p:sp>
        <p:nvSpPr>
          <p:cNvPr id="3" name="Text Placeholder 2"/>
          <p:cNvSpPr>
            <a:spLocks noGrp="1"/>
          </p:cNvSpPr>
          <p:nvPr>
            <p:ph type="body" idx="1"/>
          </p:nvPr>
        </p:nvSpPr>
        <p:spPr>
          <a:xfrm>
            <a:off x="5709920" y="4670436"/>
            <a:ext cx="6013450" cy="1500187"/>
          </a:xfrm>
        </p:spPr>
        <p:txBody>
          <a:bodyPr/>
          <a:lstStyle>
            <a:lvl1pPr marL="0" indent="0">
              <a:buNone/>
              <a:defRPr sz="2400">
                <a:solidFill>
                  <a:srgbClr val="6E6E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endParaRPr lang="en-US" dirty="0"/>
          </a:p>
        </p:txBody>
      </p:sp>
      <p:pic>
        <p:nvPicPr>
          <p:cNvPr id="13" name="Picture 12">
            <a:extLst>
              <a:ext uri="{FF2B5EF4-FFF2-40B4-BE49-F238E27FC236}">
                <a16:creationId xmlns:a16="http://schemas.microsoft.com/office/drawing/2014/main" id="{6C4A6CD5-83C4-804B-8A26-5017E3FE39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44604" y="1495360"/>
            <a:ext cx="3597364" cy="1730807"/>
          </a:xfrm>
          <a:prstGeom prst="rect">
            <a:avLst/>
          </a:prstGeom>
        </p:spPr>
      </p:pic>
      <p:sp>
        <p:nvSpPr>
          <p:cNvPr id="6" name="Picture Placeholder 5">
            <a:extLst>
              <a:ext uri="{FF2B5EF4-FFF2-40B4-BE49-F238E27FC236}">
                <a16:creationId xmlns:a16="http://schemas.microsoft.com/office/drawing/2014/main" id="{FA60C02B-6BE5-1441-8C00-BFA8D7985F95}"/>
              </a:ext>
            </a:extLst>
          </p:cNvPr>
          <p:cNvSpPr>
            <a:spLocks noGrp="1"/>
          </p:cNvSpPr>
          <p:nvPr>
            <p:ph type="pic" sz="quarter" idx="12"/>
          </p:nvPr>
        </p:nvSpPr>
        <p:spPr>
          <a:xfrm>
            <a:off x="468630" y="862570"/>
            <a:ext cx="4210706" cy="4280640"/>
          </a:xfrm>
          <a:prstGeom prst="ellipse">
            <a:avLst/>
          </a:prstGeom>
          <a:solidFill>
            <a:srgbClr val="F0F0F0"/>
          </a:solidFill>
        </p:spPr>
        <p:txBody>
          <a:bodyPr/>
          <a:lstStyle/>
          <a:p>
            <a:endParaRPr lang="en-US" dirty="0"/>
          </a:p>
        </p:txBody>
      </p:sp>
      <p:cxnSp>
        <p:nvCxnSpPr>
          <p:cNvPr id="8" name="Straight Connector 7">
            <a:extLst>
              <a:ext uri="{FF2B5EF4-FFF2-40B4-BE49-F238E27FC236}">
                <a16:creationId xmlns:a16="http://schemas.microsoft.com/office/drawing/2014/main" id="{3A93D528-9F79-384D-8F71-F99244228D7E}"/>
              </a:ext>
            </a:extLst>
          </p:cNvPr>
          <p:cNvCxnSpPr>
            <a:cxnSpLocks/>
          </p:cNvCxnSpPr>
          <p:nvPr userDrawn="1"/>
        </p:nvCxnSpPr>
        <p:spPr>
          <a:xfrm>
            <a:off x="5709920" y="3744038"/>
            <a:ext cx="6013450" cy="0"/>
          </a:xfrm>
          <a:prstGeom prst="line">
            <a:avLst/>
          </a:prstGeom>
          <a:ln>
            <a:solidFill>
              <a:srgbClr val="6E6E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937251"/>
      </p:ext>
    </p:extLst>
  </p:cSld>
  <p:clrMapOvr>
    <a:masterClrMapping/>
  </p:clrMapOvr>
  <p:extLst>
    <p:ext uri="{DCECCB84-F9BA-43D5-87BE-67443E8EF086}">
      <p15:sldGuideLst xmlns:p15="http://schemas.microsoft.com/office/powerpoint/2012/main">
        <p15:guide id="1" pos="35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3" name="Content Placeholder 2"/>
          <p:cNvSpPr>
            <a:spLocks noGrp="1"/>
          </p:cNvSpPr>
          <p:nvPr>
            <p:ph sz="half" idx="1"/>
          </p:nvPr>
        </p:nvSpPr>
        <p:spPr>
          <a:xfrm>
            <a:off x="601577" y="1698625"/>
            <a:ext cx="5303520" cy="4351338"/>
          </a:xfrm>
        </p:spPr>
        <p:txBody>
          <a:bodyPr/>
          <a:lstStyle>
            <a:lvl2pPr marL="292100" indent="-2921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698625"/>
            <a:ext cx="5303520" cy="4351338"/>
          </a:xfrm>
        </p:spPr>
        <p:txBody>
          <a:bodyPr/>
          <a:lstStyle>
            <a:lvl2pPr marL="292100" indent="-2921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Confidential and Proprietary Information</a:t>
            </a:r>
          </a:p>
        </p:txBody>
      </p:sp>
      <p:sp>
        <p:nvSpPr>
          <p:cNvPr id="7" name="Slide Number Placeholder 6"/>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631157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ounded Rectangle 8"/>
          <p:cNvSpPr/>
          <p:nvPr userDrawn="1"/>
        </p:nvSpPr>
        <p:spPr>
          <a:xfrm>
            <a:off x="611586" y="1536700"/>
            <a:ext cx="5394960" cy="4711700"/>
          </a:xfrm>
          <a:prstGeom prst="roundRect">
            <a:avLst>
              <a:gd name="adj" fmla="val 207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3" name="Content Placeholder 2"/>
          <p:cNvSpPr>
            <a:spLocks noGrp="1"/>
          </p:cNvSpPr>
          <p:nvPr>
            <p:ph sz="half" idx="1"/>
          </p:nvPr>
        </p:nvSpPr>
        <p:spPr>
          <a:xfrm>
            <a:off x="812799" y="1698625"/>
            <a:ext cx="5092297"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Confidential and Proprietary Information</a:t>
            </a:r>
          </a:p>
        </p:txBody>
      </p:sp>
      <p:sp>
        <p:nvSpPr>
          <p:cNvPr id="7" name="Slide Number Placeholder 6"/>
          <p:cNvSpPr>
            <a:spLocks noGrp="1"/>
          </p:cNvSpPr>
          <p:nvPr>
            <p:ph type="sldNum" sz="quarter" idx="12"/>
          </p:nvPr>
        </p:nvSpPr>
        <p:spPr/>
        <p:txBody>
          <a:bodyPr/>
          <a:lstStyle/>
          <a:p>
            <a:fld id="{07DC6EF8-7239-44B8-A009-F3DF16CC696E}" type="slidenum">
              <a:rPr lang="en-US" smtClean="0"/>
              <a:t>‹#›</a:t>
            </a:fld>
            <a:endParaRPr lang="en-US" dirty="0"/>
          </a:p>
        </p:txBody>
      </p:sp>
      <p:sp>
        <p:nvSpPr>
          <p:cNvPr id="11" name="Rounded Rectangle 10">
            <a:extLst>
              <a:ext uri="{FF2B5EF4-FFF2-40B4-BE49-F238E27FC236}">
                <a16:creationId xmlns:a16="http://schemas.microsoft.com/office/drawing/2014/main" id="{0DEB0D51-A210-A949-B5E9-69E00D9768A8}"/>
              </a:ext>
            </a:extLst>
          </p:cNvPr>
          <p:cNvSpPr/>
          <p:nvPr userDrawn="1"/>
        </p:nvSpPr>
        <p:spPr>
          <a:xfrm>
            <a:off x="6230066" y="1536700"/>
            <a:ext cx="5394960" cy="4711700"/>
          </a:xfrm>
          <a:prstGeom prst="roundRect">
            <a:avLst>
              <a:gd name="adj" fmla="val 207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40058272-BE7B-7446-AE3C-986233F82B19}"/>
              </a:ext>
            </a:extLst>
          </p:cNvPr>
          <p:cNvSpPr>
            <a:spLocks noGrp="1"/>
          </p:cNvSpPr>
          <p:nvPr>
            <p:ph sz="half" idx="13"/>
          </p:nvPr>
        </p:nvSpPr>
        <p:spPr>
          <a:xfrm>
            <a:off x="6431279" y="1698625"/>
            <a:ext cx="5092297"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551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578" y="529389"/>
            <a:ext cx="10753810" cy="1161299"/>
          </a:xfrm>
        </p:spPr>
        <p:txBody>
          <a:bodyPr/>
          <a:lstStyle>
            <a:lvl1pPr>
              <a:defRPr>
                <a:solidFill>
                  <a:srgbClr val="CB177D"/>
                </a:solidFill>
              </a:defRPr>
            </a:lvl1pPr>
          </a:lstStyle>
          <a:p>
            <a:r>
              <a:rPr lang="en-US" dirty="0"/>
              <a:t>Click to edit Master title style</a:t>
            </a:r>
          </a:p>
        </p:txBody>
      </p:sp>
      <p:sp>
        <p:nvSpPr>
          <p:cNvPr id="3" name="Text Placeholder 2"/>
          <p:cNvSpPr>
            <a:spLocks noGrp="1"/>
          </p:cNvSpPr>
          <p:nvPr>
            <p:ph type="body" idx="1" hasCustomPrompt="1"/>
          </p:nvPr>
        </p:nvSpPr>
        <p:spPr>
          <a:xfrm>
            <a:off x="601578" y="1554480"/>
            <a:ext cx="5367528" cy="553988"/>
          </a:xfrm>
          <a:gradFill>
            <a:gsLst>
              <a:gs pos="10000">
                <a:srgbClr val="A5247F"/>
              </a:gs>
              <a:gs pos="100000">
                <a:srgbClr val="CB177D"/>
              </a:gs>
            </a:gsLst>
            <a:lin ang="3600000" scaled="0"/>
          </a:gradFill>
        </p:spPr>
        <p:txBody>
          <a:bodyPr anchor="ctr" anchorCtr="0">
            <a:normAutofit/>
          </a:bodyPr>
          <a:lstStyle>
            <a:lvl1pPr marL="0" indent="0" algn="ctr">
              <a:buNone/>
              <a:defRPr sz="2000" b="1" cap="all" spc="1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1578" y="2273437"/>
            <a:ext cx="5367528" cy="38182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4838" y="1554480"/>
            <a:ext cx="5367528" cy="553988"/>
          </a:xfrm>
          <a:gradFill>
            <a:gsLst>
              <a:gs pos="10000">
                <a:srgbClr val="A5247F"/>
              </a:gs>
              <a:gs pos="100000">
                <a:srgbClr val="CB177D"/>
              </a:gs>
            </a:gsLst>
            <a:lin ang="3600000" scaled="0"/>
          </a:gradFill>
        </p:spPr>
        <p:txBody>
          <a:bodyPr anchor="ctr" anchorCtr="0">
            <a:normAutofit/>
          </a:bodyPr>
          <a:lstStyle>
            <a:lvl1pPr marL="0" indent="0" algn="ctr">
              <a:buNone/>
              <a:defRPr lang="en-US" sz="2000" b="1" kern="1200" cap="all" spc="100" baseline="0" dirty="0" smtClean="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90000"/>
              </a:lnSpc>
              <a:spcBef>
                <a:spcPts val="1000"/>
              </a:spcBef>
              <a:buFont typeface="Arial" panose="020B0604020202020204" pitchFamily="34" charset="0"/>
              <a:buNone/>
            </a:pPr>
            <a:r>
              <a:rPr lang="en-US" dirty="0"/>
              <a:t>Edit Master text styles</a:t>
            </a:r>
          </a:p>
        </p:txBody>
      </p:sp>
      <p:sp>
        <p:nvSpPr>
          <p:cNvPr id="6" name="Content Placeholder 5"/>
          <p:cNvSpPr>
            <a:spLocks noGrp="1"/>
          </p:cNvSpPr>
          <p:nvPr>
            <p:ph sz="quarter" idx="4"/>
          </p:nvPr>
        </p:nvSpPr>
        <p:spPr>
          <a:xfrm>
            <a:off x="6184838" y="2273437"/>
            <a:ext cx="5367528" cy="3818252"/>
          </a:xfrm>
        </p:spPr>
        <p:txBody>
          <a:bodyPr/>
          <a:lstStyle/>
          <a:p>
            <a:pPr lvl="0"/>
            <a:r>
              <a:rPr lang="en-US" dirty="0"/>
              <a:t>Edit Master text styles</a:t>
            </a:r>
          </a:p>
          <a:p>
            <a:pPr lvl="0"/>
            <a:r>
              <a:rPr lang="en-US" dirty="0"/>
              <a:t>Second level</a:t>
            </a:r>
          </a:p>
          <a:p>
            <a:pPr lvl="1"/>
            <a:r>
              <a:rPr lang="en-US" dirty="0"/>
              <a:t>Third level</a:t>
            </a:r>
          </a:p>
          <a:p>
            <a:pPr lvl="2"/>
            <a:r>
              <a:rPr lang="en-US" dirty="0"/>
              <a:t>Fourth level</a:t>
            </a:r>
          </a:p>
          <a:p>
            <a:pPr lvl="3"/>
            <a:r>
              <a:rPr lang="en-US" dirty="0"/>
              <a:t>Fifth level</a:t>
            </a:r>
          </a:p>
        </p:txBody>
      </p:sp>
      <p:sp>
        <p:nvSpPr>
          <p:cNvPr id="8" name="Footer Placeholder 7"/>
          <p:cNvSpPr>
            <a:spLocks noGrp="1"/>
          </p:cNvSpPr>
          <p:nvPr>
            <p:ph type="ftr" sz="quarter" idx="11"/>
          </p:nvPr>
        </p:nvSpPr>
        <p:spPr/>
        <p:txBody>
          <a:bodyPr/>
          <a:lstStyle/>
          <a:p>
            <a:r>
              <a:rPr lang="en-US" dirty="0"/>
              <a:t>Confidential and Proprietary Information</a:t>
            </a:r>
          </a:p>
        </p:txBody>
      </p:sp>
      <p:sp>
        <p:nvSpPr>
          <p:cNvPr id="9" name="Slide Number Placeholder 8"/>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3712906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Confidential and Proprietary Information</a:t>
            </a:r>
          </a:p>
        </p:txBody>
      </p:sp>
      <p:sp>
        <p:nvSpPr>
          <p:cNvPr id="5" name="Slide Number Placeholder 4"/>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4238003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Confidential and Proprietary Information</a:t>
            </a:r>
          </a:p>
        </p:txBody>
      </p:sp>
      <p:sp>
        <p:nvSpPr>
          <p:cNvPr id="5" name="Slide Number Placeholder 4"/>
          <p:cNvSpPr>
            <a:spLocks noGrp="1"/>
          </p:cNvSpPr>
          <p:nvPr>
            <p:ph type="sldNum" sz="quarter" idx="12"/>
          </p:nvPr>
        </p:nvSpPr>
        <p:spPr/>
        <p:txBody>
          <a:bodyPr/>
          <a:lstStyle/>
          <a:p>
            <a:fld id="{07DC6EF8-7239-44B8-A009-F3DF16CC696E}" type="slidenum">
              <a:rPr lang="en-US" smtClean="0"/>
              <a:t>‹#›</a:t>
            </a:fld>
            <a:endParaRPr lang="en-US" dirty="0"/>
          </a:p>
        </p:txBody>
      </p:sp>
      <p:sp>
        <p:nvSpPr>
          <p:cNvPr id="6" name="Rounded Rectangle 5"/>
          <p:cNvSpPr/>
          <p:nvPr userDrawn="1"/>
        </p:nvSpPr>
        <p:spPr>
          <a:xfrm>
            <a:off x="571499" y="1536700"/>
            <a:ext cx="11008297" cy="4711700"/>
          </a:xfrm>
          <a:prstGeom prst="roundRect">
            <a:avLst>
              <a:gd name="adj" fmla="val 120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5279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Confidential and Proprietary Information</a:t>
            </a:r>
          </a:p>
        </p:txBody>
      </p:sp>
      <p:sp>
        <p:nvSpPr>
          <p:cNvPr id="4" name="Slide Number Placeholder 3"/>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3892124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Confidential and Proprietary Information</a:t>
            </a:r>
          </a:p>
        </p:txBody>
      </p:sp>
      <p:sp>
        <p:nvSpPr>
          <p:cNvPr id="4" name="Slide Number Placeholder 3"/>
          <p:cNvSpPr>
            <a:spLocks noGrp="1"/>
          </p:cNvSpPr>
          <p:nvPr>
            <p:ph type="sldNum" sz="quarter" idx="12"/>
          </p:nvPr>
        </p:nvSpPr>
        <p:spPr/>
        <p:txBody>
          <a:bodyPr/>
          <a:lstStyle/>
          <a:p>
            <a:fld id="{07DC6EF8-7239-44B8-A009-F3DF16CC696E}" type="slidenum">
              <a:rPr lang="en-US" smtClean="0"/>
              <a:t>‹#›</a:t>
            </a:fld>
            <a:endParaRPr lang="en-US" dirty="0"/>
          </a:p>
        </p:txBody>
      </p:sp>
      <p:pic>
        <p:nvPicPr>
          <p:cNvPr id="5" name="Picture 4" descr="Text&#10;&#10;Description automatically generated with medium confidence">
            <a:extLst>
              <a:ext uri="{FF2B5EF4-FFF2-40B4-BE49-F238E27FC236}">
                <a16:creationId xmlns:a16="http://schemas.microsoft.com/office/drawing/2014/main" id="{30F5E063-8C05-4575-BCEF-3FD2207D82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201" y="6376477"/>
            <a:ext cx="1188720" cy="392425"/>
          </a:xfrm>
          <a:prstGeom prst="rect">
            <a:avLst/>
          </a:prstGeom>
        </p:spPr>
      </p:pic>
    </p:spTree>
    <p:extLst>
      <p:ext uri="{BB962C8B-B14F-4D97-AF65-F5344CB8AC3E}">
        <p14:creationId xmlns:p14="http://schemas.microsoft.com/office/powerpoint/2010/main" val="424692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Confidential and Proprietary Information</a:t>
            </a:r>
            <a:endParaRPr lang="en-US" dirty="0"/>
          </a:p>
        </p:txBody>
      </p:sp>
      <p:sp>
        <p:nvSpPr>
          <p:cNvPr id="6" name="Slide Number Placeholder 5"/>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1488157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Confidential and Proprietary Information</a:t>
            </a:r>
          </a:p>
        </p:txBody>
      </p:sp>
      <p:sp>
        <p:nvSpPr>
          <p:cNvPr id="5" name="Slide Number Placeholder 4"/>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3490898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47472"/>
            <a:ext cx="8534400" cy="1005840"/>
          </a:xfrm>
          <a:prstGeom prst="rect">
            <a:avLst/>
          </a:prstGeom>
          <a:noFill/>
        </p:spPr>
        <p:txBody>
          <a:bodyPr lIns="0" tIns="0" rIns="0" bIns="0" anchor="t" anchorCtr="0"/>
          <a:lstStyle>
            <a:lvl1pPr algn="l">
              <a:lnSpc>
                <a:spcPts val="3800"/>
              </a:lnSpc>
              <a:defRPr sz="3600" b="0" i="0" baseline="0">
                <a:solidFill>
                  <a:srgbClr val="007E7A"/>
                </a:solidFill>
                <a:latin typeface="Arial" charset="0"/>
                <a:ea typeface="Arial" charset="0"/>
                <a:cs typeface="Arial" charset="0"/>
              </a:defRPr>
            </a:lvl1pPr>
          </a:lstStyle>
          <a:p>
            <a:r>
              <a:rPr lang="en-US" dirty="0"/>
              <a:t>Click to add title</a:t>
            </a:r>
          </a:p>
        </p:txBody>
      </p:sp>
      <p:sp>
        <p:nvSpPr>
          <p:cNvPr id="9" name="Content Placeholder 3"/>
          <p:cNvSpPr>
            <a:spLocks noGrp="1"/>
          </p:cNvSpPr>
          <p:nvPr>
            <p:ph sz="quarter" idx="12" hasCustomPrompt="1"/>
          </p:nvPr>
        </p:nvSpPr>
        <p:spPr>
          <a:xfrm>
            <a:off x="609601" y="1600200"/>
            <a:ext cx="11231033" cy="4637088"/>
          </a:xfrm>
          <a:prstGeom prst="rect">
            <a:avLst/>
          </a:prstGeom>
        </p:spPr>
        <p:txBody>
          <a:bodyPr lIns="0" tIns="0" rIns="0" bIns="0"/>
          <a:lstStyle>
            <a:lvl1pPr marL="0" indent="0">
              <a:lnSpc>
                <a:spcPts val="3000"/>
              </a:lnSpc>
              <a:buNone/>
              <a:defRPr sz="2400"/>
            </a:lvl1pPr>
            <a:lvl2pPr marL="274320" indent="-274320">
              <a:lnSpc>
                <a:spcPts val="2600"/>
              </a:lnSpc>
              <a:spcBef>
                <a:spcPts val="1000"/>
              </a:spcBef>
              <a:buClr>
                <a:srgbClr val="007E7A"/>
              </a:buClr>
              <a:buSzPct val="110000"/>
              <a:buFont typeface="Arial" panose="020B0604020202020204" pitchFamily="34" charset="0"/>
              <a:buChar char="•"/>
              <a:tabLst/>
              <a:defRPr sz="2200"/>
            </a:lvl2pPr>
            <a:lvl3pPr marL="594360" indent="-274320">
              <a:lnSpc>
                <a:spcPts val="2200"/>
              </a:lnSpc>
              <a:buClr>
                <a:srgbClr val="007E7A"/>
              </a:buClr>
              <a:buFont typeface=".AppleSystemUIFont" charset="-120"/>
              <a:buChar char="–"/>
              <a:tabLst/>
              <a:defRPr sz="1800"/>
            </a:lvl3pPr>
            <a:lvl4pPr marL="917575" indent="-274320">
              <a:lnSpc>
                <a:spcPts val="1800"/>
              </a:lnSpc>
              <a:buClr>
                <a:srgbClr val="007E7A"/>
              </a:buClr>
              <a:buFont typeface="ArialMT" charset="0"/>
              <a:buChar char="»"/>
              <a:tabLst/>
              <a:defRPr sz="1600"/>
            </a:lvl4pPr>
          </a:lstStyle>
          <a:p>
            <a:pPr lvl="0"/>
            <a:r>
              <a:rPr lang="en-US" dirty="0"/>
              <a:t>Click to edit Master text styles</a:t>
            </a:r>
          </a:p>
          <a:p>
            <a:pPr lvl="1"/>
            <a:r>
              <a:rPr lang="en-US" dirty="0"/>
              <a:t>First level</a:t>
            </a:r>
          </a:p>
          <a:p>
            <a:pPr lvl="2"/>
            <a:r>
              <a:rPr lang="en-US" dirty="0"/>
              <a:t>Second level</a:t>
            </a:r>
          </a:p>
          <a:p>
            <a:pPr lvl="3"/>
            <a:r>
              <a:rPr lang="en-US" dirty="0"/>
              <a:t>Third level</a:t>
            </a:r>
          </a:p>
        </p:txBody>
      </p:sp>
      <p:sp>
        <p:nvSpPr>
          <p:cNvPr id="10" name="Slide Number Placeholder 3">
            <a:extLst>
              <a:ext uri="{FF2B5EF4-FFF2-40B4-BE49-F238E27FC236}">
                <a16:creationId xmlns:a16="http://schemas.microsoft.com/office/drawing/2014/main" id="{890DBF5D-010E-994D-9090-98B2D23C54C1}"/>
              </a:ext>
            </a:extLst>
          </p:cNvPr>
          <p:cNvSpPr>
            <a:spLocks noGrp="1"/>
          </p:cNvSpPr>
          <p:nvPr>
            <p:ph type="sldNum" sz="quarter" idx="4"/>
          </p:nvPr>
        </p:nvSpPr>
        <p:spPr>
          <a:xfrm>
            <a:off x="10566401" y="6400801"/>
            <a:ext cx="1222003" cy="238125"/>
          </a:xfrm>
          <a:prstGeom prst="rect">
            <a:avLst/>
          </a:prstGeom>
        </p:spPr>
        <p:txBody>
          <a:bodyPr lIns="0" tIns="0" rIns="0" bIns="0" anchor="b" anchorCtr="0"/>
          <a:lstStyle>
            <a:lvl1pPr algn="r">
              <a:defRPr sz="1000">
                <a:solidFill>
                  <a:srgbClr val="6E6E6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6A1D68-CA34-4E7F-99D4-0766B53ADE06}" type="slidenum">
              <a:rPr kumimoji="0" lang="en-US" sz="1000" b="0" i="0" u="none" strike="noStrike" kern="1200" cap="none" spc="0" normalizeH="0" baseline="0" noProof="0" smtClean="0">
                <a:ln>
                  <a:noFill/>
                </a:ln>
                <a:solidFill>
                  <a:srgbClr val="6E6E6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6E6E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673873"/>
      </p:ext>
    </p:extLst>
  </p:cSld>
  <p:clrMapOvr>
    <a:masterClrMapping/>
  </p:clrMapOvr>
  <p:extLst>
    <p:ext uri="{DCECCB84-F9BA-43D5-87BE-67443E8EF086}">
      <p15:sldGuideLst xmlns:p15="http://schemas.microsoft.com/office/powerpoint/2012/main">
        <p15:guide id="1" orient="horz" pos="1008">
          <p15:clr>
            <a:srgbClr val="FBAE40"/>
          </p15:clr>
        </p15:guide>
        <p15:guide id="2" orient="horz" pos="4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0F32AF-732A-A543-88B7-241C8D31A69F}"/>
              </a:ext>
            </a:extLst>
          </p:cNvPr>
          <p:cNvSpPr/>
          <p:nvPr userDrawn="1"/>
        </p:nvSpPr>
        <p:spPr>
          <a:xfrm>
            <a:off x="0" y="0"/>
            <a:ext cx="12192000" cy="6857999"/>
          </a:xfrm>
          <a:prstGeom prst="rect">
            <a:avLst/>
          </a:prstGeom>
          <a:gradFill flip="none" rotWithShape="1">
            <a:gsLst>
              <a:gs pos="10000">
                <a:srgbClr val="A5247F"/>
              </a:gs>
              <a:gs pos="100000">
                <a:srgbClr val="CB177D"/>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1850" y="1379539"/>
            <a:ext cx="10515600" cy="1185862"/>
          </a:xfrm>
        </p:spPr>
        <p:txBody>
          <a:bodyPr anchor="b">
            <a:normAutofit/>
          </a:bodyPr>
          <a:lstStyle>
            <a:lvl1pPr>
              <a:defRPr sz="4800">
                <a:solidFill>
                  <a:schemeClr val="bg1"/>
                </a:solidFill>
              </a:defRPr>
            </a:lvl1pPr>
          </a:lstStyle>
          <a:p>
            <a:r>
              <a:rPr lang="en-US" dirty="0"/>
              <a:t>Click to edit Master Title Slide</a:t>
            </a:r>
          </a:p>
        </p:txBody>
      </p:sp>
      <p:sp>
        <p:nvSpPr>
          <p:cNvPr id="3" name="Text Placeholder 2"/>
          <p:cNvSpPr>
            <a:spLocks noGrp="1"/>
          </p:cNvSpPr>
          <p:nvPr>
            <p:ph type="body" idx="1"/>
          </p:nvPr>
        </p:nvSpPr>
        <p:spPr>
          <a:xfrm>
            <a:off x="831850" y="274687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38640" y="386671"/>
            <a:ext cx="1908810" cy="918389"/>
          </a:xfrm>
          <a:prstGeom prst="rect">
            <a:avLst/>
          </a:prstGeom>
        </p:spPr>
      </p:pic>
      <p:cxnSp>
        <p:nvCxnSpPr>
          <p:cNvPr id="9" name="Straight Connector 8"/>
          <p:cNvCxnSpPr/>
          <p:nvPr userDrawn="1"/>
        </p:nvCxnSpPr>
        <p:spPr>
          <a:xfrm>
            <a:off x="831850" y="6372727"/>
            <a:ext cx="10747948"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8998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Divider Slide 1">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gradFill flip="none" rotWithShape="1">
            <a:gsLst>
              <a:gs pos="10000">
                <a:srgbClr val="A5247F"/>
              </a:gs>
              <a:gs pos="100000">
                <a:srgbClr val="CB177D"/>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47800" y="3172548"/>
            <a:ext cx="9296399" cy="1379132"/>
          </a:xfrm>
        </p:spPr>
        <p:txBody>
          <a:bodyPr anchor="t" anchorCtr="0">
            <a:normAutofit/>
          </a:bodyPr>
          <a:lstStyle>
            <a:lvl1pPr algn="ctr">
              <a:defRPr sz="4800" baseline="0">
                <a:solidFill>
                  <a:schemeClr val="bg1"/>
                </a:solidFill>
              </a:defRPr>
            </a:lvl1pPr>
          </a:lstStyle>
          <a:p>
            <a:r>
              <a:rPr lang="en-US" dirty="0"/>
              <a:t>Edit Divider Content </a:t>
            </a:r>
          </a:p>
        </p:txBody>
      </p:sp>
      <p:sp>
        <p:nvSpPr>
          <p:cNvPr id="3" name="Subtitle 2"/>
          <p:cNvSpPr>
            <a:spLocks noGrp="1"/>
          </p:cNvSpPr>
          <p:nvPr>
            <p:ph type="subTitle" idx="1" hasCustomPrompt="1"/>
          </p:nvPr>
        </p:nvSpPr>
        <p:spPr>
          <a:xfrm>
            <a:off x="1447800" y="2213415"/>
            <a:ext cx="9296399" cy="782799"/>
          </a:xfrm>
        </p:spPr>
        <p:txBody>
          <a:bodyPr>
            <a:normAutofit/>
          </a:bodyPr>
          <a:lstStyle>
            <a:lvl1pPr marL="0" indent="0" algn="ct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SLIDE</a:t>
            </a:r>
          </a:p>
        </p:txBody>
      </p:sp>
      <p:grpSp>
        <p:nvGrpSpPr>
          <p:cNvPr id="5" name="Group 4">
            <a:extLst>
              <a:ext uri="{FF2B5EF4-FFF2-40B4-BE49-F238E27FC236}">
                <a16:creationId xmlns:a16="http://schemas.microsoft.com/office/drawing/2014/main" id="{1050655F-5E6C-DD46-8A8B-69283BF5B8CA}"/>
              </a:ext>
            </a:extLst>
          </p:cNvPr>
          <p:cNvGrpSpPr/>
          <p:nvPr userDrawn="1"/>
        </p:nvGrpSpPr>
        <p:grpSpPr>
          <a:xfrm>
            <a:off x="1447800" y="1569720"/>
            <a:ext cx="9296399" cy="3696465"/>
            <a:chOff x="1447800" y="1620520"/>
            <a:chExt cx="9296399" cy="3696465"/>
          </a:xfrm>
        </p:grpSpPr>
        <p:cxnSp>
          <p:nvCxnSpPr>
            <p:cNvPr id="13" name="Straight Connector 12"/>
            <p:cNvCxnSpPr/>
            <p:nvPr userDrawn="1"/>
          </p:nvCxnSpPr>
          <p:spPr>
            <a:xfrm>
              <a:off x="1447800" y="1620520"/>
              <a:ext cx="9296399"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447800" y="5316985"/>
              <a:ext cx="9296399"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7498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B9922B-08F2-C342-9847-AEBAA9074D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56712"/>
            <a:ext cx="12192000" cy="1539393"/>
          </a:xfrm>
          <a:prstGeom prst="rect">
            <a:avLst/>
          </a:prstGeom>
        </p:spPr>
      </p:pic>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endParaRPr lang="en-US" dirty="0"/>
          </a:p>
        </p:txBody>
      </p:sp>
      <p:cxnSp>
        <p:nvCxnSpPr>
          <p:cNvPr id="7" name="Straight Connector 6">
            <a:extLst>
              <a:ext uri="{FF2B5EF4-FFF2-40B4-BE49-F238E27FC236}">
                <a16:creationId xmlns:a16="http://schemas.microsoft.com/office/drawing/2014/main" id="{06819976-C848-A74E-B03C-7C84D2150BCC}"/>
              </a:ext>
            </a:extLst>
          </p:cNvPr>
          <p:cNvCxnSpPr/>
          <p:nvPr userDrawn="1"/>
        </p:nvCxnSpPr>
        <p:spPr>
          <a:xfrm>
            <a:off x="1447800" y="1325880"/>
            <a:ext cx="9296399" cy="0"/>
          </a:xfrm>
          <a:prstGeom prst="line">
            <a:avLst/>
          </a:prstGeom>
          <a:ln w="22225" cap="rnd">
            <a:solidFill>
              <a:srgbClr val="6E6E6E"/>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B2C188-530F-AD4B-96AF-3D953036E934}"/>
              </a:ext>
            </a:extLst>
          </p:cNvPr>
          <p:cNvCxnSpPr/>
          <p:nvPr userDrawn="1"/>
        </p:nvCxnSpPr>
        <p:spPr>
          <a:xfrm>
            <a:off x="1447800" y="5022345"/>
            <a:ext cx="9296399" cy="0"/>
          </a:xfrm>
          <a:prstGeom prst="line">
            <a:avLst/>
          </a:prstGeom>
          <a:ln w="22225" cap="rnd">
            <a:solidFill>
              <a:srgbClr val="6E6E6E"/>
            </a:solidFill>
            <a:prstDash val="sysDot"/>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2323CF-97C2-5C48-8214-010B9B409984}"/>
              </a:ext>
            </a:extLst>
          </p:cNvPr>
          <p:cNvSpPr>
            <a:spLocks noGrp="1"/>
          </p:cNvSpPr>
          <p:nvPr>
            <p:ph type="ctrTitle" hasCustomPrompt="1"/>
          </p:nvPr>
        </p:nvSpPr>
        <p:spPr>
          <a:xfrm>
            <a:off x="1447800" y="2928708"/>
            <a:ext cx="9296399" cy="1379132"/>
          </a:xfrm>
        </p:spPr>
        <p:txBody>
          <a:bodyPr anchor="t" anchorCtr="0">
            <a:normAutofit/>
          </a:bodyPr>
          <a:lstStyle>
            <a:lvl1pPr algn="ctr">
              <a:defRPr sz="4800" baseline="0">
                <a:solidFill>
                  <a:srgbClr val="CB177D"/>
                </a:solidFill>
              </a:defRPr>
            </a:lvl1pPr>
          </a:lstStyle>
          <a:p>
            <a:r>
              <a:rPr lang="en-US" dirty="0"/>
              <a:t>Edit Divider Content</a:t>
            </a:r>
          </a:p>
        </p:txBody>
      </p:sp>
      <p:sp>
        <p:nvSpPr>
          <p:cNvPr id="11" name="Subtitle 2">
            <a:extLst>
              <a:ext uri="{FF2B5EF4-FFF2-40B4-BE49-F238E27FC236}">
                <a16:creationId xmlns:a16="http://schemas.microsoft.com/office/drawing/2014/main" id="{F2F6E11B-9A5D-1E4D-905F-848B37D251E3}"/>
              </a:ext>
            </a:extLst>
          </p:cNvPr>
          <p:cNvSpPr>
            <a:spLocks noGrp="1"/>
          </p:cNvSpPr>
          <p:nvPr>
            <p:ph type="subTitle" idx="1" hasCustomPrompt="1"/>
          </p:nvPr>
        </p:nvSpPr>
        <p:spPr>
          <a:xfrm>
            <a:off x="1447800" y="1959415"/>
            <a:ext cx="9296399" cy="782799"/>
          </a:xfrm>
        </p:spPr>
        <p:txBody>
          <a:bodyPr>
            <a:normAutofit/>
          </a:bodyPr>
          <a:lstStyle>
            <a:lvl1pPr marL="0" indent="0" algn="ctr">
              <a:buNone/>
              <a:defRPr sz="2200" baseline="0">
                <a:solidFill>
                  <a:srgbClr val="CB17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SLIDE</a:t>
            </a:r>
          </a:p>
        </p:txBody>
      </p:sp>
    </p:spTree>
    <p:extLst>
      <p:ext uri="{BB962C8B-B14F-4D97-AF65-F5344CB8AC3E}">
        <p14:creationId xmlns:p14="http://schemas.microsoft.com/office/powerpoint/2010/main" val="46236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CB177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7DC6EF8-7239-44B8-A009-F3DF16CC696E}" type="slidenum">
              <a:rPr lang="en-US" smtClean="0"/>
              <a:t>‹#›</a:t>
            </a:fld>
            <a:endParaRPr lang="en-US" dirty="0"/>
          </a:p>
        </p:txBody>
      </p:sp>
      <p:sp>
        <p:nvSpPr>
          <p:cNvPr id="7" name="Footer Placeholder 4"/>
          <p:cNvSpPr txBox="1">
            <a:spLocks/>
          </p:cNvSpPr>
          <p:nvPr userDrawn="1"/>
        </p:nvSpPr>
        <p:spPr>
          <a:xfrm>
            <a:off x="2173544" y="6554969"/>
            <a:ext cx="4114800" cy="226714"/>
          </a:xfrm>
          <a:prstGeom prst="rect">
            <a:avLst/>
          </a:prstGeom>
        </p:spPr>
        <p:txBody>
          <a:bodyPr vert="horz" lIns="0" tIns="0" rIns="0" bIns="0" rtlCol="0" anchor="t" anchorCtr="0"/>
          <a:lstStyle>
            <a:defPPr>
              <a:defRPr lang="en-US"/>
            </a:defPPr>
            <a:lvl1pPr marL="0" algn="l" defTabSz="914400" rtl="0" eaLnBrk="1" latinLnBrk="0" hangingPunct="1">
              <a:defRPr sz="900" kern="1200">
                <a:solidFill>
                  <a:srgbClr val="33333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Confidential and Proprietary Information</a:t>
            </a:r>
          </a:p>
          <a:p>
            <a:endParaRPr lang="en-US" dirty="0"/>
          </a:p>
        </p:txBody>
      </p:sp>
    </p:spTree>
    <p:extLst>
      <p:ext uri="{BB962C8B-B14F-4D97-AF65-F5344CB8AC3E}">
        <p14:creationId xmlns:p14="http://schemas.microsoft.com/office/powerpoint/2010/main" val="2659529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3" name="Content Placeholder 2"/>
          <p:cNvSpPr>
            <a:spLocks noGrp="1"/>
          </p:cNvSpPr>
          <p:nvPr>
            <p:ph sz="half" idx="1"/>
          </p:nvPr>
        </p:nvSpPr>
        <p:spPr>
          <a:xfrm>
            <a:off x="601577" y="1698625"/>
            <a:ext cx="5303520" cy="4351338"/>
          </a:xfrm>
        </p:spPr>
        <p:txBody>
          <a:bodyPr/>
          <a:lstStyle>
            <a:lvl2pPr marL="292100" indent="-2921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698625"/>
            <a:ext cx="5303520" cy="4351338"/>
          </a:xfrm>
        </p:spPr>
        <p:txBody>
          <a:bodyPr/>
          <a:lstStyle>
            <a:lvl2pPr marL="292100" indent="-2921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396176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3" name="Content Placeholder 2"/>
          <p:cNvSpPr>
            <a:spLocks noGrp="1"/>
          </p:cNvSpPr>
          <p:nvPr>
            <p:ph sz="half" idx="1"/>
          </p:nvPr>
        </p:nvSpPr>
        <p:spPr>
          <a:xfrm>
            <a:off x="812799" y="1698625"/>
            <a:ext cx="5092297"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DC6EF8-7239-44B8-A009-F3DF16CC696E}" type="slidenum">
              <a:rPr lang="en-US" smtClean="0"/>
              <a:t>‹#›</a:t>
            </a:fld>
            <a:endParaRPr lang="en-US" dirty="0"/>
          </a:p>
        </p:txBody>
      </p:sp>
      <p:sp>
        <p:nvSpPr>
          <p:cNvPr id="12" name="Content Placeholder 2">
            <a:extLst>
              <a:ext uri="{FF2B5EF4-FFF2-40B4-BE49-F238E27FC236}">
                <a16:creationId xmlns:a16="http://schemas.microsoft.com/office/drawing/2014/main" id="{40058272-BE7B-7446-AE3C-986233F82B19}"/>
              </a:ext>
            </a:extLst>
          </p:cNvPr>
          <p:cNvSpPr>
            <a:spLocks noGrp="1"/>
          </p:cNvSpPr>
          <p:nvPr>
            <p:ph sz="half" idx="13"/>
          </p:nvPr>
        </p:nvSpPr>
        <p:spPr>
          <a:xfrm>
            <a:off x="6431279" y="1698625"/>
            <a:ext cx="5092297"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691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578" y="529389"/>
            <a:ext cx="10753810" cy="1161299"/>
          </a:xfrm>
        </p:spPr>
        <p:txBody>
          <a:bodyPr/>
          <a:lstStyle>
            <a:lvl1pPr>
              <a:defRPr>
                <a:solidFill>
                  <a:srgbClr val="CB177D"/>
                </a:solidFill>
              </a:defRPr>
            </a:lvl1pPr>
          </a:lstStyle>
          <a:p>
            <a:r>
              <a:rPr lang="en-US" dirty="0"/>
              <a:t>Click to edit Master title style</a:t>
            </a:r>
          </a:p>
        </p:txBody>
      </p:sp>
      <p:sp>
        <p:nvSpPr>
          <p:cNvPr id="3" name="Text Placeholder 2"/>
          <p:cNvSpPr>
            <a:spLocks noGrp="1"/>
          </p:cNvSpPr>
          <p:nvPr>
            <p:ph type="body" idx="1" hasCustomPrompt="1"/>
          </p:nvPr>
        </p:nvSpPr>
        <p:spPr>
          <a:xfrm>
            <a:off x="601578" y="1554480"/>
            <a:ext cx="5367528" cy="553988"/>
          </a:xfrm>
          <a:gradFill>
            <a:gsLst>
              <a:gs pos="10000">
                <a:srgbClr val="A5247F"/>
              </a:gs>
              <a:gs pos="100000">
                <a:srgbClr val="CB177D"/>
              </a:gs>
            </a:gsLst>
            <a:lin ang="3600000" scaled="0"/>
          </a:gradFill>
        </p:spPr>
        <p:txBody>
          <a:bodyPr anchor="ctr" anchorCtr="0">
            <a:normAutofit/>
          </a:bodyPr>
          <a:lstStyle>
            <a:lvl1pPr marL="0" indent="0" algn="ctr">
              <a:buNone/>
              <a:defRPr sz="2000" b="1" cap="all" spc="1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1578" y="2273437"/>
            <a:ext cx="5367528" cy="38182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4838" y="1554480"/>
            <a:ext cx="5367528" cy="553988"/>
          </a:xfrm>
          <a:gradFill>
            <a:gsLst>
              <a:gs pos="10000">
                <a:srgbClr val="A5247F"/>
              </a:gs>
              <a:gs pos="100000">
                <a:srgbClr val="CB177D"/>
              </a:gs>
            </a:gsLst>
            <a:lin ang="3600000" scaled="0"/>
          </a:gradFill>
        </p:spPr>
        <p:txBody>
          <a:bodyPr anchor="ctr" anchorCtr="0">
            <a:normAutofit/>
          </a:bodyPr>
          <a:lstStyle>
            <a:lvl1pPr marL="0" indent="0" algn="ctr">
              <a:buNone/>
              <a:defRPr lang="en-US" sz="2000" b="1" kern="1200" cap="all" spc="100" baseline="0" dirty="0" smtClean="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90000"/>
              </a:lnSpc>
              <a:spcBef>
                <a:spcPts val="1000"/>
              </a:spcBef>
              <a:buFont typeface="Arial" panose="020B0604020202020204" pitchFamily="34" charset="0"/>
              <a:buNone/>
            </a:pPr>
            <a:r>
              <a:rPr lang="en-US" dirty="0"/>
              <a:t>Edit Master text styles</a:t>
            </a:r>
          </a:p>
        </p:txBody>
      </p:sp>
      <p:sp>
        <p:nvSpPr>
          <p:cNvPr id="6" name="Content Placeholder 5"/>
          <p:cNvSpPr>
            <a:spLocks noGrp="1"/>
          </p:cNvSpPr>
          <p:nvPr>
            <p:ph sz="quarter" idx="4"/>
          </p:nvPr>
        </p:nvSpPr>
        <p:spPr>
          <a:xfrm>
            <a:off x="6184838" y="2273437"/>
            <a:ext cx="5367528" cy="3818252"/>
          </a:xfrm>
        </p:spPr>
        <p:txBody>
          <a:bodyPr/>
          <a:lstStyle/>
          <a:p>
            <a:pPr lvl="0"/>
            <a:r>
              <a:rPr lang="en-US" dirty="0"/>
              <a:t>Edit Master text styles</a:t>
            </a:r>
          </a:p>
          <a:p>
            <a:pPr lvl="0"/>
            <a:r>
              <a:rPr lang="en-US" dirty="0"/>
              <a:t>Second level</a:t>
            </a:r>
          </a:p>
          <a:p>
            <a:pPr lvl="1"/>
            <a:r>
              <a:rPr lang="en-US" dirty="0"/>
              <a:t>Third level</a:t>
            </a:r>
          </a:p>
          <a:p>
            <a:pPr lvl="2"/>
            <a:r>
              <a:rPr lang="en-US" dirty="0"/>
              <a:t>Fourth level</a:t>
            </a:r>
          </a:p>
          <a:p>
            <a:pPr lvl="3"/>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360202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1578" y="529389"/>
            <a:ext cx="10978219" cy="1007311"/>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01579" y="1702381"/>
            <a:ext cx="10978218"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162912" y="6572690"/>
            <a:ext cx="4114800" cy="226714"/>
          </a:xfrm>
          <a:prstGeom prst="rect">
            <a:avLst/>
          </a:prstGeom>
        </p:spPr>
        <p:txBody>
          <a:bodyPr vert="horz" lIns="0" tIns="0" rIns="0" bIns="0" rtlCol="0" anchor="t" anchorCtr="0"/>
          <a:lstStyle>
            <a:lvl1pPr algn="l">
              <a:defRPr sz="900">
                <a:solidFill>
                  <a:srgbClr val="333333"/>
                </a:solidFill>
              </a:defRPr>
            </a:lvl1pPr>
          </a:lstStyle>
          <a:p>
            <a:r>
              <a:rPr lang="en-US" dirty="0"/>
              <a:t>Confidential and Proprietary Information</a:t>
            </a:r>
          </a:p>
          <a:p>
            <a:endParaRPr lang="en-US" dirty="0"/>
          </a:p>
        </p:txBody>
      </p:sp>
      <p:sp>
        <p:nvSpPr>
          <p:cNvPr id="6" name="Slide Number Placeholder 5"/>
          <p:cNvSpPr>
            <a:spLocks noGrp="1"/>
          </p:cNvSpPr>
          <p:nvPr>
            <p:ph type="sldNum" sz="quarter" idx="4"/>
          </p:nvPr>
        </p:nvSpPr>
        <p:spPr>
          <a:xfrm>
            <a:off x="8942924" y="6495414"/>
            <a:ext cx="2743200" cy="226714"/>
          </a:xfrm>
          <a:prstGeom prst="rect">
            <a:avLst/>
          </a:prstGeom>
        </p:spPr>
        <p:txBody>
          <a:bodyPr vert="horz" lIns="0" tIns="0" rIns="0" bIns="0" rtlCol="0" anchor="t" anchorCtr="0"/>
          <a:lstStyle>
            <a:lvl1pPr algn="r">
              <a:defRPr sz="1100" b="1">
                <a:solidFill>
                  <a:srgbClr val="333333"/>
                </a:solidFill>
              </a:defRPr>
            </a:lvl1pPr>
          </a:lstStyle>
          <a:p>
            <a:fld id="{07DC6EF8-7239-44B8-A009-F3DF16CC696E}" type="slidenum">
              <a:rPr lang="en-US" smtClean="0"/>
              <a:pPr/>
              <a:t>‹#›</a:t>
            </a:fld>
            <a:endParaRPr lang="en-US" dirty="0"/>
          </a:p>
        </p:txBody>
      </p:sp>
      <p:cxnSp>
        <p:nvCxnSpPr>
          <p:cNvPr id="8" name="Straight Connector 7"/>
          <p:cNvCxnSpPr/>
          <p:nvPr userDrawn="1"/>
        </p:nvCxnSpPr>
        <p:spPr>
          <a:xfrm>
            <a:off x="589547" y="6376406"/>
            <a:ext cx="10990251" cy="0"/>
          </a:xfrm>
          <a:prstGeom prst="line">
            <a:avLst/>
          </a:prstGeom>
          <a:ln w="6350" cmpd="sng">
            <a:solidFill>
              <a:srgbClr val="8C8986"/>
            </a:solidFill>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962B4038-E0AC-664D-8448-3C655B12C960}"/>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589547" y="6460419"/>
            <a:ext cx="1186526" cy="264621"/>
          </a:xfrm>
          <a:prstGeom prst="rect">
            <a:avLst/>
          </a:prstGeom>
        </p:spPr>
      </p:pic>
    </p:spTree>
    <p:extLst>
      <p:ext uri="{BB962C8B-B14F-4D97-AF65-F5344CB8AC3E}">
        <p14:creationId xmlns:p14="http://schemas.microsoft.com/office/powerpoint/2010/main" val="2508977349"/>
      </p:ext>
    </p:extLst>
  </p:cSld>
  <p:clrMap bg1="lt1" tx1="dk1" bg2="lt2" tx2="dk2" accent1="accent1" accent2="accent2" accent3="accent3" accent4="accent4" accent5="accent5" accent6="accent6" hlink="hlink" folHlink="folHlink"/>
  <p:sldLayoutIdLst>
    <p:sldLayoutId id="2147483651" r:id="rId1"/>
    <p:sldLayoutId id="2147483664" r:id="rId2"/>
    <p:sldLayoutId id="2147483662" r:id="rId3"/>
    <p:sldLayoutId id="2147483649" r:id="rId4"/>
    <p:sldLayoutId id="2147483663" r:id="rId5"/>
    <p:sldLayoutId id="2147483650" r:id="rId6"/>
    <p:sldLayoutId id="2147483652" r:id="rId7"/>
    <p:sldLayoutId id="2147483660" r:id="rId8"/>
    <p:sldLayoutId id="2147483653" r:id="rId9"/>
    <p:sldLayoutId id="2147483654" r:id="rId10"/>
    <p:sldLayoutId id="2147483661" r:id="rId11"/>
    <p:sldLayoutId id="2147483655" r:id="rId12"/>
    <p:sldLayoutId id="2147483679" r:id="rId13"/>
  </p:sldLayoutIdLst>
  <p:hf hdr="0" ftr="0" dt="0"/>
  <p:txStyles>
    <p:titleStyle>
      <a:lvl1pPr algn="l" defTabSz="914400" rtl="0" eaLnBrk="1" latinLnBrk="0" hangingPunct="1">
        <a:lnSpc>
          <a:spcPct val="90000"/>
        </a:lnSpc>
        <a:spcBef>
          <a:spcPct val="0"/>
        </a:spcBef>
        <a:buNone/>
        <a:defRPr sz="3200" kern="1200">
          <a:solidFill>
            <a:srgbClr val="CB177D"/>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333333"/>
          </a:solidFill>
          <a:latin typeface="+mn-lt"/>
          <a:ea typeface="+mn-ea"/>
          <a:cs typeface="+mn-cs"/>
        </a:defRPr>
      </a:lvl1pPr>
      <a:lvl2pPr marL="292100" indent="-292100" algn="l" defTabSz="914400" rtl="0" eaLnBrk="1" latinLnBrk="0" hangingPunct="1">
        <a:lnSpc>
          <a:spcPct val="90000"/>
        </a:lnSpc>
        <a:spcBef>
          <a:spcPts val="500"/>
        </a:spcBef>
        <a:buFont typeface="Arial" panose="020B0604020202020204" pitchFamily="34" charset="0"/>
        <a:buChar char="•"/>
        <a:defRPr sz="2800" kern="1200">
          <a:solidFill>
            <a:srgbClr val="333333"/>
          </a:solidFill>
          <a:latin typeface="+mn-lt"/>
          <a:ea typeface="+mn-ea"/>
          <a:cs typeface="+mn-cs"/>
        </a:defRPr>
      </a:lvl2pPr>
      <a:lvl3pPr marL="635000" indent="-292100" algn="l" defTabSz="914400" rtl="0" eaLnBrk="1" latinLnBrk="0" hangingPunct="1">
        <a:lnSpc>
          <a:spcPct val="90000"/>
        </a:lnSpc>
        <a:spcBef>
          <a:spcPts val="500"/>
        </a:spcBef>
        <a:buFont typeface="Calibri" panose="020F0502020204030204" pitchFamily="34" charset="0"/>
        <a:buChar char="−"/>
        <a:defRPr sz="2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4pPr>
      <a:lvl5pPr marL="1206500" indent="-292100" algn="l" defTabSz="914400" rtl="0" eaLnBrk="1" latinLnBrk="0" hangingPunct="1">
        <a:lnSpc>
          <a:spcPct val="90000"/>
        </a:lnSpc>
        <a:spcBef>
          <a:spcPts val="500"/>
        </a:spcBef>
        <a:buFont typeface="Calibri" panose="020F0502020204030204" pitchFamily="34" charset="0"/>
        <a:buChar char="»"/>
        <a:defRPr sz="24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userDrawn="1">
          <p15:clr>
            <a:srgbClr val="F26B43"/>
          </p15:clr>
        </p15:guide>
        <p15:guide id="2" pos="3360">
          <p15:clr>
            <a:srgbClr val="F26B43"/>
          </p15:clr>
        </p15:guide>
        <p15:guide id="3" pos="3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1578" y="529389"/>
            <a:ext cx="10978219" cy="1007311"/>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01579" y="1702381"/>
            <a:ext cx="10978218"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162912" y="6572690"/>
            <a:ext cx="4114800" cy="226714"/>
          </a:xfrm>
          <a:prstGeom prst="rect">
            <a:avLst/>
          </a:prstGeom>
        </p:spPr>
        <p:txBody>
          <a:bodyPr vert="horz" lIns="0" tIns="0" rIns="0" bIns="0" rtlCol="0" anchor="t" anchorCtr="0"/>
          <a:lstStyle>
            <a:lvl1pPr algn="l">
              <a:defRPr sz="900">
                <a:solidFill>
                  <a:srgbClr val="333333"/>
                </a:solidFill>
              </a:defRPr>
            </a:lvl1pPr>
          </a:lstStyle>
          <a:p>
            <a:r>
              <a:rPr lang="en-US" dirty="0"/>
              <a:t>Confidential and Proprietary Information</a:t>
            </a:r>
          </a:p>
        </p:txBody>
      </p:sp>
      <p:sp>
        <p:nvSpPr>
          <p:cNvPr id="6" name="Slide Number Placeholder 5"/>
          <p:cNvSpPr>
            <a:spLocks noGrp="1"/>
          </p:cNvSpPr>
          <p:nvPr>
            <p:ph type="sldNum" sz="quarter" idx="4"/>
          </p:nvPr>
        </p:nvSpPr>
        <p:spPr>
          <a:xfrm>
            <a:off x="8836598" y="6521811"/>
            <a:ext cx="2743200" cy="226714"/>
          </a:xfrm>
          <a:prstGeom prst="rect">
            <a:avLst/>
          </a:prstGeom>
        </p:spPr>
        <p:txBody>
          <a:bodyPr vert="horz" lIns="0" tIns="0" rIns="0" bIns="0" rtlCol="0" anchor="t" anchorCtr="0"/>
          <a:lstStyle>
            <a:lvl1pPr algn="r">
              <a:defRPr sz="900">
                <a:solidFill>
                  <a:srgbClr val="333333"/>
                </a:solidFill>
              </a:defRPr>
            </a:lvl1pPr>
          </a:lstStyle>
          <a:p>
            <a:fld id="{07DC6EF8-7239-44B8-A009-F3DF16CC696E}" type="slidenum">
              <a:rPr lang="en-US" smtClean="0"/>
              <a:pPr/>
              <a:t>‹#›</a:t>
            </a:fld>
            <a:endParaRPr lang="en-US" dirty="0"/>
          </a:p>
        </p:txBody>
      </p:sp>
      <p:cxnSp>
        <p:nvCxnSpPr>
          <p:cNvPr id="8" name="Straight Connector 7"/>
          <p:cNvCxnSpPr/>
          <p:nvPr userDrawn="1"/>
        </p:nvCxnSpPr>
        <p:spPr>
          <a:xfrm>
            <a:off x="589547" y="6376406"/>
            <a:ext cx="10990251" cy="0"/>
          </a:xfrm>
          <a:prstGeom prst="line">
            <a:avLst/>
          </a:prstGeom>
          <a:ln w="6350" cmpd="sng">
            <a:solidFill>
              <a:srgbClr val="8C8986"/>
            </a:solidFill>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962B4038-E0AC-664D-8448-3C655B12C960}"/>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589547" y="6460419"/>
            <a:ext cx="1186526" cy="264621"/>
          </a:xfrm>
          <a:prstGeom prst="rect">
            <a:avLst/>
          </a:prstGeom>
        </p:spPr>
      </p:pic>
    </p:spTree>
    <p:extLst>
      <p:ext uri="{BB962C8B-B14F-4D97-AF65-F5344CB8AC3E}">
        <p14:creationId xmlns:p14="http://schemas.microsoft.com/office/powerpoint/2010/main" val="9534555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dt="0"/>
  <p:txStyles>
    <p:titleStyle>
      <a:lvl1pPr algn="l" defTabSz="914400" rtl="0" eaLnBrk="1" latinLnBrk="0" hangingPunct="1">
        <a:lnSpc>
          <a:spcPct val="90000"/>
        </a:lnSpc>
        <a:spcBef>
          <a:spcPct val="0"/>
        </a:spcBef>
        <a:buNone/>
        <a:defRPr sz="3200" kern="1200">
          <a:solidFill>
            <a:srgbClr val="CB177D"/>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333333"/>
          </a:solidFill>
          <a:latin typeface="+mn-lt"/>
          <a:ea typeface="+mn-ea"/>
          <a:cs typeface="+mn-cs"/>
        </a:defRPr>
      </a:lvl1pPr>
      <a:lvl2pPr marL="292100" indent="-292100" algn="l" defTabSz="914400" rtl="0" eaLnBrk="1" latinLnBrk="0" hangingPunct="1">
        <a:lnSpc>
          <a:spcPct val="90000"/>
        </a:lnSpc>
        <a:spcBef>
          <a:spcPts val="500"/>
        </a:spcBef>
        <a:buFont typeface="Arial" panose="020B0604020202020204" pitchFamily="34" charset="0"/>
        <a:buChar char="•"/>
        <a:defRPr sz="2800" kern="1200">
          <a:solidFill>
            <a:srgbClr val="333333"/>
          </a:solidFill>
          <a:latin typeface="+mn-lt"/>
          <a:ea typeface="+mn-ea"/>
          <a:cs typeface="+mn-cs"/>
        </a:defRPr>
      </a:lvl2pPr>
      <a:lvl3pPr marL="635000" indent="-292100" algn="l" defTabSz="914400" rtl="0" eaLnBrk="1" latinLnBrk="0" hangingPunct="1">
        <a:lnSpc>
          <a:spcPct val="90000"/>
        </a:lnSpc>
        <a:spcBef>
          <a:spcPts val="500"/>
        </a:spcBef>
        <a:buFont typeface="Calibri" panose="020F0502020204030204" pitchFamily="34" charset="0"/>
        <a:buChar char="−"/>
        <a:defRPr sz="2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4pPr>
      <a:lvl5pPr marL="1206500" indent="-292100" algn="l" defTabSz="914400" rtl="0" eaLnBrk="1" latinLnBrk="0" hangingPunct="1">
        <a:lnSpc>
          <a:spcPct val="90000"/>
        </a:lnSpc>
        <a:spcBef>
          <a:spcPts val="500"/>
        </a:spcBef>
        <a:buFont typeface="Calibri" panose="020F0502020204030204" pitchFamily="34" charset="0"/>
        <a:buChar char="»"/>
        <a:defRPr sz="24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p15:clr>
            <a:srgbClr val="F26B43"/>
          </p15:clr>
        </p15:guide>
        <p15:guide id="2" pos="3360">
          <p15:clr>
            <a:srgbClr val="F26B43"/>
          </p15:clr>
        </p15:guide>
        <p15:guide id="3" pos="3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1579" y="529391"/>
            <a:ext cx="10978219" cy="1007311"/>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01579" y="1702381"/>
            <a:ext cx="10978219"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162912" y="6572690"/>
            <a:ext cx="4114800" cy="226714"/>
          </a:xfrm>
          <a:prstGeom prst="rect">
            <a:avLst/>
          </a:prstGeom>
        </p:spPr>
        <p:txBody>
          <a:bodyPr vert="horz" lIns="0" tIns="0" rIns="0" bIns="0" rtlCol="0" anchor="t" anchorCtr="0"/>
          <a:lstStyle>
            <a:lvl1pPr algn="l">
              <a:defRPr sz="675">
                <a:solidFill>
                  <a:srgbClr val="333333"/>
                </a:solidFill>
              </a:defRPr>
            </a:lvl1pPr>
          </a:lstStyle>
          <a:p>
            <a:r>
              <a:rPr lang="en-US" dirty="0"/>
              <a:t>Confidential and Proprietary Information</a:t>
            </a:r>
          </a:p>
        </p:txBody>
      </p:sp>
      <p:sp>
        <p:nvSpPr>
          <p:cNvPr id="6" name="Slide Number Placeholder 5"/>
          <p:cNvSpPr>
            <a:spLocks noGrp="1"/>
          </p:cNvSpPr>
          <p:nvPr>
            <p:ph type="sldNum" sz="quarter" idx="4"/>
          </p:nvPr>
        </p:nvSpPr>
        <p:spPr>
          <a:xfrm>
            <a:off x="8836599" y="6521811"/>
            <a:ext cx="2743200" cy="226714"/>
          </a:xfrm>
          <a:prstGeom prst="rect">
            <a:avLst/>
          </a:prstGeom>
        </p:spPr>
        <p:txBody>
          <a:bodyPr vert="horz" lIns="0" tIns="0" rIns="0" bIns="0" rtlCol="0" anchor="t" anchorCtr="0"/>
          <a:lstStyle>
            <a:lvl1pPr algn="r">
              <a:defRPr sz="675">
                <a:solidFill>
                  <a:srgbClr val="333333"/>
                </a:solidFill>
              </a:defRPr>
            </a:lvl1pPr>
          </a:lstStyle>
          <a:p>
            <a:fld id="{07DC6EF8-7239-44B8-A009-F3DF16CC696E}" type="slidenum">
              <a:rPr lang="en-US" smtClean="0"/>
              <a:pPr/>
              <a:t>‹#›</a:t>
            </a:fld>
            <a:endParaRPr lang="en-US" dirty="0"/>
          </a:p>
        </p:txBody>
      </p:sp>
      <p:cxnSp>
        <p:nvCxnSpPr>
          <p:cNvPr id="8" name="Straight Connector 7"/>
          <p:cNvCxnSpPr/>
          <p:nvPr userDrawn="1"/>
        </p:nvCxnSpPr>
        <p:spPr>
          <a:xfrm>
            <a:off x="589548" y="6376406"/>
            <a:ext cx="10990251" cy="0"/>
          </a:xfrm>
          <a:prstGeom prst="line">
            <a:avLst/>
          </a:prstGeom>
          <a:ln w="6350" cmpd="sng">
            <a:solidFill>
              <a:srgbClr val="8C8986"/>
            </a:solidFill>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962B4038-E0AC-664D-8448-3C655B12C960}"/>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589547" y="6460421"/>
            <a:ext cx="1186527" cy="264621"/>
          </a:xfrm>
          <a:prstGeom prst="rect">
            <a:avLst/>
          </a:prstGeom>
        </p:spPr>
      </p:pic>
    </p:spTree>
    <p:extLst>
      <p:ext uri="{BB962C8B-B14F-4D97-AF65-F5344CB8AC3E}">
        <p14:creationId xmlns:p14="http://schemas.microsoft.com/office/powerpoint/2010/main" val="142948843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ftr="0" dt="0"/>
  <p:txStyles>
    <p:titleStyle>
      <a:lvl1pPr algn="l" defTabSz="685800" rtl="0" eaLnBrk="1" latinLnBrk="0" hangingPunct="1">
        <a:lnSpc>
          <a:spcPct val="90000"/>
        </a:lnSpc>
        <a:spcBef>
          <a:spcPct val="0"/>
        </a:spcBef>
        <a:buNone/>
        <a:defRPr sz="2400" kern="1200">
          <a:solidFill>
            <a:srgbClr val="CB177D"/>
          </a:solidFill>
          <a:latin typeface="+mn-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baseline="0">
          <a:solidFill>
            <a:srgbClr val="333333"/>
          </a:solidFill>
          <a:latin typeface="+mn-lt"/>
          <a:ea typeface="+mn-ea"/>
          <a:cs typeface="+mn-cs"/>
        </a:defRPr>
      </a:lvl1pPr>
      <a:lvl2pPr marL="219075" indent="-219075" algn="l" defTabSz="685800" rtl="0" eaLnBrk="1" latinLnBrk="0" hangingPunct="1">
        <a:lnSpc>
          <a:spcPct val="90000"/>
        </a:lnSpc>
        <a:spcBef>
          <a:spcPts val="375"/>
        </a:spcBef>
        <a:buFont typeface="Arial" panose="020B0604020202020204" pitchFamily="34" charset="0"/>
        <a:buChar char="•"/>
        <a:defRPr sz="2100" kern="1200">
          <a:solidFill>
            <a:srgbClr val="333333"/>
          </a:solidFill>
          <a:latin typeface="+mn-lt"/>
          <a:ea typeface="+mn-ea"/>
          <a:cs typeface="+mn-cs"/>
        </a:defRPr>
      </a:lvl2pPr>
      <a:lvl3pPr marL="476250" indent="-219075" algn="l" defTabSz="685800" rtl="0" eaLnBrk="1" latinLnBrk="0" hangingPunct="1">
        <a:lnSpc>
          <a:spcPct val="90000"/>
        </a:lnSpc>
        <a:spcBef>
          <a:spcPts val="375"/>
        </a:spcBef>
        <a:buFont typeface="Calibri" panose="020F0502020204030204" pitchFamily="34" charset="0"/>
        <a:buChar char="−"/>
        <a:defRPr sz="2100" kern="1200">
          <a:solidFill>
            <a:srgbClr val="333333"/>
          </a:solidFill>
          <a:latin typeface="+mn-lt"/>
          <a:ea typeface="+mn-ea"/>
          <a:cs typeface="+mn-cs"/>
        </a:defRPr>
      </a:lvl3pPr>
      <a:lvl4pPr marL="685800" indent="-171450" algn="l" defTabSz="685800" rtl="0" eaLnBrk="1" latinLnBrk="0" hangingPunct="1">
        <a:lnSpc>
          <a:spcPct val="90000"/>
        </a:lnSpc>
        <a:spcBef>
          <a:spcPts val="375"/>
        </a:spcBef>
        <a:buFont typeface="Arial" panose="020B0604020202020204" pitchFamily="34" charset="0"/>
        <a:buChar char="›"/>
        <a:defRPr sz="1800" kern="1200">
          <a:solidFill>
            <a:srgbClr val="333333"/>
          </a:solidFill>
          <a:latin typeface="+mn-lt"/>
          <a:ea typeface="+mn-ea"/>
          <a:cs typeface="+mn-cs"/>
        </a:defRPr>
      </a:lvl4pPr>
      <a:lvl5pPr marL="904875" indent="-219075" algn="l" defTabSz="685800" rtl="0" eaLnBrk="1" latinLnBrk="0" hangingPunct="1">
        <a:lnSpc>
          <a:spcPct val="90000"/>
        </a:lnSpc>
        <a:spcBef>
          <a:spcPts val="375"/>
        </a:spcBef>
        <a:buFont typeface="Calibri" panose="020F0502020204030204" pitchFamily="34" charset="0"/>
        <a:buChar char="»"/>
        <a:defRPr sz="1800" kern="1200">
          <a:solidFill>
            <a:srgbClr val="3333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p15:clr>
            <a:srgbClr val="F26B43"/>
          </p15:clr>
        </p15:guide>
        <p15:guide id="2" pos="4480">
          <p15:clr>
            <a:srgbClr val="F26B43"/>
          </p15:clr>
        </p15:guide>
        <p15:guide id="3" pos="4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23.png"/><Relationship Id="rId5" Type="http://schemas.openxmlformats.org/officeDocument/2006/relationships/hyperlink" Target="https://uc.heatlhnetcalifornia.com/" TargetMode="Externa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BC61-13A7-3540-B9AB-62E2A7741FE6}"/>
              </a:ext>
            </a:extLst>
          </p:cNvPr>
          <p:cNvSpPr>
            <a:spLocks noGrp="1"/>
          </p:cNvSpPr>
          <p:nvPr>
            <p:ph type="title"/>
          </p:nvPr>
        </p:nvSpPr>
        <p:spPr/>
        <p:txBody>
          <a:bodyPr>
            <a:normAutofit fontScale="90000"/>
          </a:bodyPr>
          <a:lstStyle/>
          <a:p>
            <a:r>
              <a:rPr lang="en-US" dirty="0"/>
              <a:t>2024 University of California Open Enrollment </a:t>
            </a:r>
          </a:p>
        </p:txBody>
      </p:sp>
      <p:sp>
        <p:nvSpPr>
          <p:cNvPr id="3" name="Text Placeholder 2">
            <a:extLst>
              <a:ext uri="{FF2B5EF4-FFF2-40B4-BE49-F238E27FC236}">
                <a16:creationId xmlns:a16="http://schemas.microsoft.com/office/drawing/2014/main" id="{860ADCE6-802A-014B-A5B2-D39128B01FE2}"/>
              </a:ext>
            </a:extLst>
          </p:cNvPr>
          <p:cNvSpPr>
            <a:spLocks noGrp="1"/>
          </p:cNvSpPr>
          <p:nvPr>
            <p:ph type="body" idx="1"/>
          </p:nvPr>
        </p:nvSpPr>
        <p:spPr>
          <a:xfrm>
            <a:off x="5709920" y="5132310"/>
            <a:ext cx="6013450" cy="907256"/>
          </a:xfrm>
        </p:spPr>
        <p:txBody>
          <a:bodyPr/>
          <a:lstStyle/>
          <a:p>
            <a:r>
              <a:rPr lang="en-US" dirty="0"/>
              <a:t>October 26 – November 17, 2023</a:t>
            </a:r>
          </a:p>
        </p:txBody>
      </p:sp>
      <p:pic>
        <p:nvPicPr>
          <p:cNvPr id="7" name="Picture Placeholder 6">
            <a:extLst>
              <a:ext uri="{FF2B5EF4-FFF2-40B4-BE49-F238E27FC236}">
                <a16:creationId xmlns:a16="http://schemas.microsoft.com/office/drawing/2014/main" id="{110A5A23-5C42-5B40-968B-BF941599DAAC}"/>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4355" t="255" r="30065" b="-255"/>
          <a:stretch/>
        </p:blipFill>
        <p:spPr>
          <a:xfrm>
            <a:off x="468630" y="862570"/>
            <a:ext cx="4210706" cy="4280640"/>
          </a:xfrm>
        </p:spPr>
      </p:pic>
    </p:spTree>
    <p:extLst>
      <p:ext uri="{BB962C8B-B14F-4D97-AF65-F5344CB8AC3E}">
        <p14:creationId xmlns:p14="http://schemas.microsoft.com/office/powerpoint/2010/main" val="1626874102"/>
      </p:ext>
    </p:extLst>
  </p:cSld>
  <p:clrMapOvr>
    <a:masterClrMapping/>
  </p:clrMapOvr>
  <mc:AlternateContent xmlns:mc="http://schemas.openxmlformats.org/markup-compatibility/2006" xmlns:p14="http://schemas.microsoft.com/office/powerpoint/2010/main">
    <mc:Choice Requires="p14">
      <p:transition spd="slow" p14:dur="2000" advTm="15291"/>
    </mc:Choice>
    <mc:Fallback xmlns="">
      <p:transition spd="slow" advTm="152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6647" y="6389946"/>
            <a:ext cx="649318" cy="468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a:extLst>
              <a:ext uri="{FF2B5EF4-FFF2-40B4-BE49-F238E27FC236}">
                <a16:creationId xmlns:a16="http://schemas.microsoft.com/office/drawing/2014/main" id="{018EEBC2-E6F0-2646-B9D0-398DB0B68B6A}"/>
              </a:ext>
            </a:extLst>
          </p:cNvPr>
          <p:cNvSpPr>
            <a:spLocks noGrp="1"/>
          </p:cNvSpPr>
          <p:nvPr>
            <p:ph type="title"/>
          </p:nvPr>
        </p:nvSpPr>
        <p:spPr/>
        <p:txBody>
          <a:bodyPr>
            <a:normAutofit/>
          </a:bodyPr>
          <a:lstStyle/>
          <a:p>
            <a:r>
              <a:rPr lang="en-US" sz="3200" b="1" spc="-40" dirty="0">
                <a:latin typeface="+mj-lt"/>
              </a:rPr>
              <a:t>MinuteClinic</a:t>
            </a:r>
          </a:p>
        </p:txBody>
      </p:sp>
      <p:sp>
        <p:nvSpPr>
          <p:cNvPr id="11" name="Text Placeholder 10">
            <a:extLst>
              <a:ext uri="{FF2B5EF4-FFF2-40B4-BE49-F238E27FC236}">
                <a16:creationId xmlns:a16="http://schemas.microsoft.com/office/drawing/2014/main" id="{9A5540B9-C553-0B4D-A834-99340714A88E}"/>
              </a:ext>
            </a:extLst>
          </p:cNvPr>
          <p:cNvSpPr>
            <a:spLocks noGrp="1"/>
          </p:cNvSpPr>
          <p:nvPr>
            <p:ph idx="1"/>
          </p:nvPr>
        </p:nvSpPr>
        <p:spPr>
          <a:xfrm>
            <a:off x="601579" y="1060483"/>
            <a:ext cx="10978218" cy="295717"/>
          </a:xfrm>
        </p:spPr>
        <p:txBody>
          <a:bodyPr>
            <a:normAutofit/>
          </a:bodyPr>
          <a:lstStyle/>
          <a:p>
            <a:r>
              <a:rPr lang="en-US" sz="2000" b="0" dirty="0"/>
              <a:t>GET CARE ON YOUR SCHEDULE</a:t>
            </a:r>
          </a:p>
        </p:txBody>
      </p:sp>
      <p:sp>
        <p:nvSpPr>
          <p:cNvPr id="15" name="TextBox 14">
            <a:extLst>
              <a:ext uri="{FF2B5EF4-FFF2-40B4-BE49-F238E27FC236}">
                <a16:creationId xmlns:a16="http://schemas.microsoft.com/office/drawing/2014/main" id="{7C2E4873-A008-8946-9EA4-F147E98186E6}"/>
              </a:ext>
            </a:extLst>
          </p:cNvPr>
          <p:cNvSpPr txBox="1"/>
          <p:nvPr/>
        </p:nvSpPr>
        <p:spPr>
          <a:xfrm>
            <a:off x="6352674" y="7475621"/>
            <a:ext cx="0" cy="0"/>
          </a:xfrm>
          <a:prstGeom prst="rect">
            <a:avLst/>
          </a:prstGeom>
          <a:noFill/>
        </p:spPr>
        <p:txBody>
          <a:bodyPr wrap="none" lIns="0" tIns="0" rIns="0" bIns="0" rtlCol="0">
            <a:noAutofit/>
          </a:bodyPr>
          <a:lstStyle/>
          <a:p>
            <a:pPr algn="l"/>
            <a:endParaRPr lang="en-US" sz="1600" dirty="0">
              <a:solidFill>
                <a:schemeClr val="tx2"/>
              </a:solidFill>
            </a:endParaRPr>
          </a:p>
        </p:txBody>
      </p:sp>
      <p:sp>
        <p:nvSpPr>
          <p:cNvPr id="2" name="TextBox 1"/>
          <p:cNvSpPr txBox="1"/>
          <p:nvPr/>
        </p:nvSpPr>
        <p:spPr>
          <a:xfrm>
            <a:off x="1209174" y="291306"/>
            <a:ext cx="1672389" cy="141831"/>
          </a:xfrm>
          <a:prstGeom prst="rect">
            <a:avLst/>
          </a:prstGeom>
          <a:noFill/>
        </p:spPr>
        <p:txBody>
          <a:bodyPr wrap="square" lIns="0" tIns="0" rIns="0" bIns="0" rtlCol="0">
            <a:noAutofit/>
          </a:bodyPr>
          <a:lstStyle/>
          <a:p>
            <a:pPr algn="l"/>
            <a:endParaRPr lang="en-US" sz="1600" dirty="0" err="1">
              <a:solidFill>
                <a:schemeClr val="tx2"/>
              </a:solidFill>
            </a:endParaRPr>
          </a:p>
        </p:txBody>
      </p:sp>
      <p:pic>
        <p:nvPicPr>
          <p:cNvPr id="8" name="Picture 7"/>
          <p:cNvPicPr>
            <a:picLocks noChangeAspect="1"/>
          </p:cNvPicPr>
          <p:nvPr/>
        </p:nvPicPr>
        <p:blipFill>
          <a:blip r:embed="rId4"/>
          <a:stretch>
            <a:fillRect/>
          </a:stretch>
        </p:blipFill>
        <p:spPr>
          <a:xfrm>
            <a:off x="482625" y="1729599"/>
            <a:ext cx="3569304" cy="4169064"/>
          </a:xfrm>
          <a:prstGeom prst="ellipse">
            <a:avLst/>
          </a:prstGeom>
          <a:ln>
            <a:noFill/>
          </a:ln>
          <a:effectLst>
            <a:softEdge rad="112500"/>
          </a:effectLst>
        </p:spPr>
      </p:pic>
      <p:grpSp>
        <p:nvGrpSpPr>
          <p:cNvPr id="4" name="Group 3"/>
          <p:cNvGrpSpPr/>
          <p:nvPr/>
        </p:nvGrpSpPr>
        <p:grpSpPr>
          <a:xfrm>
            <a:off x="4402181" y="1791342"/>
            <a:ext cx="8360630" cy="4004256"/>
            <a:chOff x="493295" y="1791181"/>
            <a:chExt cx="8360630" cy="4004256"/>
          </a:xfrm>
        </p:grpSpPr>
        <p:grpSp>
          <p:nvGrpSpPr>
            <p:cNvPr id="29" name="Group 28">
              <a:extLst>
                <a:ext uri="{FF2B5EF4-FFF2-40B4-BE49-F238E27FC236}">
                  <a16:creationId xmlns:a16="http://schemas.microsoft.com/office/drawing/2014/main" id="{A6AF70B1-B60A-6648-AC77-533EE3956582}"/>
                </a:ext>
              </a:extLst>
            </p:cNvPr>
            <p:cNvGrpSpPr/>
            <p:nvPr/>
          </p:nvGrpSpPr>
          <p:grpSpPr>
            <a:xfrm>
              <a:off x="1161949" y="2503925"/>
              <a:ext cx="5945012" cy="2578768"/>
              <a:chOff x="1185464" y="2819400"/>
              <a:chExt cx="3523129" cy="2578768"/>
            </a:xfrm>
          </p:grpSpPr>
          <p:cxnSp>
            <p:nvCxnSpPr>
              <p:cNvPr id="32" name="Straight Connector 31">
                <a:extLst>
                  <a:ext uri="{FF2B5EF4-FFF2-40B4-BE49-F238E27FC236}">
                    <a16:creationId xmlns:a16="http://schemas.microsoft.com/office/drawing/2014/main" id="{104DCC6F-FC9A-934A-AD84-EB56B7EC5444}"/>
                  </a:ext>
                </a:extLst>
              </p:cNvPr>
              <p:cNvCxnSpPr/>
              <p:nvPr/>
            </p:nvCxnSpPr>
            <p:spPr>
              <a:xfrm>
                <a:off x="1185464" y="2819400"/>
                <a:ext cx="352312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F468C9-A9C2-6846-972C-67B2A00400D0}"/>
                  </a:ext>
                </a:extLst>
              </p:cNvPr>
              <p:cNvCxnSpPr/>
              <p:nvPr/>
            </p:nvCxnSpPr>
            <p:spPr>
              <a:xfrm>
                <a:off x="1185464" y="3673642"/>
                <a:ext cx="352312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CF770CF-A39B-1740-9053-28A002936ECC}"/>
                  </a:ext>
                </a:extLst>
              </p:cNvPr>
              <p:cNvCxnSpPr/>
              <p:nvPr/>
            </p:nvCxnSpPr>
            <p:spPr>
              <a:xfrm>
                <a:off x="1185464" y="4527884"/>
                <a:ext cx="352312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C8B0DA-3244-E14B-9A10-D8326EAD8284}"/>
                  </a:ext>
                </a:extLst>
              </p:cNvPr>
              <p:cNvCxnSpPr/>
              <p:nvPr/>
            </p:nvCxnSpPr>
            <p:spPr>
              <a:xfrm>
                <a:off x="1185464" y="5398168"/>
                <a:ext cx="352312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493295" y="1791181"/>
              <a:ext cx="8360630" cy="4004256"/>
              <a:chOff x="493295" y="1791181"/>
              <a:chExt cx="8360630" cy="4004256"/>
            </a:xfrm>
          </p:grpSpPr>
          <p:pic>
            <p:nvPicPr>
              <p:cNvPr id="25" name="Picture 24">
                <a:extLst>
                  <a:ext uri="{FF2B5EF4-FFF2-40B4-BE49-F238E27FC236}">
                    <a16:creationId xmlns:a16="http://schemas.microsoft.com/office/drawing/2014/main" id="{92A5B4DD-9A7E-2E47-A004-E141307C9C11}"/>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93295" y="1832504"/>
                <a:ext cx="560918" cy="551947"/>
              </a:xfrm>
              <a:prstGeom prst="rect">
                <a:avLst/>
              </a:prstGeom>
            </p:spPr>
          </p:pic>
          <p:pic>
            <p:nvPicPr>
              <p:cNvPr id="26" name="Picture 25">
                <a:extLst>
                  <a:ext uri="{FF2B5EF4-FFF2-40B4-BE49-F238E27FC236}">
                    <a16:creationId xmlns:a16="http://schemas.microsoft.com/office/drawing/2014/main" id="{CAC71E40-9713-774C-8FE9-9F579D1BCD8D}"/>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93295" y="2685251"/>
                <a:ext cx="560918" cy="551947"/>
              </a:xfrm>
              <a:prstGeom prst="rect">
                <a:avLst/>
              </a:prstGeom>
            </p:spPr>
          </p:pic>
          <p:pic>
            <p:nvPicPr>
              <p:cNvPr id="27" name="Picture 26">
                <a:extLst>
                  <a:ext uri="{FF2B5EF4-FFF2-40B4-BE49-F238E27FC236}">
                    <a16:creationId xmlns:a16="http://schemas.microsoft.com/office/drawing/2014/main" id="{588AD20A-CA0E-5241-B418-5CBDC55B6612}"/>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93295" y="5243490"/>
                <a:ext cx="560918" cy="551947"/>
              </a:xfrm>
              <a:prstGeom prst="rect">
                <a:avLst/>
              </a:prstGeom>
            </p:spPr>
          </p:pic>
          <p:sp>
            <p:nvSpPr>
              <p:cNvPr id="28" name="Content Placeholder 7">
                <a:extLst>
                  <a:ext uri="{FF2B5EF4-FFF2-40B4-BE49-F238E27FC236}">
                    <a16:creationId xmlns:a16="http://schemas.microsoft.com/office/drawing/2014/main" id="{AFAF7326-293E-0646-9FB6-976C1E298C8F}"/>
                  </a:ext>
                </a:extLst>
              </p:cNvPr>
              <p:cNvSpPr txBox="1">
                <a:spLocks/>
              </p:cNvSpPr>
              <p:nvPr/>
            </p:nvSpPr>
            <p:spPr>
              <a:xfrm>
                <a:off x="1164011" y="1791181"/>
                <a:ext cx="7689914" cy="3797501"/>
              </a:xfrm>
              <a:prstGeom prst="rect">
                <a:avLst/>
              </a:prstGeom>
            </p:spPr>
            <p:txBody>
              <a:bodyPr vert="horz" lIns="0" tIns="0" rIns="0" bIns="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2"/>
                    </a:solidFill>
                    <a:latin typeface="+mn-lt"/>
                    <a:ea typeface="+mn-ea"/>
                    <a:cs typeface="+mn-cs"/>
                  </a:defRPr>
                </a:lvl1pPr>
                <a:lvl2pPr marL="182880" indent="-18288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600"/>
                  </a:spcBef>
                  <a:buFont typeface="Arial" panose="020B0604020202020204" pitchFamily="34" charset="0"/>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600"/>
                  </a:spcBef>
                  <a:buClr>
                    <a:schemeClr val="tx2">
                      <a:lumMod val="60000"/>
                      <a:lumOff val="40000"/>
                    </a:schemeClr>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2400"/>
                  </a:spcBef>
                  <a:buNone/>
                </a:pPr>
                <a:r>
                  <a:rPr lang="en-US" b="1" dirty="0">
                    <a:solidFill>
                      <a:schemeClr val="accent1"/>
                    </a:solidFill>
                  </a:rPr>
                  <a:t>Located inside select CVS and Target pharmacies</a:t>
                </a:r>
                <a:br>
                  <a:rPr lang="en-US" dirty="0"/>
                </a:br>
                <a:r>
                  <a:rPr lang="en-US" dirty="0"/>
                  <a:t>Walk-in or schedule appointment online</a:t>
                </a:r>
              </a:p>
              <a:p>
                <a:pPr marL="0" lvl="1" indent="0">
                  <a:spcBef>
                    <a:spcPts val="2400"/>
                  </a:spcBef>
                  <a:buNone/>
                </a:pPr>
                <a:r>
                  <a:rPr lang="en-US" b="1" dirty="0">
                    <a:solidFill>
                      <a:schemeClr val="accent1"/>
                    </a:solidFill>
                  </a:rPr>
                  <a:t>Staffed by nurse practitioners and physician assistants                                              </a:t>
                </a:r>
                <a:r>
                  <a:rPr lang="en-US" dirty="0"/>
                  <a:t>More than 1,100 locations in 33 states </a:t>
                </a:r>
              </a:p>
              <a:p>
                <a:pPr marL="0" lvl="1" indent="0">
                  <a:spcBef>
                    <a:spcPts val="2400"/>
                  </a:spcBef>
                  <a:buNone/>
                </a:pPr>
                <a:r>
                  <a:rPr lang="en-US" b="1" dirty="0">
                    <a:solidFill>
                      <a:schemeClr val="accent1"/>
                    </a:solidFill>
                  </a:rPr>
                  <a:t>No authorization/PCP referral needed                                                                   </a:t>
                </a:r>
                <a:r>
                  <a:rPr lang="en-US" dirty="0"/>
                  <a:t>Present Health Net ID card at the time of service</a:t>
                </a:r>
              </a:p>
              <a:p>
                <a:pPr marL="0" lvl="1" indent="0">
                  <a:spcBef>
                    <a:spcPts val="2400"/>
                  </a:spcBef>
                  <a:buNone/>
                </a:pPr>
                <a:r>
                  <a:rPr lang="en-US" b="1" dirty="0">
                    <a:solidFill>
                      <a:schemeClr val="accent1"/>
                    </a:solidFill>
                  </a:rPr>
                  <a:t>Convenient healthcare services                                                                            </a:t>
                </a:r>
                <a:r>
                  <a:rPr lang="en-US" dirty="0"/>
                  <a:t>Wellness and preventive care, minor illnesses/injuries, vaccinations</a:t>
                </a:r>
              </a:p>
              <a:p>
                <a:pPr marL="0" lvl="1" indent="0">
                  <a:spcBef>
                    <a:spcPts val="2400"/>
                  </a:spcBef>
                  <a:buNone/>
                </a:pPr>
                <a:r>
                  <a:rPr lang="en-US" b="1" dirty="0">
                    <a:solidFill>
                      <a:schemeClr val="accent1"/>
                    </a:solidFill>
                  </a:rPr>
                  <a:t>Low or no copayment                                                                                          </a:t>
                </a:r>
                <a:r>
                  <a:rPr lang="en-US" dirty="0"/>
                  <a:t>Preventive care $0, all other services $20</a:t>
                </a:r>
              </a:p>
            </p:txBody>
          </p:sp>
          <p:pic>
            <p:nvPicPr>
              <p:cNvPr id="30" name="Picture 29">
                <a:extLst>
                  <a:ext uri="{FF2B5EF4-FFF2-40B4-BE49-F238E27FC236}">
                    <a16:creationId xmlns:a16="http://schemas.microsoft.com/office/drawing/2014/main" id="{E7CC5B09-DD72-4842-A68F-ECD81837C27B}"/>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93295" y="4390744"/>
                <a:ext cx="560918" cy="551947"/>
              </a:xfrm>
              <a:prstGeom prst="rect">
                <a:avLst/>
              </a:prstGeom>
            </p:spPr>
          </p:pic>
          <p:pic>
            <p:nvPicPr>
              <p:cNvPr id="31" name="Picture 30">
                <a:extLst>
                  <a:ext uri="{FF2B5EF4-FFF2-40B4-BE49-F238E27FC236}">
                    <a16:creationId xmlns:a16="http://schemas.microsoft.com/office/drawing/2014/main" id="{687D1A1D-2108-F149-85FF-E267963A4F2A}"/>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93295" y="3537997"/>
                <a:ext cx="560918" cy="551947"/>
              </a:xfrm>
              <a:prstGeom prst="rect">
                <a:avLst/>
              </a:prstGeom>
            </p:spPr>
          </p:pic>
        </p:grpSp>
      </p:grpSp>
    </p:spTree>
    <p:extLst>
      <p:ext uri="{BB962C8B-B14F-4D97-AF65-F5344CB8AC3E}">
        <p14:creationId xmlns:p14="http://schemas.microsoft.com/office/powerpoint/2010/main" val="907684822"/>
      </p:ext>
    </p:extLst>
  </p:cSld>
  <p:clrMapOvr>
    <a:masterClrMapping/>
  </p:clrMapOvr>
  <mc:AlternateContent xmlns:mc="http://schemas.openxmlformats.org/markup-compatibility/2006" xmlns:p14="http://schemas.microsoft.com/office/powerpoint/2010/main">
    <mc:Choice Requires="p14">
      <p:transition spd="slow" p14:dur="2000" advTm="30875"/>
    </mc:Choice>
    <mc:Fallback xmlns="">
      <p:transition spd="slow" advTm="3087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5E1D-633C-E143-9DCB-0B7AFA56FB8F}"/>
              </a:ext>
            </a:extLst>
          </p:cNvPr>
          <p:cNvSpPr>
            <a:spLocks noGrp="1"/>
          </p:cNvSpPr>
          <p:nvPr>
            <p:ph type="title"/>
          </p:nvPr>
        </p:nvSpPr>
        <p:spPr>
          <a:xfrm>
            <a:off x="601580" y="487398"/>
            <a:ext cx="10978219" cy="1007311"/>
          </a:xfrm>
        </p:spPr>
        <p:txBody>
          <a:bodyPr>
            <a:normAutofit/>
          </a:bodyPr>
          <a:lstStyle/>
          <a:p>
            <a:r>
              <a:rPr lang="en-US" sz="4000" spc="-40" dirty="0">
                <a:latin typeface="+mj-lt"/>
                <a:cs typeface="Arial" panose="020B0604020202020204" pitchFamily="34" charset="0"/>
              </a:rPr>
              <a:t>Active &amp; Fit Direct Fitness Discount Program</a:t>
            </a:r>
            <a:endParaRPr lang="en-US" sz="4000" dirty="0">
              <a:latin typeface="+mj-lt"/>
              <a:cs typeface="Arial" panose="020B0604020202020204" pitchFamily="34" charset="0"/>
            </a:endParaRPr>
          </a:p>
        </p:txBody>
      </p:sp>
      <p:sp>
        <p:nvSpPr>
          <p:cNvPr id="3" name="Footer Placeholder 2">
            <a:extLst>
              <a:ext uri="{FF2B5EF4-FFF2-40B4-BE49-F238E27FC236}">
                <a16:creationId xmlns:a16="http://schemas.microsoft.com/office/drawing/2014/main" id="{5DBB39D0-7BD7-8748-AFAE-9855BEC4ED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33333"/>
                </a:solidFill>
                <a:effectLst/>
                <a:uLnTx/>
                <a:uFillTx/>
                <a:latin typeface="Calibri" panose="020F0502020204030204"/>
                <a:ea typeface="+mn-ea"/>
                <a:cs typeface="+mn-cs"/>
              </a:rPr>
              <a:t>Confidential and Proprietary Information</a:t>
            </a:r>
            <a:endParaRPr kumimoji="0" lang="en-US" sz="9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B6A435D-AC98-B64C-A874-78424D864A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C6EF8-7239-44B8-A009-F3DF16CC696E}" type="slidenum">
              <a:rPr kumimoji="0" lang="en-US" sz="900" b="0" i="0" u="none" strike="noStrike" kern="1200" cap="none" spc="0" normalizeH="0" baseline="0" noProof="0" smtClean="0">
                <a:ln>
                  <a:noFill/>
                </a:ln>
                <a:solidFill>
                  <a:srgbClr val="33333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016666" y="3126111"/>
            <a:ext cx="2614148" cy="2677471"/>
          </a:xfrm>
          <a:prstGeom prst="roundRect">
            <a:avLst>
              <a:gd name="adj" fmla="val 9496"/>
            </a:avLst>
          </a:prstGeom>
          <a:ln>
            <a:noFill/>
          </a:ln>
          <a:effectLst/>
        </p:spPr>
      </p:pic>
      <p:pic>
        <p:nvPicPr>
          <p:cNvPr id="9" name="Picture 8">
            <a:extLst>
              <a:ext uri="{FF2B5EF4-FFF2-40B4-BE49-F238E27FC236}">
                <a16:creationId xmlns:a16="http://schemas.microsoft.com/office/drawing/2014/main" id="{374AED43-4245-4BF0-BF05-99754B3F538E}"/>
              </a:ext>
            </a:extLst>
          </p:cNvPr>
          <p:cNvPicPr>
            <a:picLocks noChangeAspect="1"/>
          </p:cNvPicPr>
          <p:nvPr/>
        </p:nvPicPr>
        <p:blipFill>
          <a:blip r:embed="rId4"/>
          <a:stretch>
            <a:fillRect/>
          </a:stretch>
        </p:blipFill>
        <p:spPr>
          <a:xfrm>
            <a:off x="10208198" y="6384621"/>
            <a:ext cx="891545" cy="414783"/>
          </a:xfrm>
          <a:prstGeom prst="rect">
            <a:avLst/>
          </a:prstGeom>
        </p:spPr>
      </p:pic>
      <p:sp>
        <p:nvSpPr>
          <p:cNvPr id="10" name="TextBox 9">
            <a:extLst>
              <a:ext uri="{FF2B5EF4-FFF2-40B4-BE49-F238E27FC236}">
                <a16:creationId xmlns:a16="http://schemas.microsoft.com/office/drawing/2014/main" id="{35ADA38F-3CB5-4651-B00B-ED7B860CA73F}"/>
              </a:ext>
            </a:extLst>
          </p:cNvPr>
          <p:cNvSpPr txBox="1"/>
          <p:nvPr/>
        </p:nvSpPr>
        <p:spPr>
          <a:xfrm>
            <a:off x="4779021" y="1720840"/>
            <a:ext cx="7141229" cy="4601260"/>
          </a:xfrm>
          <a:prstGeom prst="rect">
            <a:avLst/>
          </a:prstGeom>
          <a:noFill/>
        </p:spPr>
        <p:txBody>
          <a:bodyPr wrap="square" lIns="0" tIns="0" rIns="0" bIns="0" rtlCol="0">
            <a:spAutoFit/>
          </a:bodyPr>
          <a:lstStyle/>
          <a:p>
            <a:pPr marL="342900" marR="0" lvl="1" indent="-342900" algn="l" defTabSz="914400" rtl="0" eaLnBrk="0" fontAlgn="base" latinLnBrk="0" hangingPunct="0">
              <a:lnSpc>
                <a:spcPct val="100000"/>
              </a:lnSpc>
              <a:spcBef>
                <a:spcPts val="1200"/>
              </a:spcBef>
              <a:spcAft>
                <a:spcPct val="0"/>
              </a:spcAft>
              <a:buClr>
                <a:srgbClr val="5C068C"/>
              </a:buClr>
              <a:buSzPct val="115000"/>
              <a:buFont typeface="Wingdings" panose="05000000000000000000" pitchFamily="2" charset="2"/>
              <a:buChar char="ü"/>
              <a:tabLst/>
              <a:defRPr/>
            </a:pPr>
            <a:r>
              <a:rPr kumimoji="0" lang="en-US" sz="1900" b="0" i="0" u="none"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rPr>
              <a:t>Members receive simultaneous access to all fitness center facilities within the national network; </a:t>
            </a:r>
            <a:r>
              <a:rPr kumimoji="0" lang="en-US" sz="1900" b="1" i="0" u="none" strike="noStrike" kern="1200" cap="none" spc="0" normalizeH="0" baseline="0" noProof="0" dirty="0">
                <a:ln>
                  <a:noFill/>
                </a:ln>
                <a:solidFill>
                  <a:srgbClr val="5C068C"/>
                </a:solidFill>
                <a:effectLst/>
                <a:uLnTx/>
                <a:uFillTx/>
                <a:latin typeface="Calibri Light" panose="020F0302020204030204"/>
                <a:ea typeface="ヒラギノ角ゴ Pro W3" charset="-128"/>
                <a:cs typeface="+mn-cs"/>
              </a:rPr>
              <a:t>12,200+ major fitness centers</a:t>
            </a:r>
          </a:p>
          <a:p>
            <a:pPr marL="342900" marR="0" lvl="1" indent="-342900" algn="l" defTabSz="914400" rtl="0" eaLnBrk="0" fontAlgn="base" latinLnBrk="0" hangingPunct="0">
              <a:lnSpc>
                <a:spcPct val="100000"/>
              </a:lnSpc>
              <a:spcBef>
                <a:spcPts val="1200"/>
              </a:spcBef>
              <a:spcAft>
                <a:spcPct val="0"/>
              </a:spcAft>
              <a:buClr>
                <a:srgbClr val="5C068C"/>
              </a:buClr>
              <a:buSzPct val="115000"/>
              <a:buFont typeface="Wingdings" panose="05000000000000000000" pitchFamily="2" charset="2"/>
              <a:buChar char="ü"/>
              <a:tabLst/>
              <a:defRPr/>
            </a:pPr>
            <a:r>
              <a:rPr kumimoji="0" lang="en-US" sz="1900" b="1" i="0" u="none" strike="noStrike" kern="1200" cap="none" spc="0" normalizeH="0" baseline="0" noProof="0" dirty="0">
                <a:ln>
                  <a:noFill/>
                </a:ln>
                <a:solidFill>
                  <a:srgbClr val="5C068C"/>
                </a:solidFill>
                <a:effectLst/>
                <a:uLnTx/>
                <a:uFillTx/>
                <a:latin typeface="Calibri Light" panose="020F0302020204030204"/>
                <a:ea typeface="ヒラギノ角ゴ Pro W3" charset="-128"/>
                <a:cs typeface="+mn-cs"/>
              </a:rPr>
              <a:t>9,700+ </a:t>
            </a:r>
            <a:r>
              <a:rPr kumimoji="0" lang="en-US" sz="1900" b="0" i="0" u="none" strike="noStrike" kern="1200" cap="none" spc="0" normalizeH="0" baseline="0" noProof="0" dirty="0">
                <a:ln>
                  <a:noFill/>
                </a:ln>
                <a:solidFill>
                  <a:srgbClr val="333333"/>
                </a:solidFill>
                <a:effectLst/>
                <a:uLnTx/>
                <a:uFillTx/>
                <a:latin typeface="Calibri Light" panose="020F0302020204030204"/>
                <a:ea typeface="ヒラギノ角ゴ Pro W3" charset="-128"/>
                <a:cs typeface="+mn-cs"/>
              </a:rPr>
              <a:t>guided workout video in the comfort of your home</a:t>
            </a:r>
          </a:p>
          <a:p>
            <a:pPr marL="342900" marR="0" lvl="1" indent="-342900" algn="l" defTabSz="914400" rtl="0" eaLnBrk="0" fontAlgn="base" latinLnBrk="0" hangingPunct="0">
              <a:lnSpc>
                <a:spcPct val="100000"/>
              </a:lnSpc>
              <a:spcBef>
                <a:spcPts val="1200"/>
              </a:spcBef>
              <a:spcAft>
                <a:spcPct val="0"/>
              </a:spcAft>
              <a:buClr>
                <a:srgbClr val="5C068C"/>
              </a:buClr>
              <a:buSzPct val="115000"/>
              <a:buFont typeface="Wingdings" panose="05000000000000000000" pitchFamily="2" charset="2"/>
              <a:buChar char="ü"/>
              <a:tabLst/>
              <a:defRPr/>
            </a:pPr>
            <a:r>
              <a:rPr kumimoji="0" lang="en-US" sz="1900" b="1" i="0" u="none" strike="noStrike" kern="1200" cap="none" spc="0" normalizeH="0" baseline="0" noProof="0" dirty="0">
                <a:ln>
                  <a:noFill/>
                </a:ln>
                <a:solidFill>
                  <a:srgbClr val="5C068C"/>
                </a:solidFill>
                <a:effectLst/>
                <a:uLnTx/>
                <a:uFillTx/>
                <a:latin typeface="Calibri Light" panose="020F0302020204030204"/>
                <a:ea typeface="ヒラギノ角ゴ Pro W3" charset="-128"/>
                <a:cs typeface="+mn-cs"/>
              </a:rPr>
              <a:t>Just $28/month </a:t>
            </a:r>
            <a:r>
              <a:rPr kumimoji="0" lang="en-US" sz="1900" b="0" i="0" u="none"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rPr>
              <a:t>fee, plus $28 enrollment fee + taxes (member funded)</a:t>
            </a:r>
          </a:p>
          <a:p>
            <a:pPr marL="342900" marR="0" lvl="1" indent="-342900" algn="l" defTabSz="914400" rtl="0" eaLnBrk="0" fontAlgn="base" latinLnBrk="0" hangingPunct="0">
              <a:lnSpc>
                <a:spcPct val="100000"/>
              </a:lnSpc>
              <a:spcBef>
                <a:spcPts val="1200"/>
              </a:spcBef>
              <a:spcAft>
                <a:spcPct val="0"/>
              </a:spcAft>
              <a:buClr>
                <a:srgbClr val="5C068C"/>
              </a:buClr>
              <a:buSzPct val="115000"/>
              <a:buFont typeface="Wingdings" panose="05000000000000000000" pitchFamily="2" charset="2"/>
              <a:buChar char="ü"/>
              <a:tabLst/>
              <a:defRPr/>
            </a:pPr>
            <a:r>
              <a:rPr kumimoji="0" lang="en-US" sz="1900" b="0" i="0" u="none"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rPr>
              <a:t>Find out more at </a:t>
            </a:r>
            <a:r>
              <a:rPr kumimoji="0" lang="en-US" sz="1900" b="0" i="0" u="sng"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hlinkClick r:id="rId5"/>
              </a:rPr>
              <a:t>https://uc.heatlhnetcalifornia.com</a:t>
            </a:r>
            <a:r>
              <a:rPr kumimoji="0" lang="en-US" sz="1900" b="0" i="0" u="none"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rPr>
              <a:t> (under Wellness Program)</a:t>
            </a:r>
          </a:p>
          <a:p>
            <a:pPr marL="342900" marR="0" lvl="1" indent="-342900" algn="l" defTabSz="914400" rtl="0" eaLnBrk="0" fontAlgn="base" latinLnBrk="0" hangingPunct="0">
              <a:lnSpc>
                <a:spcPct val="100000"/>
              </a:lnSpc>
              <a:spcBef>
                <a:spcPts val="1200"/>
              </a:spcBef>
              <a:spcAft>
                <a:spcPct val="0"/>
              </a:spcAft>
              <a:buClr>
                <a:srgbClr val="5C068C"/>
              </a:buClr>
              <a:buSzPct val="115000"/>
              <a:buFont typeface="Wingdings" panose="05000000000000000000" pitchFamily="2" charset="2"/>
              <a:buChar char="ü"/>
              <a:tabLst/>
              <a:defRPr/>
            </a:pPr>
            <a:r>
              <a:rPr kumimoji="0" lang="en-US" sz="1900" b="0" i="0" u="none"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rPr>
              <a:t>Online directory maps</a:t>
            </a:r>
          </a:p>
          <a:p>
            <a:pPr marL="342900" marR="0" lvl="1" indent="-342900" algn="l" defTabSz="914400" rtl="0" eaLnBrk="0" fontAlgn="base" latinLnBrk="0" hangingPunct="0">
              <a:lnSpc>
                <a:spcPct val="100000"/>
              </a:lnSpc>
              <a:spcBef>
                <a:spcPts val="1200"/>
              </a:spcBef>
              <a:spcAft>
                <a:spcPct val="0"/>
              </a:spcAft>
              <a:buClr>
                <a:srgbClr val="5C068C"/>
              </a:buClr>
              <a:buSzPct val="115000"/>
              <a:buFont typeface="Wingdings" panose="05000000000000000000" pitchFamily="2" charset="2"/>
              <a:buChar char="ü"/>
              <a:tabLst/>
              <a:defRPr/>
            </a:pPr>
            <a:r>
              <a:rPr kumimoji="0" lang="en-US" sz="1900" b="1" i="0" u="none" strike="noStrike" kern="1200" cap="none" spc="0" normalizeH="0" baseline="0" noProof="0" dirty="0">
                <a:ln>
                  <a:noFill/>
                </a:ln>
                <a:solidFill>
                  <a:srgbClr val="5C068C"/>
                </a:solidFill>
                <a:effectLst/>
                <a:uLnTx/>
                <a:uFillTx/>
                <a:latin typeface="Calibri Light" panose="020F0302020204030204"/>
                <a:ea typeface="ヒラギノ角ゴ Pro W3" charset="-128"/>
                <a:cs typeface="+mn-cs"/>
              </a:rPr>
              <a:t>Free Guest Pass </a:t>
            </a:r>
            <a:r>
              <a:rPr kumimoji="0" lang="en-US" sz="1900" b="0" i="0" u="none"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rPr>
              <a:t>to try-out clubs (available at most centers)</a:t>
            </a:r>
          </a:p>
          <a:p>
            <a:pPr marL="342900" marR="0" lvl="1" indent="-342900" algn="l" defTabSz="914400" rtl="0" eaLnBrk="0" fontAlgn="base" latinLnBrk="0" hangingPunct="0">
              <a:lnSpc>
                <a:spcPct val="100000"/>
              </a:lnSpc>
              <a:spcBef>
                <a:spcPts val="1200"/>
              </a:spcBef>
              <a:spcAft>
                <a:spcPct val="0"/>
              </a:spcAft>
              <a:buClr>
                <a:srgbClr val="5C068C"/>
              </a:buClr>
              <a:buSzPct val="115000"/>
              <a:buFont typeface="Wingdings" panose="05000000000000000000" pitchFamily="2" charset="2"/>
              <a:buChar char="ü"/>
              <a:tabLst/>
              <a:defRPr/>
            </a:pPr>
            <a:r>
              <a:rPr kumimoji="0" lang="en-US" sz="1900" b="0" i="0" u="none"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rPr>
              <a:t>Option to switch fitness centers at any time</a:t>
            </a:r>
          </a:p>
          <a:p>
            <a:pPr marL="342900" marR="0" lvl="1" indent="-342900" algn="l" defTabSz="914400" rtl="0" eaLnBrk="0" fontAlgn="base" latinLnBrk="0" hangingPunct="0">
              <a:lnSpc>
                <a:spcPct val="100000"/>
              </a:lnSpc>
              <a:spcBef>
                <a:spcPts val="1200"/>
              </a:spcBef>
              <a:spcAft>
                <a:spcPct val="0"/>
              </a:spcAft>
              <a:buClr>
                <a:srgbClr val="5C068C"/>
              </a:buClr>
              <a:buSzPct val="115000"/>
              <a:buFont typeface="Wingdings" panose="05000000000000000000" pitchFamily="2" charset="2"/>
              <a:buChar char="ü"/>
              <a:tabLst/>
              <a:defRPr/>
            </a:pPr>
            <a:r>
              <a:rPr kumimoji="0" lang="en-US" sz="1900" b="0" i="0" u="none"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rPr>
              <a:t>Online fitness tracking from a variety of popular wearable devices, apps, and exercise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58220"/>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lumMod val="50000"/>
                </a:srgbClr>
              </a:solidFill>
              <a:effectLst/>
              <a:uLnTx/>
              <a:uFillTx/>
              <a:latin typeface="Calibri Light" panose="020F0302020204030204"/>
              <a:ea typeface="+mn-ea"/>
              <a:cs typeface="Arial" panose="020B0604020202020204" pitchFamily="34" charset="0"/>
            </a:endParaRPr>
          </a:p>
        </p:txBody>
      </p:sp>
      <p:pic>
        <p:nvPicPr>
          <p:cNvPr id="11" name="Picture 10" descr="A purple and yellow website&#10;&#10;Description automatically generated">
            <a:extLst>
              <a:ext uri="{FF2B5EF4-FFF2-40B4-BE49-F238E27FC236}">
                <a16:creationId xmlns:a16="http://schemas.microsoft.com/office/drawing/2014/main" id="{4C588188-9E2D-FBDE-2ED2-8E4BEBDB540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8823"/>
          <a:stretch/>
        </p:blipFill>
        <p:spPr>
          <a:xfrm>
            <a:off x="542853" y="1794899"/>
            <a:ext cx="3561774" cy="870560"/>
          </a:xfrm>
          <a:prstGeom prst="rect">
            <a:avLst/>
          </a:prstGeom>
        </p:spPr>
      </p:pic>
    </p:spTree>
    <p:extLst>
      <p:ext uri="{BB962C8B-B14F-4D97-AF65-F5344CB8AC3E}">
        <p14:creationId xmlns:p14="http://schemas.microsoft.com/office/powerpoint/2010/main" val="3486703375"/>
      </p:ext>
    </p:extLst>
  </p:cSld>
  <p:clrMapOvr>
    <a:masterClrMapping/>
  </p:clrMapOvr>
  <mc:AlternateContent xmlns:mc="http://schemas.openxmlformats.org/markup-compatibility/2006" xmlns:p14="http://schemas.microsoft.com/office/powerpoint/2010/main">
    <mc:Choice Requires="p14">
      <p:transition spd="slow" p14:dur="2000" advTm="26649"/>
    </mc:Choice>
    <mc:Fallback xmlns="">
      <p:transition spd="slow" advTm="2664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3713-4374-AB47-9772-A55FA2ED251E}"/>
              </a:ext>
            </a:extLst>
          </p:cNvPr>
          <p:cNvSpPr>
            <a:spLocks noGrp="1"/>
          </p:cNvSpPr>
          <p:nvPr>
            <p:ph type="title"/>
          </p:nvPr>
        </p:nvSpPr>
        <p:spPr/>
        <p:txBody>
          <a:bodyPr>
            <a:normAutofit/>
          </a:bodyPr>
          <a:lstStyle/>
          <a:p>
            <a:r>
              <a:rPr lang="en-US" dirty="0"/>
              <a:t>Get More Done Online at HealthNet.com/uc</a:t>
            </a:r>
          </a:p>
        </p:txBody>
      </p:sp>
      <p:sp>
        <p:nvSpPr>
          <p:cNvPr id="3" name="Footer Placeholder 2">
            <a:extLst>
              <a:ext uri="{FF2B5EF4-FFF2-40B4-BE49-F238E27FC236}">
                <a16:creationId xmlns:a16="http://schemas.microsoft.com/office/drawing/2014/main" id="{EBA95F25-49AB-284A-B1FB-38051B6BD55F}"/>
              </a:ext>
            </a:extLst>
          </p:cNvPr>
          <p:cNvSpPr>
            <a:spLocks noGrp="1"/>
          </p:cNvSpPr>
          <p:nvPr>
            <p:ph type="ftr" sz="quarter" idx="11"/>
          </p:nvPr>
        </p:nvSpPr>
        <p:spPr/>
        <p:txBody>
          <a:bodyPr/>
          <a:lstStyle/>
          <a:p>
            <a:r>
              <a:rPr lang="en-US"/>
              <a:t>Confidential and Proprietary Information</a:t>
            </a:r>
            <a:endParaRPr lang="en-US" dirty="0"/>
          </a:p>
        </p:txBody>
      </p:sp>
      <p:sp>
        <p:nvSpPr>
          <p:cNvPr id="4" name="Slide Number Placeholder 3">
            <a:extLst>
              <a:ext uri="{FF2B5EF4-FFF2-40B4-BE49-F238E27FC236}">
                <a16:creationId xmlns:a16="http://schemas.microsoft.com/office/drawing/2014/main" id="{F4190EDF-7143-A849-B856-6E58DCDA91F6}"/>
              </a:ext>
            </a:extLst>
          </p:cNvPr>
          <p:cNvSpPr>
            <a:spLocks noGrp="1"/>
          </p:cNvSpPr>
          <p:nvPr>
            <p:ph type="sldNum" sz="quarter" idx="12"/>
          </p:nvPr>
        </p:nvSpPr>
        <p:spPr/>
        <p:txBody>
          <a:bodyPr/>
          <a:lstStyle/>
          <a:p>
            <a:endParaRPr lang="en-US" dirty="0"/>
          </a:p>
        </p:txBody>
      </p:sp>
      <p:sp>
        <p:nvSpPr>
          <p:cNvPr id="5" name="Content Placeholder 10">
            <a:extLst>
              <a:ext uri="{FF2B5EF4-FFF2-40B4-BE49-F238E27FC236}">
                <a16:creationId xmlns:a16="http://schemas.microsoft.com/office/drawing/2014/main" id="{FA7D36F5-ADE4-054F-A386-D7719D312A5D}"/>
              </a:ext>
            </a:extLst>
          </p:cNvPr>
          <p:cNvSpPr txBox="1">
            <a:spLocks/>
          </p:cNvSpPr>
          <p:nvPr/>
        </p:nvSpPr>
        <p:spPr>
          <a:xfrm>
            <a:off x="601663" y="1006248"/>
            <a:ext cx="8503700" cy="530452"/>
          </a:xfrm>
          <a:prstGeom prst="rect">
            <a:avLst/>
          </a:prstGeom>
        </p:spPr>
        <p:txBody>
          <a:bodyPr lIns="0" tIns="0" rIns="0" bIns="0"/>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288925" indent="-288925" algn="l" defTabSz="914400" rtl="0" eaLnBrk="1" latinLnBrk="0" hangingPunct="1">
              <a:spcBef>
                <a:spcPct val="20000"/>
              </a:spcBef>
              <a:buClr>
                <a:schemeClr val="accent1"/>
              </a:buClr>
              <a:buFont typeface="Arial" panose="020B0604020202020204" pitchFamily="34" charset="0"/>
              <a:buChar char="•"/>
              <a:tabLst/>
              <a:defRPr sz="2400" kern="1200">
                <a:solidFill>
                  <a:schemeClr val="tx1"/>
                </a:solidFill>
                <a:latin typeface="+mn-lt"/>
                <a:ea typeface="+mn-ea"/>
                <a:cs typeface="+mn-cs"/>
              </a:defRPr>
            </a:lvl2pPr>
            <a:lvl3pPr marL="628650" indent="-339725" algn="l" defTabSz="914400" rtl="0" eaLnBrk="1" latinLnBrk="0" hangingPunct="1">
              <a:spcBef>
                <a:spcPct val="20000"/>
              </a:spcBef>
              <a:buFont typeface=".AppleSystemUIFont" charset="-120"/>
              <a:buChar char="–"/>
              <a:tabLst/>
              <a:defRPr sz="2000" kern="1200">
                <a:solidFill>
                  <a:schemeClr val="tx1"/>
                </a:solidFill>
                <a:latin typeface="+mn-lt"/>
                <a:ea typeface="+mn-ea"/>
                <a:cs typeface="+mn-cs"/>
              </a:defRPr>
            </a:lvl3pPr>
            <a:lvl4pPr marL="917575" indent="-288925" algn="l" defTabSz="914400" rtl="0" eaLnBrk="1" latinLnBrk="0" hangingPunct="1">
              <a:spcBef>
                <a:spcPct val="20000"/>
              </a:spcBef>
              <a:buFont typeface="ArialMT" charset="0"/>
              <a:buChar char="»"/>
              <a:tabLst/>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pPr>
            <a:r>
              <a:rPr lang="en-US" sz="1800" dirty="0">
                <a:solidFill>
                  <a:schemeClr val="tx2"/>
                </a:solidFill>
              </a:rPr>
              <a:t>As a registered member of the website, you’ll have 24/7 access to the user-friendly tools and health information you need most. Here’s just a sample of all you can do:</a:t>
            </a:r>
          </a:p>
        </p:txBody>
      </p:sp>
      <p:graphicFrame>
        <p:nvGraphicFramePr>
          <p:cNvPr id="6" name="Table 5">
            <a:extLst>
              <a:ext uri="{FF2B5EF4-FFF2-40B4-BE49-F238E27FC236}">
                <a16:creationId xmlns:a16="http://schemas.microsoft.com/office/drawing/2014/main" id="{7F965EB8-5EDB-004A-B8E9-D11D7977CC6F}"/>
              </a:ext>
            </a:extLst>
          </p:cNvPr>
          <p:cNvGraphicFramePr>
            <a:graphicFrameLocks noGrp="1"/>
          </p:cNvGraphicFramePr>
          <p:nvPr/>
        </p:nvGraphicFramePr>
        <p:xfrm>
          <a:off x="2578100" y="1680134"/>
          <a:ext cx="9004300" cy="4171618"/>
        </p:xfrm>
        <a:graphic>
          <a:graphicData uri="http://schemas.openxmlformats.org/drawingml/2006/table">
            <a:tbl>
              <a:tblPr firstRow="1" bandRow="1">
                <a:tableStyleId>{5C22544A-7EE6-4342-B048-85BDC9FD1C3A}</a:tableStyleId>
              </a:tblPr>
              <a:tblGrid>
                <a:gridCol w="9004300">
                  <a:extLst>
                    <a:ext uri="{9D8B030D-6E8A-4147-A177-3AD203B41FA5}">
                      <a16:colId xmlns:a16="http://schemas.microsoft.com/office/drawing/2014/main" val="3880693881"/>
                    </a:ext>
                  </a:extLst>
                </a:gridCol>
              </a:tblGrid>
              <a:tr h="703146">
                <a:tc>
                  <a:txBody>
                    <a:bodyPr/>
                    <a:lstStyle/>
                    <a:p>
                      <a:pPr algn="l"/>
                      <a:r>
                        <a:rPr lang="en-US" sz="2000" b="1" i="0" dirty="0">
                          <a:latin typeface="+mn-lt"/>
                          <a:ea typeface="Avenir LT Std 85 Heavy" charset="0"/>
                          <a:cs typeface="Avenir LT Std 85 Heavy" charset="0"/>
                        </a:rPr>
                        <a:t>What you can do online</a:t>
                      </a:r>
                    </a:p>
                  </a:txBody>
                  <a:tcPr marL="1828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64549697"/>
                  </a:ext>
                </a:extLst>
              </a:tr>
              <a:tr h="867118">
                <a:tc>
                  <a:txBody>
                    <a:bodyPr/>
                    <a:lstStyle/>
                    <a:p>
                      <a:pPr>
                        <a:spcBef>
                          <a:spcPts val="25"/>
                        </a:spcBef>
                        <a:spcAft>
                          <a:spcPts val="25"/>
                        </a:spcAft>
                      </a:pPr>
                      <a:r>
                        <a:rPr lang="en-US" sz="1800" b="1" i="0" dirty="0">
                          <a:solidFill>
                            <a:schemeClr val="accent2"/>
                          </a:solidFill>
                          <a:latin typeface="+mn-lt"/>
                          <a:ea typeface="Avenir LT Std 45 Book" charset="0"/>
                          <a:cs typeface="Avenir LT Std 45 Book" charset="0"/>
                        </a:rPr>
                        <a:t>Get your benefit details </a:t>
                      </a:r>
                      <a:r>
                        <a:rPr lang="en-US" sz="1800" b="0" i="0" dirty="0">
                          <a:solidFill>
                            <a:schemeClr val="tx2"/>
                          </a:solidFill>
                          <a:latin typeface="+mn-lt"/>
                          <a:ea typeface="Avenir LT Std 45 Book" charset="0"/>
                          <a:cs typeface="Avenir LT Std 45 Book" charset="0"/>
                        </a:rPr>
                        <a:t>and copayments, </a:t>
                      </a:r>
                      <a:r>
                        <a:rPr lang="en-US" sz="1800" b="0" i="1" dirty="0">
                          <a:solidFill>
                            <a:schemeClr val="tx2"/>
                          </a:solidFill>
                          <a:latin typeface="+mn-lt"/>
                          <a:ea typeface="Avenir LT Std 45 Book" charset="0"/>
                          <a:cs typeface="Avenir LT Std 45 Book" charset="0"/>
                        </a:rPr>
                        <a:t>Evidence of Coverage </a:t>
                      </a:r>
                      <a:r>
                        <a:rPr lang="en-US" sz="1800" b="0" i="0" dirty="0">
                          <a:solidFill>
                            <a:schemeClr val="tx2"/>
                          </a:solidFill>
                          <a:latin typeface="+mn-lt"/>
                          <a:ea typeface="Avenir LT Std 45 Book" charset="0"/>
                          <a:cs typeface="Avenir LT Std 45 Book" charset="0"/>
                        </a:rPr>
                        <a:t>(EOC) or </a:t>
                      </a:r>
                      <a:r>
                        <a:rPr lang="en-US" sz="1800" b="0" i="1" dirty="0">
                          <a:solidFill>
                            <a:schemeClr val="tx2"/>
                          </a:solidFill>
                          <a:latin typeface="+mn-lt"/>
                          <a:ea typeface="Avenir LT Std 45 Book" charset="0"/>
                          <a:cs typeface="Avenir LT Std 45 Book" charset="0"/>
                        </a:rPr>
                        <a:t>Summary of Benefits and Coverage </a:t>
                      </a:r>
                      <a:r>
                        <a:rPr lang="en-US" sz="1800" b="0" i="0" dirty="0">
                          <a:solidFill>
                            <a:schemeClr val="tx2"/>
                          </a:solidFill>
                          <a:latin typeface="+mn-lt"/>
                          <a:ea typeface="Avenir LT Std 45 Book" charset="0"/>
                          <a:cs typeface="Avenir LT Std 45 Book" charset="0"/>
                        </a:rPr>
                        <a:t>(SBC).</a:t>
                      </a:r>
                    </a:p>
                  </a:txBody>
                  <a:tcPr marL="1828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5555124"/>
                  </a:ext>
                </a:extLst>
              </a:tr>
              <a:tr h="867118">
                <a:tc>
                  <a:txBody>
                    <a:bodyPr/>
                    <a:lstStyle/>
                    <a:p>
                      <a:r>
                        <a:rPr lang="en-US" sz="1800" b="1" i="0" dirty="0">
                          <a:solidFill>
                            <a:schemeClr val="accent2"/>
                          </a:solidFill>
                          <a:latin typeface="+mn-lt"/>
                          <a:ea typeface="Avenir LT Std 45 Book" charset="0"/>
                          <a:cs typeface="Avenir LT Std 45 Book" charset="0"/>
                        </a:rPr>
                        <a:t>Find a doctor, </a:t>
                      </a:r>
                      <a:r>
                        <a:rPr lang="en-US" sz="1800" b="0" i="0" dirty="0">
                          <a:solidFill>
                            <a:schemeClr val="tx2"/>
                          </a:solidFill>
                          <a:latin typeface="+mn-lt"/>
                          <a:ea typeface="Avenir LT Std 45 Book" charset="0"/>
                          <a:cs typeface="Avenir LT Std 45 Book" charset="0"/>
                        </a:rPr>
                        <a:t>get ID cards and forms, manage your account details, and view medical treatment policies.</a:t>
                      </a:r>
                    </a:p>
                  </a:txBody>
                  <a:tcPr marL="1828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0498291"/>
                  </a:ext>
                </a:extLst>
              </a:tr>
              <a:tr h="867118">
                <a:tc>
                  <a:txBody>
                    <a:bodyPr/>
                    <a:lstStyle/>
                    <a:p>
                      <a:r>
                        <a:rPr lang="en-US" sz="1800" b="1" i="0" dirty="0">
                          <a:solidFill>
                            <a:schemeClr val="accent2"/>
                          </a:solidFill>
                          <a:latin typeface="+mn-lt"/>
                          <a:ea typeface="Avenir LT Std 45 Book" charset="0"/>
                          <a:cs typeface="Avenir LT Std 45 Book" charset="0"/>
                        </a:rPr>
                        <a:t>Get valuable discounts </a:t>
                      </a:r>
                      <a:r>
                        <a:rPr lang="en-US" sz="1800" b="0" i="0" dirty="0">
                          <a:solidFill>
                            <a:schemeClr val="tx2"/>
                          </a:solidFill>
                          <a:latin typeface="+mn-lt"/>
                          <a:ea typeface="Avenir LT Std 45 Book" charset="0"/>
                          <a:cs typeface="Avenir LT Std 45 Book" charset="0"/>
                        </a:rPr>
                        <a:t>on health-related services and products. </a:t>
                      </a:r>
                    </a:p>
                  </a:txBody>
                  <a:tcPr marL="1828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4796528"/>
                  </a:ext>
                </a:extLst>
              </a:tr>
              <a:tr h="867118">
                <a:tc>
                  <a:txBody>
                    <a:bodyPr/>
                    <a:lstStyle/>
                    <a:p>
                      <a:r>
                        <a:rPr lang="en-US" sz="1800" b="1" i="0" dirty="0">
                          <a:solidFill>
                            <a:schemeClr val="accent2"/>
                          </a:solidFill>
                          <a:latin typeface="+mn-lt"/>
                          <a:ea typeface="Avenir LT Std 45 Book" charset="0"/>
                          <a:cs typeface="Avenir LT Std 45 Book" charset="0"/>
                        </a:rPr>
                        <a:t>Decision Power: </a:t>
                      </a:r>
                      <a:r>
                        <a:rPr lang="en-US" sz="1800" b="0" i="0" dirty="0">
                          <a:solidFill>
                            <a:schemeClr val="tx2"/>
                          </a:solidFill>
                          <a:latin typeface="+mn-lt"/>
                          <a:ea typeface="Avenir LT Std 45 Book" charset="0"/>
                          <a:cs typeface="Avenir LT Std 45 Book" charset="0"/>
                        </a:rPr>
                        <a:t>Complete the RealAge® Test, participate in online health programs, track your health, and access online services 24 hours a day.</a:t>
                      </a:r>
                    </a:p>
                  </a:txBody>
                  <a:tcPr marL="1828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grpSp>
        <p:nvGrpSpPr>
          <p:cNvPr id="7" name="Group 6">
            <a:extLst>
              <a:ext uri="{FF2B5EF4-FFF2-40B4-BE49-F238E27FC236}">
                <a16:creationId xmlns:a16="http://schemas.microsoft.com/office/drawing/2014/main" id="{6ED63F32-02FE-BA4C-B690-2C7F90D86880}"/>
              </a:ext>
            </a:extLst>
          </p:cNvPr>
          <p:cNvGrpSpPr/>
          <p:nvPr/>
        </p:nvGrpSpPr>
        <p:grpSpPr>
          <a:xfrm rot="16200000">
            <a:off x="692343" y="1665083"/>
            <a:ext cx="1434033" cy="1615560"/>
            <a:chOff x="601578" y="2529898"/>
            <a:chExt cx="1434033" cy="1615560"/>
          </a:xfrm>
        </p:grpSpPr>
        <p:sp>
          <p:nvSpPr>
            <p:cNvPr id="11" name="Oval 10">
              <a:extLst>
                <a:ext uri="{FF2B5EF4-FFF2-40B4-BE49-F238E27FC236}">
                  <a16:creationId xmlns:a16="http://schemas.microsoft.com/office/drawing/2014/main" id="{5D3361B4-366C-9B49-A20E-2AF343110E83}"/>
                </a:ext>
              </a:extLst>
            </p:cNvPr>
            <p:cNvSpPr/>
            <p:nvPr/>
          </p:nvSpPr>
          <p:spPr>
            <a:xfrm>
              <a:off x="601578" y="2529898"/>
              <a:ext cx="1434033" cy="1434033"/>
            </a:xfrm>
            <a:prstGeom prst="ellipse">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D8E7528E-E1B2-3041-9F4C-1F00E93EA9A7}"/>
                </a:ext>
              </a:extLst>
            </p:cNvPr>
            <p:cNvSpPr/>
            <p:nvPr/>
          </p:nvSpPr>
          <p:spPr>
            <a:xfrm rot="10800000">
              <a:off x="1161526" y="3977308"/>
              <a:ext cx="314137" cy="16815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12">
            <a:extLst>
              <a:ext uri="{FF2B5EF4-FFF2-40B4-BE49-F238E27FC236}">
                <a16:creationId xmlns:a16="http://schemas.microsoft.com/office/drawing/2014/main" id="{53710CB2-14F2-1843-AE85-8546D590EA1A}"/>
              </a:ext>
            </a:extLst>
          </p:cNvPr>
          <p:cNvSpPr/>
          <p:nvPr/>
        </p:nvSpPr>
        <p:spPr>
          <a:xfrm>
            <a:off x="923604" y="1917765"/>
            <a:ext cx="908387" cy="989854"/>
          </a:xfrm>
          <a:custGeom>
            <a:avLst/>
            <a:gdLst>
              <a:gd name="connsiteX0" fmla="*/ 0 w 3745666"/>
              <a:gd name="connsiteY0" fmla="*/ 1294806 h 4081581"/>
              <a:gd name="connsiteX1" fmla="*/ 44920 w 3745666"/>
              <a:gd name="connsiteY1" fmla="*/ 1196584 h 4081581"/>
              <a:gd name="connsiteX2" fmla="*/ 104020 w 3745666"/>
              <a:gd name="connsiteY2" fmla="*/ 1144808 h 4081581"/>
              <a:gd name="connsiteX3" fmla="*/ 1759972 w 3745666"/>
              <a:gd name="connsiteY3" fmla="*/ 203990 h 4081581"/>
              <a:gd name="connsiteX4" fmla="*/ 2090496 w 3745666"/>
              <a:gd name="connsiteY4" fmla="*/ 15731 h 4081581"/>
              <a:gd name="connsiteX5" fmla="*/ 2186808 w 3745666"/>
              <a:gd name="connsiteY5" fmla="*/ 12971 h 4081581"/>
              <a:gd name="connsiteX6" fmla="*/ 2243909 w 3745666"/>
              <a:gd name="connsiteY6" fmla="*/ 40953 h 4081581"/>
              <a:gd name="connsiteX7" fmla="*/ 2284166 w 3745666"/>
              <a:gd name="connsiteY7" fmla="*/ 103960 h 4081581"/>
              <a:gd name="connsiteX8" fmla="*/ 2284166 w 3745666"/>
              <a:gd name="connsiteY8" fmla="*/ 149549 h 4081581"/>
              <a:gd name="connsiteX9" fmla="*/ 2283690 w 3745666"/>
              <a:gd name="connsiteY9" fmla="*/ 1283480 h 4081581"/>
              <a:gd name="connsiteX10" fmla="*/ 2282739 w 3745666"/>
              <a:gd name="connsiteY10" fmla="*/ 1723766 h 4081581"/>
              <a:gd name="connsiteX11" fmla="*/ 2251904 w 3745666"/>
              <a:gd name="connsiteY11" fmla="*/ 1836169 h 4081581"/>
              <a:gd name="connsiteX12" fmla="*/ 3694199 w 3745666"/>
              <a:gd name="connsiteY12" fmla="*/ 2673721 h 4081581"/>
              <a:gd name="connsiteX13" fmla="*/ 3745115 w 3745666"/>
              <a:gd name="connsiteY13" fmla="*/ 2760998 h 4081581"/>
              <a:gd name="connsiteX14" fmla="*/ 3745115 w 3745666"/>
              <a:gd name="connsiteY14" fmla="*/ 2854461 h 4081581"/>
              <a:gd name="connsiteX15" fmla="*/ 3703811 w 3745666"/>
              <a:gd name="connsiteY15" fmla="*/ 2924130 h 4081581"/>
              <a:gd name="connsiteX16" fmla="*/ 3414591 w 3745666"/>
              <a:gd name="connsiteY16" fmla="*/ 3088214 h 4081581"/>
              <a:gd name="connsiteX17" fmla="*/ 1725140 w 3745666"/>
              <a:gd name="connsiteY17" fmla="*/ 4047496 h 4081581"/>
              <a:gd name="connsiteX18" fmla="*/ 1491213 w 3745666"/>
              <a:gd name="connsiteY18" fmla="*/ 4046925 h 4081581"/>
              <a:gd name="connsiteX19" fmla="*/ 106590 w 3745666"/>
              <a:gd name="connsiteY19" fmla="*/ 3242780 h 4081581"/>
              <a:gd name="connsiteX20" fmla="*/ 55769 w 3745666"/>
              <a:gd name="connsiteY20" fmla="*/ 3153410 h 4081581"/>
              <a:gd name="connsiteX21" fmla="*/ 60528 w 3745666"/>
              <a:gd name="connsiteY21" fmla="*/ 3024160 h 4081581"/>
              <a:gd name="connsiteX22" fmla="*/ 51011 w 3745666"/>
              <a:gd name="connsiteY22" fmla="*/ 3011502 h 4081581"/>
              <a:gd name="connsiteX23" fmla="*/ 0 w 3745666"/>
              <a:gd name="connsiteY23" fmla="*/ 2960392 h 4081581"/>
              <a:gd name="connsiteX24" fmla="*/ 293979 w 3745666"/>
              <a:gd name="connsiteY24" fmla="*/ 2744818 h 4081581"/>
              <a:gd name="connsiteX25" fmla="*/ 316725 w 3745666"/>
              <a:gd name="connsiteY25" fmla="*/ 2733396 h 4081581"/>
              <a:gd name="connsiteX26" fmla="*/ 2062231 w 3745666"/>
              <a:gd name="connsiteY26" fmla="*/ 1742896 h 4081581"/>
              <a:gd name="connsiteX27" fmla="*/ 2082502 w 3745666"/>
              <a:gd name="connsiteY27" fmla="*/ 1707205 h 4081581"/>
              <a:gd name="connsiteX28" fmla="*/ 2082502 w 3745666"/>
              <a:gd name="connsiteY28" fmla="*/ 374736 h 4081581"/>
              <a:gd name="connsiteX29" fmla="*/ 2082502 w 3745666"/>
              <a:gd name="connsiteY29" fmla="*/ 346374 h 4081581"/>
              <a:gd name="connsiteX30" fmla="*/ 2054807 w 3745666"/>
              <a:gd name="connsiteY30" fmla="*/ 360841 h 4081581"/>
              <a:gd name="connsiteX31" fmla="*/ 317581 w 3745666"/>
              <a:gd name="connsiteY31" fmla="*/ 1346296 h 4081581"/>
              <a:gd name="connsiteX32" fmla="*/ 292647 w 3745666"/>
              <a:gd name="connsiteY32" fmla="*/ 1389031 h 4081581"/>
              <a:gd name="connsiteX33" fmla="*/ 291980 w 3745666"/>
              <a:gd name="connsiteY33" fmla="*/ 2714647 h 4081581"/>
              <a:gd name="connsiteX34" fmla="*/ 293979 w 3745666"/>
              <a:gd name="connsiteY34" fmla="*/ 2744818 h 4081581"/>
              <a:gd name="connsiteX35" fmla="*/ 2219261 w 3745666"/>
              <a:gd name="connsiteY35" fmla="*/ 3376408 h 4081581"/>
              <a:gd name="connsiteX36" fmla="*/ 2259517 w 3745666"/>
              <a:gd name="connsiteY36" fmla="*/ 3361750 h 4081581"/>
              <a:gd name="connsiteX37" fmla="*/ 2705101 w 3745666"/>
              <a:gd name="connsiteY37" fmla="*/ 3108486 h 4081581"/>
              <a:gd name="connsiteX38" fmla="*/ 2705101 w 3745666"/>
              <a:gd name="connsiteY38" fmla="*/ 3058995 h 4081581"/>
              <a:gd name="connsiteX39" fmla="*/ 2486211 w 3745666"/>
              <a:gd name="connsiteY39" fmla="*/ 2931934 h 4081581"/>
              <a:gd name="connsiteX40" fmla="*/ 2404651 w 3745666"/>
              <a:gd name="connsiteY40" fmla="*/ 2931459 h 4081581"/>
              <a:gd name="connsiteX41" fmla="*/ 1957354 w 3745666"/>
              <a:gd name="connsiteY41" fmla="*/ 3185865 h 4081581"/>
              <a:gd name="connsiteX42" fmla="*/ 1957354 w 3745666"/>
              <a:gd name="connsiteY42" fmla="*/ 3233453 h 4081581"/>
              <a:gd name="connsiteX43" fmla="*/ 2180051 w 3745666"/>
              <a:gd name="connsiteY43" fmla="*/ 3362512 h 4081581"/>
              <a:gd name="connsiteX44" fmla="*/ 2219261 w 3745666"/>
              <a:gd name="connsiteY44" fmla="*/ 3376503 h 4081581"/>
              <a:gd name="connsiteX45" fmla="*/ 2172532 w 3745666"/>
              <a:gd name="connsiteY45" fmla="*/ 2094002 h 4081581"/>
              <a:gd name="connsiteX46" fmla="*/ 2136844 w 3745666"/>
              <a:gd name="connsiteY46" fmla="*/ 2106565 h 4081581"/>
              <a:gd name="connsiteX47" fmla="*/ 1917002 w 3745666"/>
              <a:gd name="connsiteY47" fmla="*/ 2231246 h 4081581"/>
              <a:gd name="connsiteX48" fmla="*/ 1917002 w 3745666"/>
              <a:gd name="connsiteY48" fmla="*/ 2276265 h 4081581"/>
              <a:gd name="connsiteX49" fmla="*/ 2102107 w 3745666"/>
              <a:gd name="connsiteY49" fmla="*/ 2383719 h 4081581"/>
              <a:gd name="connsiteX50" fmla="*/ 2175768 w 3745666"/>
              <a:gd name="connsiteY50" fmla="*/ 2383719 h 4081581"/>
              <a:gd name="connsiteX51" fmla="*/ 2393516 w 3745666"/>
              <a:gd name="connsiteY51" fmla="*/ 2259989 h 4081581"/>
              <a:gd name="connsiteX52" fmla="*/ 2393516 w 3745666"/>
              <a:gd name="connsiteY52" fmla="*/ 2213924 h 4081581"/>
              <a:gd name="connsiteX53" fmla="*/ 2210315 w 3745666"/>
              <a:gd name="connsiteY53" fmla="*/ 2107707 h 4081581"/>
              <a:gd name="connsiteX54" fmla="*/ 2172532 w 3745666"/>
              <a:gd name="connsiteY54" fmla="*/ 2094097 h 4081581"/>
              <a:gd name="connsiteX55" fmla="*/ 864426 w 3745666"/>
              <a:gd name="connsiteY55" fmla="*/ 2837044 h 4081581"/>
              <a:gd name="connsiteX56" fmla="*/ 825406 w 3745666"/>
              <a:gd name="connsiteY56" fmla="*/ 2851320 h 4081581"/>
              <a:gd name="connsiteX57" fmla="*/ 611750 w 3745666"/>
              <a:gd name="connsiteY57" fmla="*/ 2972765 h 4081581"/>
              <a:gd name="connsiteX58" fmla="*/ 611750 w 3745666"/>
              <a:gd name="connsiteY58" fmla="*/ 3021305 h 4081581"/>
              <a:gd name="connsiteX59" fmla="*/ 790764 w 3745666"/>
              <a:gd name="connsiteY59" fmla="*/ 3125428 h 4081581"/>
              <a:gd name="connsiteX60" fmla="*/ 870612 w 3745666"/>
              <a:gd name="connsiteY60" fmla="*/ 3125428 h 4081581"/>
              <a:gd name="connsiteX61" fmla="*/ 1082269 w 3745666"/>
              <a:gd name="connsiteY61" fmla="*/ 3004934 h 4081581"/>
              <a:gd name="connsiteX62" fmla="*/ 1082269 w 3745666"/>
              <a:gd name="connsiteY62" fmla="*/ 2955443 h 4081581"/>
              <a:gd name="connsiteX63" fmla="*/ 905063 w 3745666"/>
              <a:gd name="connsiteY63" fmla="*/ 2852748 h 4081581"/>
              <a:gd name="connsiteX64" fmla="*/ 864426 w 3745666"/>
              <a:gd name="connsiteY64" fmla="*/ 2837044 h 4081581"/>
              <a:gd name="connsiteX65" fmla="*/ 1662804 w 3745666"/>
              <a:gd name="connsiteY65" fmla="*/ 3123429 h 4081581"/>
              <a:gd name="connsiteX66" fmla="*/ 1698683 w 3745666"/>
              <a:gd name="connsiteY66" fmla="*/ 3111437 h 4081581"/>
              <a:gd name="connsiteX67" fmla="*/ 1920428 w 3745666"/>
              <a:gd name="connsiteY67" fmla="*/ 2985423 h 4081581"/>
              <a:gd name="connsiteX68" fmla="*/ 1920428 w 3745666"/>
              <a:gd name="connsiteY68" fmla="*/ 2941642 h 4081581"/>
              <a:gd name="connsiteX69" fmla="*/ 1735228 w 3745666"/>
              <a:gd name="connsiteY69" fmla="*/ 2834188 h 4081581"/>
              <a:gd name="connsiteX70" fmla="*/ 1659758 w 3745666"/>
              <a:gd name="connsiteY70" fmla="*/ 2834188 h 4081581"/>
              <a:gd name="connsiteX71" fmla="*/ 1444009 w 3745666"/>
              <a:gd name="connsiteY71" fmla="*/ 2956870 h 4081581"/>
              <a:gd name="connsiteX72" fmla="*/ 1444009 w 3745666"/>
              <a:gd name="connsiteY72" fmla="*/ 3004459 h 4081581"/>
              <a:gd name="connsiteX73" fmla="*/ 1625402 w 3745666"/>
              <a:gd name="connsiteY73" fmla="*/ 3109153 h 4081581"/>
              <a:gd name="connsiteX74" fmla="*/ 1662804 w 3745666"/>
              <a:gd name="connsiteY74" fmla="*/ 3123429 h 4081581"/>
              <a:gd name="connsiteX75" fmla="*/ 2536937 w 3745666"/>
              <a:gd name="connsiteY75" fmla="*/ 2627656 h 4081581"/>
              <a:gd name="connsiteX76" fmla="*/ 2577289 w 3745666"/>
              <a:gd name="connsiteY76" fmla="*/ 2612618 h 4081581"/>
              <a:gd name="connsiteX77" fmla="*/ 2789136 w 3745666"/>
              <a:gd name="connsiteY77" fmla="*/ 2492410 h 4081581"/>
              <a:gd name="connsiteX78" fmla="*/ 2789136 w 3745666"/>
              <a:gd name="connsiteY78" fmla="*/ 2444060 h 4081581"/>
              <a:gd name="connsiteX79" fmla="*/ 2610122 w 3745666"/>
              <a:gd name="connsiteY79" fmla="*/ 2339842 h 4081581"/>
              <a:gd name="connsiteX80" fmla="*/ 2530275 w 3745666"/>
              <a:gd name="connsiteY80" fmla="*/ 2339842 h 4081581"/>
              <a:gd name="connsiteX81" fmla="*/ 2316429 w 3745666"/>
              <a:gd name="connsiteY81" fmla="*/ 2461287 h 4081581"/>
              <a:gd name="connsiteX82" fmla="*/ 2316429 w 3745666"/>
              <a:gd name="connsiteY82" fmla="*/ 2508875 h 4081581"/>
              <a:gd name="connsiteX83" fmla="*/ 2497822 w 3745666"/>
              <a:gd name="connsiteY83" fmla="*/ 2613569 h 4081581"/>
              <a:gd name="connsiteX84" fmla="*/ 2536936 w 3745666"/>
              <a:gd name="connsiteY84" fmla="*/ 2627656 h 4081581"/>
              <a:gd name="connsiteX85" fmla="*/ 2100869 w 3745666"/>
              <a:gd name="connsiteY85" fmla="*/ 2875114 h 4081581"/>
              <a:gd name="connsiteX86" fmla="*/ 2138937 w 3745666"/>
              <a:gd name="connsiteY86" fmla="*/ 2860838 h 4081581"/>
              <a:gd name="connsiteX87" fmla="*/ 2352783 w 3745666"/>
              <a:gd name="connsiteY87" fmla="*/ 2739583 h 4081581"/>
              <a:gd name="connsiteX88" fmla="*/ 2353830 w 3745666"/>
              <a:gd name="connsiteY88" fmla="*/ 2691995 h 4081581"/>
              <a:gd name="connsiteX89" fmla="*/ 2173008 w 3745666"/>
              <a:gd name="connsiteY89" fmla="*/ 2586635 h 4081581"/>
              <a:gd name="connsiteX90" fmla="*/ 2095445 w 3745666"/>
              <a:gd name="connsiteY90" fmla="*/ 2585968 h 4081581"/>
              <a:gd name="connsiteX91" fmla="*/ 1879695 w 3745666"/>
              <a:gd name="connsiteY91" fmla="*/ 2708460 h 4081581"/>
              <a:gd name="connsiteX92" fmla="*/ 1878648 w 3745666"/>
              <a:gd name="connsiteY92" fmla="*/ 2754716 h 4081581"/>
              <a:gd name="connsiteX93" fmla="*/ 2063848 w 3745666"/>
              <a:gd name="connsiteY93" fmla="*/ 2861884 h 4081581"/>
              <a:gd name="connsiteX94" fmla="*/ 2100869 w 3745666"/>
              <a:gd name="connsiteY94" fmla="*/ 2875400 h 4081581"/>
              <a:gd name="connsiteX95" fmla="*/ 1301445 w 3745666"/>
              <a:gd name="connsiteY95" fmla="*/ 2590346 h 4081581"/>
              <a:gd name="connsiteX96" fmla="*/ 1264329 w 3745666"/>
              <a:gd name="connsiteY96" fmla="*/ 2602148 h 4081581"/>
              <a:gd name="connsiteX97" fmla="*/ 1044582 w 3745666"/>
              <a:gd name="connsiteY97" fmla="*/ 2726639 h 4081581"/>
              <a:gd name="connsiteX98" fmla="*/ 1044582 w 3745666"/>
              <a:gd name="connsiteY98" fmla="*/ 2771372 h 4081581"/>
              <a:gd name="connsiteX99" fmla="*/ 1229592 w 3745666"/>
              <a:gd name="connsiteY99" fmla="*/ 2878826 h 4081581"/>
              <a:gd name="connsiteX100" fmla="*/ 1303253 w 3745666"/>
              <a:gd name="connsiteY100" fmla="*/ 2879302 h 4081581"/>
              <a:gd name="connsiteX101" fmla="*/ 1520906 w 3745666"/>
              <a:gd name="connsiteY101" fmla="*/ 2755573 h 4081581"/>
              <a:gd name="connsiteX102" fmla="*/ 1520906 w 3745666"/>
              <a:gd name="connsiteY102" fmla="*/ 2709126 h 4081581"/>
              <a:gd name="connsiteX103" fmla="*/ 1337799 w 3745666"/>
              <a:gd name="connsiteY103" fmla="*/ 2603005 h 4081581"/>
              <a:gd name="connsiteX104" fmla="*/ 1301445 w 3745666"/>
              <a:gd name="connsiteY104" fmla="*/ 2590632 h 4081581"/>
              <a:gd name="connsiteX105" fmla="*/ 1701633 w 3745666"/>
              <a:gd name="connsiteY105" fmla="*/ 2644597 h 4081581"/>
              <a:gd name="connsiteX106" fmla="*/ 1738368 w 3745666"/>
              <a:gd name="connsiteY106" fmla="*/ 2631843 h 4081581"/>
              <a:gd name="connsiteX107" fmla="*/ 1958020 w 3745666"/>
              <a:gd name="connsiteY107" fmla="*/ 2507067 h 4081581"/>
              <a:gd name="connsiteX108" fmla="*/ 1958020 w 3745666"/>
              <a:gd name="connsiteY108" fmla="*/ 2462334 h 4081581"/>
              <a:gd name="connsiteX109" fmla="*/ 1772915 w 3745666"/>
              <a:gd name="connsiteY109" fmla="*/ 2354880 h 4081581"/>
              <a:gd name="connsiteX110" fmla="*/ 1699444 w 3745666"/>
              <a:gd name="connsiteY110" fmla="*/ 2354880 h 4081581"/>
              <a:gd name="connsiteX111" fmla="*/ 1481696 w 3745666"/>
              <a:gd name="connsiteY111" fmla="*/ 2478609 h 4081581"/>
              <a:gd name="connsiteX112" fmla="*/ 1481696 w 3745666"/>
              <a:gd name="connsiteY112" fmla="*/ 2524770 h 4081581"/>
              <a:gd name="connsiteX113" fmla="*/ 1664897 w 3745666"/>
              <a:gd name="connsiteY113" fmla="*/ 2630987 h 4081581"/>
              <a:gd name="connsiteX114" fmla="*/ 1701633 w 3745666"/>
              <a:gd name="connsiteY114" fmla="*/ 2644882 h 4081581"/>
              <a:gd name="connsiteX115" fmla="*/ 1227688 w 3745666"/>
              <a:gd name="connsiteY115" fmla="*/ 3371363 h 4081581"/>
              <a:gd name="connsiteX116" fmla="*/ 1268326 w 3745666"/>
              <a:gd name="connsiteY116" fmla="*/ 3355850 h 4081581"/>
              <a:gd name="connsiteX117" fmla="*/ 1480173 w 3745666"/>
              <a:gd name="connsiteY117" fmla="*/ 3235832 h 4081581"/>
              <a:gd name="connsiteX118" fmla="*/ 1481410 w 3745666"/>
              <a:gd name="connsiteY118" fmla="*/ 3187388 h 4081581"/>
              <a:gd name="connsiteX119" fmla="*/ 1300588 w 3745666"/>
              <a:gd name="connsiteY119" fmla="*/ 3082694 h 4081581"/>
              <a:gd name="connsiteX120" fmla="*/ 1222930 w 3745666"/>
              <a:gd name="connsiteY120" fmla="*/ 3082694 h 4081581"/>
              <a:gd name="connsiteX121" fmla="*/ 1009274 w 3745666"/>
              <a:gd name="connsiteY121" fmla="*/ 3204329 h 4081581"/>
              <a:gd name="connsiteX122" fmla="*/ 1008227 w 3745666"/>
              <a:gd name="connsiteY122" fmla="*/ 3251917 h 4081581"/>
              <a:gd name="connsiteX123" fmla="*/ 1189049 w 3745666"/>
              <a:gd name="connsiteY123" fmla="*/ 3356611 h 4081581"/>
              <a:gd name="connsiteX124" fmla="*/ 1227688 w 3745666"/>
              <a:gd name="connsiteY124" fmla="*/ 3371363 h 408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745666" h="4081581">
                <a:moveTo>
                  <a:pt x="0" y="1294806"/>
                </a:moveTo>
                <a:cubicBezTo>
                  <a:pt x="14561" y="1261780"/>
                  <a:pt x="25601" y="1226470"/>
                  <a:pt x="44920" y="1196584"/>
                </a:cubicBezTo>
                <a:cubicBezTo>
                  <a:pt x="60379" y="1175012"/>
                  <a:pt x="80603" y="1157295"/>
                  <a:pt x="104020" y="1144808"/>
                </a:cubicBezTo>
                <a:cubicBezTo>
                  <a:pt x="655497" y="830726"/>
                  <a:pt x="1207480" y="517120"/>
                  <a:pt x="1759972" y="203990"/>
                </a:cubicBezTo>
                <a:cubicBezTo>
                  <a:pt x="1870273" y="141459"/>
                  <a:pt x="1980765" y="79309"/>
                  <a:pt x="2090496" y="15731"/>
                </a:cubicBezTo>
                <a:cubicBezTo>
                  <a:pt x="2123234" y="-3304"/>
                  <a:pt x="2153689" y="-6064"/>
                  <a:pt x="2186808" y="12971"/>
                </a:cubicBezTo>
                <a:cubicBezTo>
                  <a:pt x="2205244" y="23471"/>
                  <a:pt x="2224315" y="32817"/>
                  <a:pt x="2243909" y="40953"/>
                </a:cubicBezTo>
                <a:cubicBezTo>
                  <a:pt x="2272460" y="52850"/>
                  <a:pt x="2282929" y="75312"/>
                  <a:pt x="2284166" y="103960"/>
                </a:cubicBezTo>
                <a:cubicBezTo>
                  <a:pt x="2284737" y="119093"/>
                  <a:pt x="2284166" y="134321"/>
                  <a:pt x="2284166" y="149549"/>
                </a:cubicBezTo>
                <a:cubicBezTo>
                  <a:pt x="2284166" y="527463"/>
                  <a:pt x="2284008" y="905440"/>
                  <a:pt x="2283690" y="1283480"/>
                </a:cubicBezTo>
                <a:cubicBezTo>
                  <a:pt x="2283690" y="1430242"/>
                  <a:pt x="2282453" y="1577004"/>
                  <a:pt x="2282739" y="1723766"/>
                </a:cubicBezTo>
                <a:cubicBezTo>
                  <a:pt x="2283454" y="1763416"/>
                  <a:pt x="2272750" y="1802435"/>
                  <a:pt x="2251904" y="1836169"/>
                </a:cubicBezTo>
                <a:cubicBezTo>
                  <a:pt x="2734096" y="2116368"/>
                  <a:pt x="3214862" y="2395552"/>
                  <a:pt x="3694199" y="2673721"/>
                </a:cubicBezTo>
                <a:cubicBezTo>
                  <a:pt x="3729412" y="2694089"/>
                  <a:pt x="3749302" y="2718168"/>
                  <a:pt x="3745115" y="2760998"/>
                </a:cubicBezTo>
                <a:cubicBezTo>
                  <a:pt x="3742640" y="2792103"/>
                  <a:pt x="3742640" y="2823356"/>
                  <a:pt x="3745115" y="2854461"/>
                </a:cubicBezTo>
                <a:cubicBezTo>
                  <a:pt x="3747114" y="2887963"/>
                  <a:pt x="3731220" y="2908711"/>
                  <a:pt x="3703811" y="2924130"/>
                </a:cubicBezTo>
                <a:cubicBezTo>
                  <a:pt x="3607309" y="2978634"/>
                  <a:pt x="3510903" y="3033329"/>
                  <a:pt x="3414591" y="3088214"/>
                </a:cubicBezTo>
                <a:cubicBezTo>
                  <a:pt x="2851250" y="3407689"/>
                  <a:pt x="2288100" y="3727450"/>
                  <a:pt x="1725140" y="4047496"/>
                </a:cubicBezTo>
                <a:cubicBezTo>
                  <a:pt x="1645483" y="4092895"/>
                  <a:pt x="1570679" y="4093181"/>
                  <a:pt x="1491213" y="4046925"/>
                </a:cubicBezTo>
                <a:cubicBezTo>
                  <a:pt x="1030021" y="3777957"/>
                  <a:pt x="568480" y="3509908"/>
                  <a:pt x="106590" y="3242780"/>
                </a:cubicBezTo>
                <a:cubicBezTo>
                  <a:pt x="70140" y="3221746"/>
                  <a:pt x="51582" y="3196715"/>
                  <a:pt x="55769" y="3153410"/>
                </a:cubicBezTo>
                <a:cubicBezTo>
                  <a:pt x="59957" y="3110104"/>
                  <a:pt x="59767" y="3067275"/>
                  <a:pt x="60528" y="3024160"/>
                </a:cubicBezTo>
                <a:cubicBezTo>
                  <a:pt x="59583" y="3018653"/>
                  <a:pt x="56039" y="3013939"/>
                  <a:pt x="51011" y="3011502"/>
                </a:cubicBezTo>
                <a:cubicBezTo>
                  <a:pt x="26910" y="3003447"/>
                  <a:pt x="8009" y="2984510"/>
                  <a:pt x="0" y="2960392"/>
                </a:cubicBezTo>
                <a:close/>
                <a:moveTo>
                  <a:pt x="293979" y="2744818"/>
                </a:moveTo>
                <a:cubicBezTo>
                  <a:pt x="304733" y="2739488"/>
                  <a:pt x="310919" y="2736728"/>
                  <a:pt x="316725" y="2733396"/>
                </a:cubicBezTo>
                <a:cubicBezTo>
                  <a:pt x="898528" y="2403452"/>
                  <a:pt x="1480364" y="2073285"/>
                  <a:pt x="2062231" y="1742896"/>
                </a:cubicBezTo>
                <a:cubicBezTo>
                  <a:pt x="2075960" y="1736597"/>
                  <a:pt x="2084123" y="1722224"/>
                  <a:pt x="2082502" y="1707205"/>
                </a:cubicBezTo>
                <a:cubicBezTo>
                  <a:pt x="2082121" y="1263049"/>
                  <a:pt x="2082121" y="818893"/>
                  <a:pt x="2082502" y="374736"/>
                </a:cubicBezTo>
                <a:lnTo>
                  <a:pt x="2082502" y="346374"/>
                </a:lnTo>
                <a:cubicBezTo>
                  <a:pt x="2070320" y="352751"/>
                  <a:pt x="2062421" y="356558"/>
                  <a:pt x="2054807" y="360841"/>
                </a:cubicBezTo>
                <a:cubicBezTo>
                  <a:pt x="1475795" y="689389"/>
                  <a:pt x="896720" y="1017875"/>
                  <a:pt x="317581" y="1346296"/>
                </a:cubicBezTo>
                <a:cubicBezTo>
                  <a:pt x="301010" y="1353769"/>
                  <a:pt x="290999" y="1370927"/>
                  <a:pt x="292647" y="1389031"/>
                </a:cubicBezTo>
                <a:cubicBezTo>
                  <a:pt x="292647" y="1830839"/>
                  <a:pt x="292425" y="2272711"/>
                  <a:pt x="291980" y="2714647"/>
                </a:cubicBezTo>
                <a:cubicBezTo>
                  <a:pt x="291980" y="2723403"/>
                  <a:pt x="293122" y="2732159"/>
                  <a:pt x="293979" y="2744818"/>
                </a:cubicBezTo>
                <a:close/>
                <a:moveTo>
                  <a:pt x="2219261" y="3376408"/>
                </a:moveTo>
                <a:cubicBezTo>
                  <a:pt x="2233076" y="3372689"/>
                  <a:pt x="2246545" y="3367785"/>
                  <a:pt x="2259517" y="3361750"/>
                </a:cubicBezTo>
                <a:cubicBezTo>
                  <a:pt x="2408299" y="3277741"/>
                  <a:pt x="2556827" y="3193320"/>
                  <a:pt x="2705101" y="3108486"/>
                </a:cubicBezTo>
                <a:cubicBezTo>
                  <a:pt x="2735841" y="3090879"/>
                  <a:pt x="2735936" y="3076983"/>
                  <a:pt x="2705101" y="3058995"/>
                </a:cubicBezTo>
                <a:cubicBezTo>
                  <a:pt x="2632297" y="3016546"/>
                  <a:pt x="2559111" y="2974668"/>
                  <a:pt x="2486211" y="2931934"/>
                </a:cubicBezTo>
                <a:cubicBezTo>
                  <a:pt x="2461495" y="2915712"/>
                  <a:pt x="2429555" y="2915526"/>
                  <a:pt x="2404651" y="2931459"/>
                </a:cubicBezTo>
                <a:cubicBezTo>
                  <a:pt x="2255615" y="3016546"/>
                  <a:pt x="2106516" y="3101348"/>
                  <a:pt x="1957354" y="3185865"/>
                </a:cubicBezTo>
                <a:cubicBezTo>
                  <a:pt x="1928803" y="3202140"/>
                  <a:pt x="1928803" y="3216416"/>
                  <a:pt x="1957354" y="3233453"/>
                </a:cubicBezTo>
                <a:cubicBezTo>
                  <a:pt x="2031396" y="3276726"/>
                  <a:pt x="2105628" y="3319746"/>
                  <a:pt x="2180051" y="3362512"/>
                </a:cubicBezTo>
                <a:cubicBezTo>
                  <a:pt x="2192678" y="3368333"/>
                  <a:pt x="2205800" y="3373015"/>
                  <a:pt x="2219261" y="3376503"/>
                </a:cubicBezTo>
                <a:close/>
                <a:moveTo>
                  <a:pt x="2172532" y="2094002"/>
                </a:moveTo>
                <a:cubicBezTo>
                  <a:pt x="2160297" y="2097155"/>
                  <a:pt x="2148356" y="2101358"/>
                  <a:pt x="2136844" y="2106565"/>
                </a:cubicBezTo>
                <a:cubicBezTo>
                  <a:pt x="2063373" y="2147681"/>
                  <a:pt x="1990092" y="2189242"/>
                  <a:pt x="1917002" y="2231246"/>
                </a:cubicBezTo>
                <a:cubicBezTo>
                  <a:pt x="1891306" y="2246094"/>
                  <a:pt x="1891211" y="2261322"/>
                  <a:pt x="1917002" y="2276265"/>
                </a:cubicBezTo>
                <a:cubicBezTo>
                  <a:pt x="1978481" y="2312432"/>
                  <a:pt x="2040722" y="2348027"/>
                  <a:pt x="2102107" y="2383719"/>
                </a:cubicBezTo>
                <a:cubicBezTo>
                  <a:pt x="2124678" y="2397673"/>
                  <a:pt x="2153197" y="2397673"/>
                  <a:pt x="2175768" y="2383719"/>
                </a:cubicBezTo>
                <a:cubicBezTo>
                  <a:pt x="2248478" y="2342602"/>
                  <a:pt x="2321060" y="2301359"/>
                  <a:pt x="2393516" y="2259989"/>
                </a:cubicBezTo>
                <a:cubicBezTo>
                  <a:pt x="2420544" y="2244476"/>
                  <a:pt x="2420544" y="2229628"/>
                  <a:pt x="2393516" y="2213924"/>
                </a:cubicBezTo>
                <a:cubicBezTo>
                  <a:pt x="2332608" y="2178138"/>
                  <a:pt x="2271699" y="2142542"/>
                  <a:pt x="2210315" y="2107707"/>
                </a:cubicBezTo>
                <a:cubicBezTo>
                  <a:pt x="2198108" y="2102159"/>
                  <a:pt x="2185473" y="2097607"/>
                  <a:pt x="2172532" y="2094097"/>
                </a:cubicBezTo>
                <a:close/>
                <a:moveTo>
                  <a:pt x="864426" y="2837044"/>
                </a:moveTo>
                <a:cubicBezTo>
                  <a:pt x="851054" y="2840738"/>
                  <a:pt x="838005" y="2845513"/>
                  <a:pt x="825406" y="2851320"/>
                </a:cubicBezTo>
                <a:cubicBezTo>
                  <a:pt x="753934" y="2891294"/>
                  <a:pt x="682652" y="2932030"/>
                  <a:pt x="611750" y="2972765"/>
                </a:cubicBezTo>
                <a:cubicBezTo>
                  <a:pt x="582343" y="2989611"/>
                  <a:pt x="582248" y="3004173"/>
                  <a:pt x="611750" y="3021305"/>
                </a:cubicBezTo>
                <a:cubicBezTo>
                  <a:pt x="671327" y="3056235"/>
                  <a:pt x="731093" y="3090784"/>
                  <a:pt x="790764" y="3125428"/>
                </a:cubicBezTo>
                <a:cubicBezTo>
                  <a:pt x="815161" y="3140799"/>
                  <a:pt x="846215" y="3140799"/>
                  <a:pt x="870612" y="3125428"/>
                </a:cubicBezTo>
                <a:cubicBezTo>
                  <a:pt x="941132" y="3085263"/>
                  <a:pt x="1011843" y="3045289"/>
                  <a:pt x="1082269" y="3004934"/>
                </a:cubicBezTo>
                <a:cubicBezTo>
                  <a:pt x="1113104" y="2987327"/>
                  <a:pt x="1113104" y="2973622"/>
                  <a:pt x="1082269" y="2955443"/>
                </a:cubicBezTo>
                <a:cubicBezTo>
                  <a:pt x="1023359" y="2920989"/>
                  <a:pt x="964449" y="2886440"/>
                  <a:pt x="905063" y="2852748"/>
                </a:cubicBezTo>
                <a:cubicBezTo>
                  <a:pt x="891915" y="2846536"/>
                  <a:pt x="878334" y="2841287"/>
                  <a:pt x="864426" y="2837044"/>
                </a:cubicBezTo>
                <a:close/>
                <a:moveTo>
                  <a:pt x="1662804" y="3123429"/>
                </a:moveTo>
                <a:cubicBezTo>
                  <a:pt x="1675114" y="3120571"/>
                  <a:pt x="1687128" y="3116556"/>
                  <a:pt x="1698683" y="3111437"/>
                </a:cubicBezTo>
                <a:cubicBezTo>
                  <a:pt x="1772915" y="3069940"/>
                  <a:pt x="1846830" y="3027936"/>
                  <a:pt x="1920428" y="2985423"/>
                </a:cubicBezTo>
                <a:cubicBezTo>
                  <a:pt x="1944601" y="2971432"/>
                  <a:pt x="1944506" y="2955728"/>
                  <a:pt x="1920428" y="2941642"/>
                </a:cubicBezTo>
                <a:cubicBezTo>
                  <a:pt x="1858853" y="2905571"/>
                  <a:pt x="1796707" y="2870070"/>
                  <a:pt x="1735228" y="2834188"/>
                </a:cubicBezTo>
                <a:cubicBezTo>
                  <a:pt x="1712148" y="2819732"/>
                  <a:pt x="1682838" y="2819732"/>
                  <a:pt x="1659758" y="2834188"/>
                </a:cubicBezTo>
                <a:cubicBezTo>
                  <a:pt x="1587905" y="2875114"/>
                  <a:pt x="1515767" y="2915754"/>
                  <a:pt x="1444009" y="2956870"/>
                </a:cubicBezTo>
                <a:cubicBezTo>
                  <a:pt x="1415458" y="2973051"/>
                  <a:pt x="1415458" y="2987327"/>
                  <a:pt x="1444009" y="3004459"/>
                </a:cubicBezTo>
                <a:cubicBezTo>
                  <a:pt x="1504283" y="3039737"/>
                  <a:pt x="1564747" y="3074635"/>
                  <a:pt x="1625402" y="3109153"/>
                </a:cubicBezTo>
                <a:cubicBezTo>
                  <a:pt x="1637484" y="3114864"/>
                  <a:pt x="1649989" y="3119637"/>
                  <a:pt x="1662804" y="3123429"/>
                </a:cubicBezTo>
                <a:close/>
                <a:moveTo>
                  <a:pt x="2536937" y="2627656"/>
                </a:moveTo>
                <a:cubicBezTo>
                  <a:pt x="2550744" y="2623656"/>
                  <a:pt x="2564232" y="2618630"/>
                  <a:pt x="2577289" y="2612618"/>
                </a:cubicBezTo>
                <a:cubicBezTo>
                  <a:pt x="2648190" y="2573024"/>
                  <a:pt x="2718616" y="2532669"/>
                  <a:pt x="2789136" y="2492410"/>
                </a:cubicBezTo>
                <a:cubicBezTo>
                  <a:pt x="2818639" y="2475564"/>
                  <a:pt x="2818734" y="2461383"/>
                  <a:pt x="2789136" y="2444060"/>
                </a:cubicBezTo>
                <a:cubicBezTo>
                  <a:pt x="2729560" y="2409131"/>
                  <a:pt x="2669698" y="2374677"/>
                  <a:pt x="2610122" y="2339842"/>
                </a:cubicBezTo>
                <a:cubicBezTo>
                  <a:pt x="2585712" y="2324517"/>
                  <a:pt x="2554685" y="2324517"/>
                  <a:pt x="2530275" y="2339842"/>
                </a:cubicBezTo>
                <a:cubicBezTo>
                  <a:pt x="2458993" y="2380387"/>
                  <a:pt x="2387520" y="2420647"/>
                  <a:pt x="2316429" y="2461287"/>
                </a:cubicBezTo>
                <a:cubicBezTo>
                  <a:pt x="2288639" y="2477182"/>
                  <a:pt x="2288544" y="2492505"/>
                  <a:pt x="2316429" y="2508875"/>
                </a:cubicBezTo>
                <a:cubicBezTo>
                  <a:pt x="2376671" y="2544186"/>
                  <a:pt x="2437009" y="2579306"/>
                  <a:pt x="2497822" y="2613569"/>
                </a:cubicBezTo>
                <a:cubicBezTo>
                  <a:pt x="2510428" y="2619389"/>
                  <a:pt x="2523515" y="2624102"/>
                  <a:pt x="2536936" y="2627656"/>
                </a:cubicBezTo>
                <a:close/>
                <a:moveTo>
                  <a:pt x="2100869" y="2875114"/>
                </a:moveTo>
                <a:cubicBezTo>
                  <a:pt x="2113910" y="2871350"/>
                  <a:pt x="2126638" y="2866577"/>
                  <a:pt x="2138937" y="2860838"/>
                </a:cubicBezTo>
                <a:cubicBezTo>
                  <a:pt x="2210505" y="2820863"/>
                  <a:pt x="2281692" y="2780223"/>
                  <a:pt x="2352783" y="2739583"/>
                </a:cubicBezTo>
                <a:cubicBezTo>
                  <a:pt x="2381810" y="2722927"/>
                  <a:pt x="2382096" y="2708936"/>
                  <a:pt x="2353830" y="2691995"/>
                </a:cubicBezTo>
                <a:cubicBezTo>
                  <a:pt x="2293683" y="2656684"/>
                  <a:pt x="2233060" y="2621945"/>
                  <a:pt x="2173008" y="2586635"/>
                </a:cubicBezTo>
                <a:cubicBezTo>
                  <a:pt x="2149483" y="2571348"/>
                  <a:pt x="2119229" y="2571088"/>
                  <a:pt x="2095445" y="2585968"/>
                </a:cubicBezTo>
                <a:cubicBezTo>
                  <a:pt x="2023592" y="2626894"/>
                  <a:pt x="1951453" y="2667344"/>
                  <a:pt x="1879695" y="2708460"/>
                </a:cubicBezTo>
                <a:cubicBezTo>
                  <a:pt x="1852286" y="2724069"/>
                  <a:pt x="1851906" y="2738917"/>
                  <a:pt x="1878648" y="2754716"/>
                </a:cubicBezTo>
                <a:cubicBezTo>
                  <a:pt x="1940128" y="2790883"/>
                  <a:pt x="2001861" y="2826606"/>
                  <a:pt x="2063848" y="2861884"/>
                </a:cubicBezTo>
                <a:cubicBezTo>
                  <a:pt x="2075764" y="2867478"/>
                  <a:pt x="2088153" y="2872001"/>
                  <a:pt x="2100869" y="2875400"/>
                </a:cubicBezTo>
                <a:close/>
                <a:moveTo>
                  <a:pt x="1301445" y="2590346"/>
                </a:moveTo>
                <a:cubicBezTo>
                  <a:pt x="1288695" y="2592973"/>
                  <a:pt x="1276255" y="2596929"/>
                  <a:pt x="1264329" y="2602148"/>
                </a:cubicBezTo>
                <a:cubicBezTo>
                  <a:pt x="1190794" y="2643074"/>
                  <a:pt x="1117545" y="2684571"/>
                  <a:pt x="1044582" y="2726639"/>
                </a:cubicBezTo>
                <a:cubicBezTo>
                  <a:pt x="1018696" y="2741486"/>
                  <a:pt x="1018600" y="2756239"/>
                  <a:pt x="1044582" y="2771372"/>
                </a:cubicBezTo>
                <a:cubicBezTo>
                  <a:pt x="1106061" y="2807539"/>
                  <a:pt x="1167731" y="2843357"/>
                  <a:pt x="1229592" y="2878826"/>
                </a:cubicBezTo>
                <a:cubicBezTo>
                  <a:pt x="1252092" y="2892860"/>
                  <a:pt x="1280573" y="2893044"/>
                  <a:pt x="1303253" y="2879302"/>
                </a:cubicBezTo>
                <a:cubicBezTo>
                  <a:pt x="1375836" y="2838313"/>
                  <a:pt x="1448387" y="2797069"/>
                  <a:pt x="1520906" y="2755573"/>
                </a:cubicBezTo>
                <a:cubicBezTo>
                  <a:pt x="1547744" y="2740249"/>
                  <a:pt x="1547744" y="2724736"/>
                  <a:pt x="1520906" y="2709126"/>
                </a:cubicBezTo>
                <a:cubicBezTo>
                  <a:pt x="1460061" y="2673340"/>
                  <a:pt x="1399025" y="2637966"/>
                  <a:pt x="1337799" y="2603005"/>
                </a:cubicBezTo>
                <a:cubicBezTo>
                  <a:pt x="1326052" y="2597861"/>
                  <a:pt x="1313891" y="2593722"/>
                  <a:pt x="1301445" y="2590632"/>
                </a:cubicBezTo>
                <a:close/>
                <a:moveTo>
                  <a:pt x="1701633" y="2644597"/>
                </a:moveTo>
                <a:cubicBezTo>
                  <a:pt x="1714232" y="2641444"/>
                  <a:pt x="1726526" y="2637176"/>
                  <a:pt x="1738368" y="2631843"/>
                </a:cubicBezTo>
                <a:cubicBezTo>
                  <a:pt x="1811839" y="2590727"/>
                  <a:pt x="1885056" y="2549135"/>
                  <a:pt x="1958020" y="2507067"/>
                </a:cubicBezTo>
                <a:cubicBezTo>
                  <a:pt x="1984096" y="2492125"/>
                  <a:pt x="1984192" y="2477658"/>
                  <a:pt x="1958020" y="2462334"/>
                </a:cubicBezTo>
                <a:cubicBezTo>
                  <a:pt x="1896540" y="2426167"/>
                  <a:pt x="1834299" y="2390571"/>
                  <a:pt x="1772915" y="2354880"/>
                </a:cubicBezTo>
                <a:cubicBezTo>
                  <a:pt x="1750434" y="2340848"/>
                  <a:pt x="1721924" y="2340848"/>
                  <a:pt x="1699444" y="2354880"/>
                </a:cubicBezTo>
                <a:cubicBezTo>
                  <a:pt x="1626830" y="2395996"/>
                  <a:pt x="1554120" y="2437017"/>
                  <a:pt x="1481696" y="2478609"/>
                </a:cubicBezTo>
                <a:cubicBezTo>
                  <a:pt x="1454763" y="2494028"/>
                  <a:pt x="1454858" y="2508971"/>
                  <a:pt x="1481696" y="2524770"/>
                </a:cubicBezTo>
                <a:cubicBezTo>
                  <a:pt x="1542604" y="2560461"/>
                  <a:pt x="1603513" y="2596057"/>
                  <a:pt x="1664897" y="2630987"/>
                </a:cubicBezTo>
                <a:cubicBezTo>
                  <a:pt x="1676758" y="2636577"/>
                  <a:pt x="1689042" y="2641223"/>
                  <a:pt x="1701633" y="2644882"/>
                </a:cubicBezTo>
                <a:close/>
                <a:moveTo>
                  <a:pt x="1227688" y="3371363"/>
                </a:moveTo>
                <a:cubicBezTo>
                  <a:pt x="1241596" y="3367197"/>
                  <a:pt x="1255179" y="3362012"/>
                  <a:pt x="1268326" y="3355850"/>
                </a:cubicBezTo>
                <a:cubicBezTo>
                  <a:pt x="1339227" y="3316351"/>
                  <a:pt x="1409748" y="3276092"/>
                  <a:pt x="1480173" y="3235832"/>
                </a:cubicBezTo>
                <a:cubicBezTo>
                  <a:pt x="1510247" y="3218701"/>
                  <a:pt x="1510627" y="3204519"/>
                  <a:pt x="1481410" y="3187388"/>
                </a:cubicBezTo>
                <a:cubicBezTo>
                  <a:pt x="1421136" y="3152172"/>
                  <a:pt x="1360862" y="3117274"/>
                  <a:pt x="1300588" y="3082694"/>
                </a:cubicBezTo>
                <a:cubicBezTo>
                  <a:pt x="1276830" y="3067849"/>
                  <a:pt x="1246688" y="3067849"/>
                  <a:pt x="1222930" y="3082694"/>
                </a:cubicBezTo>
                <a:cubicBezTo>
                  <a:pt x="1151679" y="3123175"/>
                  <a:pt x="1080461" y="3163720"/>
                  <a:pt x="1009274" y="3204329"/>
                </a:cubicBezTo>
                <a:cubicBezTo>
                  <a:pt x="980723" y="3220604"/>
                  <a:pt x="980723" y="3235261"/>
                  <a:pt x="1008227" y="3251917"/>
                </a:cubicBezTo>
                <a:cubicBezTo>
                  <a:pt x="1068438" y="3287196"/>
                  <a:pt x="1128712" y="3322094"/>
                  <a:pt x="1189049" y="3356611"/>
                </a:cubicBezTo>
                <a:cubicBezTo>
                  <a:pt x="1201550" y="3362469"/>
                  <a:pt x="1214465" y="3367399"/>
                  <a:pt x="1227688" y="3371363"/>
                </a:cubicBezTo>
                <a:close/>
              </a:path>
            </a:pathLst>
          </a:custGeom>
          <a:solidFill>
            <a:schemeClr val="accent2"/>
          </a:solidFill>
          <a:ln w="9501" cap="flat">
            <a:noFill/>
            <a:prstDash val="solid"/>
            <a:miter/>
          </a:ln>
        </p:spPr>
        <p:txBody>
          <a:bodyPr rtlCol="0" anchor="ctr"/>
          <a:lstStyle/>
          <a:p>
            <a:endParaRPr lang="en-US"/>
          </a:p>
        </p:txBody>
      </p:sp>
    </p:spTree>
    <p:extLst>
      <p:ext uri="{BB962C8B-B14F-4D97-AF65-F5344CB8AC3E}">
        <p14:creationId xmlns:p14="http://schemas.microsoft.com/office/powerpoint/2010/main" val="1814023408"/>
      </p:ext>
    </p:extLst>
  </p:cSld>
  <p:clrMapOvr>
    <a:masterClrMapping/>
  </p:clrMapOvr>
  <mc:AlternateContent xmlns:mc="http://schemas.openxmlformats.org/markup-compatibility/2006" xmlns:p14="http://schemas.microsoft.com/office/powerpoint/2010/main">
    <mc:Choice Requires="p14">
      <p:transition spd="slow" p14:dur="2000" advTm="32636"/>
    </mc:Choice>
    <mc:Fallback xmlns="">
      <p:transition spd="slow" advTm="326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a:latin typeface="+mj-lt"/>
              </a:rPr>
              <a:t>Contact Page</a:t>
            </a:r>
          </a:p>
        </p:txBody>
      </p:sp>
      <p:sp>
        <p:nvSpPr>
          <p:cNvPr id="2" name="Text Placeholder 1"/>
          <p:cNvSpPr>
            <a:spLocks noGrp="1"/>
          </p:cNvSpPr>
          <p:nvPr>
            <p:ph idx="1"/>
          </p:nvPr>
        </p:nvSpPr>
        <p:spPr>
          <a:xfrm>
            <a:off x="601579" y="1045668"/>
            <a:ext cx="10978218" cy="260344"/>
          </a:xfrm>
        </p:spPr>
        <p:txBody>
          <a:bodyPr>
            <a:normAutofit lnSpcReduction="10000"/>
          </a:bodyPr>
          <a:lstStyle/>
          <a:p>
            <a:r>
              <a:rPr lang="en-US" sz="2000" dirty="0"/>
              <a:t>OUR FOCUS IS YOUR HEALTH</a:t>
            </a:r>
          </a:p>
        </p:txBody>
      </p:sp>
      <p:grpSp>
        <p:nvGrpSpPr>
          <p:cNvPr id="7" name="Group 6"/>
          <p:cNvGrpSpPr/>
          <p:nvPr/>
        </p:nvGrpSpPr>
        <p:grpSpPr>
          <a:xfrm>
            <a:off x="2165749" y="1680054"/>
            <a:ext cx="9082638" cy="4460991"/>
            <a:chOff x="1979012" y="1558816"/>
            <a:chExt cx="9082638" cy="4460991"/>
          </a:xfrm>
        </p:grpSpPr>
        <p:grpSp>
          <p:nvGrpSpPr>
            <p:cNvPr id="31" name="Group 30"/>
            <p:cNvGrpSpPr/>
            <p:nvPr/>
          </p:nvGrpSpPr>
          <p:grpSpPr>
            <a:xfrm>
              <a:off x="1979012" y="1558816"/>
              <a:ext cx="9082638" cy="4431983"/>
              <a:chOff x="2273301" y="1670724"/>
              <a:chExt cx="9082638" cy="4431983"/>
            </a:xfrm>
          </p:grpSpPr>
          <p:sp>
            <p:nvSpPr>
              <p:cNvPr id="6" name="TextBox 5"/>
              <p:cNvSpPr txBox="1"/>
              <p:nvPr/>
            </p:nvSpPr>
            <p:spPr>
              <a:xfrm>
                <a:off x="3176079" y="1670724"/>
                <a:ext cx="8179860" cy="4431983"/>
              </a:xfrm>
              <a:prstGeom prst="rect">
                <a:avLst/>
              </a:prstGeom>
              <a:noFill/>
            </p:spPr>
            <p:txBody>
              <a:bodyPr wrap="square" lIns="0" tIns="0" rIns="0" bIns="0" rtlCol="0">
                <a:spAutoFit/>
              </a:bodyPr>
              <a:lstStyle/>
              <a:p>
                <a:r>
                  <a:rPr lang="en-US" b="1" dirty="0">
                    <a:solidFill>
                      <a:schemeClr val="tx2"/>
                    </a:solidFill>
                  </a:rPr>
                  <a:t>Health Benefit Navigators:</a:t>
                </a:r>
              </a:p>
              <a:p>
                <a:r>
                  <a:rPr lang="en-US" dirty="0">
                    <a:solidFill>
                      <a:schemeClr val="tx2"/>
                    </a:solidFill>
                  </a:rPr>
                  <a:t>1-800-539-4072, Monday through Friday</a:t>
                </a:r>
              </a:p>
              <a:p>
                <a:r>
                  <a:rPr lang="en-US" dirty="0">
                    <a:solidFill>
                      <a:schemeClr val="tx2"/>
                    </a:solidFill>
                  </a:rPr>
                  <a:t>8:00 a.m. to 8:00 p.m. PT</a:t>
                </a:r>
              </a:p>
              <a:p>
                <a:endParaRPr lang="en-US" dirty="0">
                  <a:solidFill>
                    <a:schemeClr val="tx2"/>
                  </a:solidFill>
                </a:endParaRPr>
              </a:p>
              <a:p>
                <a:r>
                  <a:rPr lang="en-US" b="1" dirty="0">
                    <a:solidFill>
                      <a:schemeClr val="tx2"/>
                    </a:solidFill>
                  </a:rPr>
                  <a:t>Behavioral Health Customer Service team:</a:t>
                </a:r>
              </a:p>
              <a:p>
                <a:r>
                  <a:rPr lang="en-US" dirty="0">
                    <a:solidFill>
                      <a:schemeClr val="tx2"/>
                    </a:solidFill>
                  </a:rPr>
                  <a:t>1-800-663-9355, Monday through Friday</a:t>
                </a:r>
              </a:p>
              <a:p>
                <a:r>
                  <a:rPr lang="en-US" dirty="0">
                    <a:solidFill>
                      <a:schemeClr val="tx2"/>
                    </a:solidFill>
                  </a:rPr>
                  <a:t>8:00 a.m. to 8:00 p.m. PT</a:t>
                </a:r>
              </a:p>
              <a:p>
                <a:endParaRPr lang="en-US" dirty="0">
                  <a:solidFill>
                    <a:schemeClr val="tx2"/>
                  </a:solidFill>
                </a:endParaRPr>
              </a:p>
              <a:p>
                <a:r>
                  <a:rPr lang="en-US" b="1" dirty="0">
                    <a:solidFill>
                      <a:schemeClr val="tx2"/>
                    </a:solidFill>
                  </a:rPr>
                  <a:t>Email:</a:t>
                </a:r>
              </a:p>
              <a:p>
                <a:r>
                  <a:rPr lang="en-US" dirty="0">
                    <a:solidFill>
                      <a:schemeClr val="tx2"/>
                    </a:solidFill>
                  </a:rPr>
                  <a:t>askblue&amp;gold@healthnet.com for a response within 24-48 hours, Mon-Fri</a:t>
                </a:r>
              </a:p>
              <a:p>
                <a:endParaRPr lang="en-US" dirty="0">
                  <a:solidFill>
                    <a:schemeClr val="tx2"/>
                  </a:solidFill>
                </a:endParaRPr>
              </a:p>
              <a:p>
                <a:r>
                  <a:rPr lang="en-US" b="1" dirty="0">
                    <a:solidFill>
                      <a:schemeClr val="tx2"/>
                    </a:solidFill>
                  </a:rPr>
                  <a:t>Facebook: </a:t>
                </a:r>
              </a:p>
              <a:p>
                <a:r>
                  <a:rPr lang="en-US" dirty="0">
                    <a:solidFill>
                      <a:schemeClr val="tx2"/>
                    </a:solidFill>
                  </a:rPr>
                  <a:t>facebook@HealthNetForUC</a:t>
                </a:r>
              </a:p>
              <a:p>
                <a:endParaRPr lang="en-US" dirty="0">
                  <a:solidFill>
                    <a:schemeClr val="tx2"/>
                  </a:solidFill>
                </a:endParaRPr>
              </a:p>
              <a:p>
                <a:r>
                  <a:rPr lang="en-US" b="1" dirty="0">
                    <a:solidFill>
                      <a:schemeClr val="tx2"/>
                    </a:solidFill>
                  </a:rPr>
                  <a:t>A website just for UC Blue &amp; Gold members!</a:t>
                </a:r>
              </a:p>
              <a:p>
                <a:r>
                  <a:rPr lang="en-US" b="1" dirty="0">
                    <a:solidFill>
                      <a:schemeClr val="tx2"/>
                    </a:solidFill>
                  </a:rPr>
                  <a:t>www.healthnet.com/uc</a:t>
                </a:r>
                <a:endParaRPr lang="en-US" dirty="0">
                  <a:solidFill>
                    <a:schemeClr val="tx2"/>
                  </a:solidFill>
                  <a:latin typeface="Calibri" pitchFamily="34" charset="0"/>
                </a:endParaRPr>
              </a:p>
            </p:txBody>
          </p:sp>
          <p:grpSp>
            <p:nvGrpSpPr>
              <p:cNvPr id="8" name="Group 48">
                <a:extLst>
                  <a:ext uri="{FF2B5EF4-FFF2-40B4-BE49-F238E27FC236}">
                    <a16:creationId xmlns:a16="http://schemas.microsoft.com/office/drawing/2014/main" id="{C3ABF68F-EAC8-4644-95AC-C6C58FB891AE}"/>
                  </a:ext>
                </a:extLst>
              </p:cNvPr>
              <p:cNvGrpSpPr>
                <a:grpSpLocks noChangeAspect="1"/>
              </p:cNvGrpSpPr>
              <p:nvPr/>
            </p:nvGrpSpPr>
            <p:grpSpPr bwMode="auto">
              <a:xfrm>
                <a:off x="2303959" y="1816970"/>
                <a:ext cx="617786" cy="500597"/>
                <a:chOff x="1175" y="0"/>
                <a:chExt cx="5335" cy="4323"/>
              </a:xfrm>
              <a:solidFill>
                <a:schemeClr val="accent1"/>
              </a:solidFill>
            </p:grpSpPr>
            <p:sp>
              <p:nvSpPr>
                <p:cNvPr id="9" name="Freeform 49">
                  <a:extLst>
                    <a:ext uri="{FF2B5EF4-FFF2-40B4-BE49-F238E27FC236}">
                      <a16:creationId xmlns:a16="http://schemas.microsoft.com/office/drawing/2014/main" id="{818D2DDB-9261-4A39-BBE5-94AE8E8384C5}"/>
                    </a:ext>
                  </a:extLst>
                </p:cNvPr>
                <p:cNvSpPr>
                  <a:spLocks/>
                </p:cNvSpPr>
                <p:nvPr/>
              </p:nvSpPr>
              <p:spPr bwMode="auto">
                <a:xfrm>
                  <a:off x="1175" y="435"/>
                  <a:ext cx="3206" cy="3405"/>
                </a:xfrm>
                <a:custGeom>
                  <a:avLst/>
                  <a:gdLst>
                    <a:gd name="T0" fmla="*/ 1919 w 1922"/>
                    <a:gd name="T1" fmla="*/ 2042 h 2043"/>
                    <a:gd name="T2" fmla="*/ 1084 w 1922"/>
                    <a:gd name="T3" fmla="*/ 2042 h 2043"/>
                    <a:gd name="T4" fmla="*/ 1030 w 1922"/>
                    <a:gd name="T5" fmla="*/ 1792 h 2043"/>
                    <a:gd name="T6" fmla="*/ 1007 w 1922"/>
                    <a:gd name="T7" fmla="*/ 1686 h 2043"/>
                    <a:gd name="T8" fmla="*/ 1015 w 1922"/>
                    <a:gd name="T9" fmla="*/ 1647 h 2043"/>
                    <a:gd name="T10" fmla="*/ 1072 w 1922"/>
                    <a:gd name="T11" fmla="*/ 1525 h 2043"/>
                    <a:gd name="T12" fmla="*/ 1016 w 1922"/>
                    <a:gd name="T13" fmla="*/ 1432 h 2043"/>
                    <a:gd name="T14" fmla="*/ 914 w 1922"/>
                    <a:gd name="T15" fmla="*/ 1428 h 2043"/>
                    <a:gd name="T16" fmla="*/ 849 w 1922"/>
                    <a:gd name="T17" fmla="*/ 1539 h 2043"/>
                    <a:gd name="T18" fmla="*/ 903 w 1922"/>
                    <a:gd name="T19" fmla="*/ 1652 h 2043"/>
                    <a:gd name="T20" fmla="*/ 909 w 1922"/>
                    <a:gd name="T21" fmla="*/ 1681 h 2043"/>
                    <a:gd name="T22" fmla="*/ 835 w 1922"/>
                    <a:gd name="T23" fmla="*/ 2027 h 2043"/>
                    <a:gd name="T24" fmla="*/ 817 w 1922"/>
                    <a:gd name="T25" fmla="*/ 2043 h 2043"/>
                    <a:gd name="T26" fmla="*/ 13 w 1922"/>
                    <a:gd name="T27" fmla="*/ 2043 h 2043"/>
                    <a:gd name="T28" fmla="*/ 2 w 1922"/>
                    <a:gd name="T29" fmla="*/ 2042 h 2043"/>
                    <a:gd name="T30" fmla="*/ 1 w 1922"/>
                    <a:gd name="T31" fmla="*/ 2022 h 2043"/>
                    <a:gd name="T32" fmla="*/ 0 w 1922"/>
                    <a:gd name="T33" fmla="*/ 1780 h 2043"/>
                    <a:gd name="T34" fmla="*/ 78 w 1922"/>
                    <a:gd name="T35" fmla="*/ 1619 h 2043"/>
                    <a:gd name="T36" fmla="*/ 626 w 1922"/>
                    <a:gd name="T37" fmla="*/ 1267 h 2043"/>
                    <a:gd name="T38" fmla="*/ 646 w 1922"/>
                    <a:gd name="T39" fmla="*/ 1234 h 2043"/>
                    <a:gd name="T40" fmla="*/ 646 w 1922"/>
                    <a:gd name="T41" fmla="*/ 1210 h 2043"/>
                    <a:gd name="T42" fmla="*/ 616 w 1922"/>
                    <a:gd name="T43" fmla="*/ 1040 h 2043"/>
                    <a:gd name="T44" fmla="*/ 582 w 1922"/>
                    <a:gd name="T45" fmla="*/ 928 h 2043"/>
                    <a:gd name="T46" fmla="*/ 574 w 1922"/>
                    <a:gd name="T47" fmla="*/ 914 h 2043"/>
                    <a:gd name="T48" fmla="*/ 540 w 1922"/>
                    <a:gd name="T49" fmla="*/ 878 h 2043"/>
                    <a:gd name="T50" fmla="*/ 483 w 1922"/>
                    <a:gd name="T51" fmla="*/ 676 h 2043"/>
                    <a:gd name="T52" fmla="*/ 483 w 1922"/>
                    <a:gd name="T53" fmla="*/ 666 h 2043"/>
                    <a:gd name="T54" fmla="*/ 536 w 1922"/>
                    <a:gd name="T55" fmla="*/ 605 h 2043"/>
                    <a:gd name="T56" fmla="*/ 519 w 1922"/>
                    <a:gd name="T57" fmla="*/ 499 h 2043"/>
                    <a:gd name="T58" fmla="*/ 599 w 1922"/>
                    <a:gd name="T59" fmla="*/ 239 h 2043"/>
                    <a:gd name="T60" fmla="*/ 868 w 1922"/>
                    <a:gd name="T61" fmla="*/ 43 h 2043"/>
                    <a:gd name="T62" fmla="*/ 1274 w 1922"/>
                    <a:gd name="T63" fmla="*/ 150 h 2043"/>
                    <a:gd name="T64" fmla="*/ 1332 w 1922"/>
                    <a:gd name="T65" fmla="*/ 194 h 2043"/>
                    <a:gd name="T66" fmla="*/ 1426 w 1922"/>
                    <a:gd name="T67" fmla="*/ 324 h 2043"/>
                    <a:gd name="T68" fmla="*/ 1428 w 1922"/>
                    <a:gd name="T69" fmla="*/ 572 h 2043"/>
                    <a:gd name="T70" fmla="*/ 1423 w 1922"/>
                    <a:gd name="T71" fmla="*/ 603 h 2043"/>
                    <a:gd name="T72" fmla="*/ 1435 w 1922"/>
                    <a:gd name="T73" fmla="*/ 652 h 2043"/>
                    <a:gd name="T74" fmla="*/ 1449 w 1922"/>
                    <a:gd name="T75" fmla="*/ 721 h 2043"/>
                    <a:gd name="T76" fmla="*/ 1394 w 1922"/>
                    <a:gd name="T77" fmla="*/ 898 h 2043"/>
                    <a:gd name="T78" fmla="*/ 1376 w 1922"/>
                    <a:gd name="T79" fmla="*/ 924 h 2043"/>
                    <a:gd name="T80" fmla="*/ 1332 w 1922"/>
                    <a:gd name="T81" fmla="*/ 935 h 2043"/>
                    <a:gd name="T82" fmla="*/ 1307 w 1922"/>
                    <a:gd name="T83" fmla="*/ 1021 h 2043"/>
                    <a:gd name="T84" fmla="*/ 1285 w 1922"/>
                    <a:gd name="T85" fmla="*/ 1160 h 2043"/>
                    <a:gd name="T86" fmla="*/ 1285 w 1922"/>
                    <a:gd name="T87" fmla="*/ 1234 h 2043"/>
                    <a:gd name="T88" fmla="*/ 1306 w 1922"/>
                    <a:gd name="T89" fmla="*/ 1267 h 2043"/>
                    <a:gd name="T90" fmla="*/ 1833 w 1922"/>
                    <a:gd name="T91" fmla="*/ 1603 h 2043"/>
                    <a:gd name="T92" fmla="*/ 1920 w 1922"/>
                    <a:gd name="T93" fmla="*/ 1777 h 2043"/>
                    <a:gd name="T94" fmla="*/ 1921 w 1922"/>
                    <a:gd name="T95" fmla="*/ 2034 h 2043"/>
                    <a:gd name="T96" fmla="*/ 1919 w 1922"/>
                    <a:gd name="T97" fmla="*/ 2042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2" h="2043">
                      <a:moveTo>
                        <a:pt x="1919" y="2042"/>
                      </a:moveTo>
                      <a:cubicBezTo>
                        <a:pt x="1640" y="2042"/>
                        <a:pt x="1363" y="2042"/>
                        <a:pt x="1084" y="2042"/>
                      </a:cubicBezTo>
                      <a:cubicBezTo>
                        <a:pt x="1066" y="1958"/>
                        <a:pt x="1048" y="1875"/>
                        <a:pt x="1030" y="1792"/>
                      </a:cubicBezTo>
                      <a:cubicBezTo>
                        <a:pt x="1023" y="1757"/>
                        <a:pt x="1016" y="1721"/>
                        <a:pt x="1007" y="1686"/>
                      </a:cubicBezTo>
                      <a:cubicBezTo>
                        <a:pt x="1004" y="1672"/>
                        <a:pt x="1006" y="1660"/>
                        <a:pt x="1015" y="1647"/>
                      </a:cubicBezTo>
                      <a:cubicBezTo>
                        <a:pt x="1041" y="1610"/>
                        <a:pt x="1064" y="1571"/>
                        <a:pt x="1072" y="1525"/>
                      </a:cubicBezTo>
                      <a:cubicBezTo>
                        <a:pt x="1080" y="1481"/>
                        <a:pt x="1059" y="1445"/>
                        <a:pt x="1016" y="1432"/>
                      </a:cubicBezTo>
                      <a:cubicBezTo>
                        <a:pt x="983" y="1421"/>
                        <a:pt x="948" y="1420"/>
                        <a:pt x="914" y="1428"/>
                      </a:cubicBezTo>
                      <a:cubicBezTo>
                        <a:pt x="856" y="1443"/>
                        <a:pt x="830" y="1483"/>
                        <a:pt x="849" y="1539"/>
                      </a:cubicBezTo>
                      <a:cubicBezTo>
                        <a:pt x="862" y="1578"/>
                        <a:pt x="885" y="1614"/>
                        <a:pt x="903" y="1652"/>
                      </a:cubicBezTo>
                      <a:cubicBezTo>
                        <a:pt x="907" y="1661"/>
                        <a:pt x="911" y="1672"/>
                        <a:pt x="909" y="1681"/>
                      </a:cubicBezTo>
                      <a:cubicBezTo>
                        <a:pt x="885" y="1796"/>
                        <a:pt x="860" y="1911"/>
                        <a:pt x="835" y="2027"/>
                      </a:cubicBezTo>
                      <a:cubicBezTo>
                        <a:pt x="833" y="2038"/>
                        <a:pt x="830" y="2043"/>
                        <a:pt x="817" y="2043"/>
                      </a:cubicBezTo>
                      <a:cubicBezTo>
                        <a:pt x="549" y="2043"/>
                        <a:pt x="281" y="2043"/>
                        <a:pt x="13" y="2043"/>
                      </a:cubicBezTo>
                      <a:cubicBezTo>
                        <a:pt x="10" y="2043"/>
                        <a:pt x="6" y="2043"/>
                        <a:pt x="2" y="2042"/>
                      </a:cubicBezTo>
                      <a:cubicBezTo>
                        <a:pt x="1" y="2035"/>
                        <a:pt x="1" y="2029"/>
                        <a:pt x="1" y="2022"/>
                      </a:cubicBezTo>
                      <a:cubicBezTo>
                        <a:pt x="1" y="1942"/>
                        <a:pt x="1" y="1861"/>
                        <a:pt x="0" y="1780"/>
                      </a:cubicBezTo>
                      <a:cubicBezTo>
                        <a:pt x="0" y="1714"/>
                        <a:pt x="26" y="1661"/>
                        <a:pt x="78" y="1619"/>
                      </a:cubicBezTo>
                      <a:cubicBezTo>
                        <a:pt x="248" y="1483"/>
                        <a:pt x="431" y="1364"/>
                        <a:pt x="626" y="1267"/>
                      </a:cubicBezTo>
                      <a:cubicBezTo>
                        <a:pt x="640" y="1259"/>
                        <a:pt x="647" y="1250"/>
                        <a:pt x="646" y="1234"/>
                      </a:cubicBezTo>
                      <a:cubicBezTo>
                        <a:pt x="645" y="1226"/>
                        <a:pt x="645" y="1218"/>
                        <a:pt x="646" y="1210"/>
                      </a:cubicBezTo>
                      <a:cubicBezTo>
                        <a:pt x="649" y="1151"/>
                        <a:pt x="644" y="1095"/>
                        <a:pt x="616" y="1040"/>
                      </a:cubicBezTo>
                      <a:cubicBezTo>
                        <a:pt x="598" y="1006"/>
                        <a:pt x="593" y="965"/>
                        <a:pt x="582" y="928"/>
                      </a:cubicBezTo>
                      <a:cubicBezTo>
                        <a:pt x="581" y="923"/>
                        <a:pt x="577" y="918"/>
                        <a:pt x="574" y="914"/>
                      </a:cubicBezTo>
                      <a:cubicBezTo>
                        <a:pt x="562" y="902"/>
                        <a:pt x="547" y="892"/>
                        <a:pt x="540" y="878"/>
                      </a:cubicBezTo>
                      <a:cubicBezTo>
                        <a:pt x="506" y="815"/>
                        <a:pt x="487" y="748"/>
                        <a:pt x="483" y="676"/>
                      </a:cubicBezTo>
                      <a:cubicBezTo>
                        <a:pt x="483" y="673"/>
                        <a:pt x="483" y="670"/>
                        <a:pt x="483" y="666"/>
                      </a:cubicBezTo>
                      <a:cubicBezTo>
                        <a:pt x="486" y="627"/>
                        <a:pt x="499" y="612"/>
                        <a:pt x="536" y="605"/>
                      </a:cubicBezTo>
                      <a:cubicBezTo>
                        <a:pt x="530" y="569"/>
                        <a:pt x="521" y="534"/>
                        <a:pt x="519" y="499"/>
                      </a:cubicBezTo>
                      <a:cubicBezTo>
                        <a:pt x="512" y="402"/>
                        <a:pt x="543" y="316"/>
                        <a:pt x="599" y="239"/>
                      </a:cubicBezTo>
                      <a:cubicBezTo>
                        <a:pt x="667" y="144"/>
                        <a:pt x="755" y="74"/>
                        <a:pt x="868" y="43"/>
                      </a:cubicBezTo>
                      <a:cubicBezTo>
                        <a:pt x="1023" y="0"/>
                        <a:pt x="1161" y="31"/>
                        <a:pt x="1274" y="150"/>
                      </a:cubicBezTo>
                      <a:cubicBezTo>
                        <a:pt x="1292" y="168"/>
                        <a:pt x="1308" y="184"/>
                        <a:pt x="1332" y="194"/>
                      </a:cubicBezTo>
                      <a:cubicBezTo>
                        <a:pt x="1387" y="218"/>
                        <a:pt x="1412" y="268"/>
                        <a:pt x="1426" y="324"/>
                      </a:cubicBezTo>
                      <a:cubicBezTo>
                        <a:pt x="1446" y="406"/>
                        <a:pt x="1441" y="489"/>
                        <a:pt x="1428" y="572"/>
                      </a:cubicBezTo>
                      <a:cubicBezTo>
                        <a:pt x="1427" y="582"/>
                        <a:pt x="1425" y="593"/>
                        <a:pt x="1423" y="603"/>
                      </a:cubicBezTo>
                      <a:cubicBezTo>
                        <a:pt x="1419" y="621"/>
                        <a:pt x="1415" y="636"/>
                        <a:pt x="1435" y="652"/>
                      </a:cubicBezTo>
                      <a:cubicBezTo>
                        <a:pt x="1455" y="668"/>
                        <a:pt x="1453" y="697"/>
                        <a:pt x="1449" y="721"/>
                      </a:cubicBezTo>
                      <a:cubicBezTo>
                        <a:pt x="1440" y="783"/>
                        <a:pt x="1422" y="842"/>
                        <a:pt x="1394" y="898"/>
                      </a:cubicBezTo>
                      <a:cubicBezTo>
                        <a:pt x="1389" y="907"/>
                        <a:pt x="1382" y="916"/>
                        <a:pt x="1376" y="924"/>
                      </a:cubicBezTo>
                      <a:cubicBezTo>
                        <a:pt x="1364" y="937"/>
                        <a:pt x="1350" y="943"/>
                        <a:pt x="1332" y="935"/>
                      </a:cubicBezTo>
                      <a:cubicBezTo>
                        <a:pt x="1324" y="964"/>
                        <a:pt x="1319" y="994"/>
                        <a:pt x="1307" y="1021"/>
                      </a:cubicBezTo>
                      <a:cubicBezTo>
                        <a:pt x="1289" y="1066"/>
                        <a:pt x="1283" y="1112"/>
                        <a:pt x="1285" y="1160"/>
                      </a:cubicBezTo>
                      <a:cubicBezTo>
                        <a:pt x="1287" y="1184"/>
                        <a:pt x="1287" y="1209"/>
                        <a:pt x="1285" y="1234"/>
                      </a:cubicBezTo>
                      <a:cubicBezTo>
                        <a:pt x="1285" y="1251"/>
                        <a:pt x="1291" y="1260"/>
                        <a:pt x="1306" y="1267"/>
                      </a:cubicBezTo>
                      <a:cubicBezTo>
                        <a:pt x="1493" y="1361"/>
                        <a:pt x="1668" y="1474"/>
                        <a:pt x="1833" y="1603"/>
                      </a:cubicBezTo>
                      <a:cubicBezTo>
                        <a:pt x="1890" y="1647"/>
                        <a:pt x="1919" y="1705"/>
                        <a:pt x="1920" y="1777"/>
                      </a:cubicBezTo>
                      <a:cubicBezTo>
                        <a:pt x="1922" y="1862"/>
                        <a:pt x="1921" y="1948"/>
                        <a:pt x="1921" y="2034"/>
                      </a:cubicBezTo>
                      <a:cubicBezTo>
                        <a:pt x="1921" y="2036"/>
                        <a:pt x="1920" y="2038"/>
                        <a:pt x="1919" y="20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0">
                  <a:extLst>
                    <a:ext uri="{FF2B5EF4-FFF2-40B4-BE49-F238E27FC236}">
                      <a16:creationId xmlns:a16="http://schemas.microsoft.com/office/drawing/2014/main" id="{01D96AF9-19AD-4E6D-9D99-AF155067B417}"/>
                    </a:ext>
                  </a:extLst>
                </p:cNvPr>
                <p:cNvSpPr>
                  <a:spLocks/>
                </p:cNvSpPr>
                <p:nvPr/>
              </p:nvSpPr>
              <p:spPr bwMode="auto">
                <a:xfrm>
                  <a:off x="4031" y="287"/>
                  <a:ext cx="1495" cy="3746"/>
                </a:xfrm>
                <a:custGeom>
                  <a:avLst/>
                  <a:gdLst>
                    <a:gd name="T0" fmla="*/ 486 w 896"/>
                    <a:gd name="T1" fmla="*/ 1195 h 2248"/>
                    <a:gd name="T2" fmla="*/ 460 w 896"/>
                    <a:gd name="T3" fmla="*/ 1195 h 2248"/>
                    <a:gd name="T4" fmla="*/ 88 w 896"/>
                    <a:gd name="T5" fmla="*/ 1195 h 2248"/>
                    <a:gd name="T6" fmla="*/ 9 w 896"/>
                    <a:gd name="T7" fmla="*/ 1139 h 2248"/>
                    <a:gd name="T8" fmla="*/ 73 w 896"/>
                    <a:gd name="T9" fmla="*/ 1053 h 2248"/>
                    <a:gd name="T10" fmla="*/ 95 w 896"/>
                    <a:gd name="T11" fmla="*/ 1053 h 2248"/>
                    <a:gd name="T12" fmla="*/ 461 w 896"/>
                    <a:gd name="T13" fmla="*/ 1053 h 2248"/>
                    <a:gd name="T14" fmla="*/ 486 w 896"/>
                    <a:gd name="T15" fmla="*/ 1053 h 2248"/>
                    <a:gd name="T16" fmla="*/ 486 w 896"/>
                    <a:gd name="T17" fmla="*/ 1027 h 2248"/>
                    <a:gd name="T18" fmla="*/ 486 w 896"/>
                    <a:gd name="T19" fmla="*/ 85 h 2248"/>
                    <a:gd name="T20" fmla="*/ 571 w 896"/>
                    <a:gd name="T21" fmla="*/ 0 h 2248"/>
                    <a:gd name="T22" fmla="*/ 875 w 896"/>
                    <a:gd name="T23" fmla="*/ 0 h 2248"/>
                    <a:gd name="T24" fmla="*/ 896 w 896"/>
                    <a:gd name="T25" fmla="*/ 0 h 2248"/>
                    <a:gd name="T26" fmla="*/ 896 w 896"/>
                    <a:gd name="T27" fmla="*/ 140 h 2248"/>
                    <a:gd name="T28" fmla="*/ 628 w 896"/>
                    <a:gd name="T29" fmla="*/ 140 h 2248"/>
                    <a:gd name="T30" fmla="*/ 628 w 896"/>
                    <a:gd name="T31" fmla="*/ 1052 h 2248"/>
                    <a:gd name="T32" fmla="*/ 896 w 896"/>
                    <a:gd name="T33" fmla="*/ 1052 h 2248"/>
                    <a:gd name="T34" fmla="*/ 896 w 896"/>
                    <a:gd name="T35" fmla="*/ 1195 h 2248"/>
                    <a:gd name="T36" fmla="*/ 628 w 896"/>
                    <a:gd name="T37" fmla="*/ 1195 h 2248"/>
                    <a:gd name="T38" fmla="*/ 628 w 896"/>
                    <a:gd name="T39" fmla="*/ 2107 h 2248"/>
                    <a:gd name="T40" fmla="*/ 896 w 896"/>
                    <a:gd name="T41" fmla="*/ 2107 h 2248"/>
                    <a:gd name="T42" fmla="*/ 896 w 896"/>
                    <a:gd name="T43" fmla="*/ 2248 h 2248"/>
                    <a:gd name="T44" fmla="*/ 878 w 896"/>
                    <a:gd name="T45" fmla="*/ 2248 h 2248"/>
                    <a:gd name="T46" fmla="*/ 568 w 896"/>
                    <a:gd name="T47" fmla="*/ 2248 h 2248"/>
                    <a:gd name="T48" fmla="*/ 486 w 896"/>
                    <a:gd name="T49" fmla="*/ 2166 h 2248"/>
                    <a:gd name="T50" fmla="*/ 486 w 896"/>
                    <a:gd name="T51" fmla="*/ 1222 h 2248"/>
                    <a:gd name="T52" fmla="*/ 486 w 896"/>
                    <a:gd name="T53" fmla="*/ 1195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6" h="2248">
                      <a:moveTo>
                        <a:pt x="486" y="1195"/>
                      </a:moveTo>
                      <a:cubicBezTo>
                        <a:pt x="475" y="1195"/>
                        <a:pt x="467" y="1195"/>
                        <a:pt x="460" y="1195"/>
                      </a:cubicBezTo>
                      <a:cubicBezTo>
                        <a:pt x="336" y="1195"/>
                        <a:pt x="212" y="1195"/>
                        <a:pt x="88" y="1195"/>
                      </a:cubicBezTo>
                      <a:cubicBezTo>
                        <a:pt x="44" y="1195"/>
                        <a:pt x="16" y="1175"/>
                        <a:pt x="9" y="1139"/>
                      </a:cubicBezTo>
                      <a:cubicBezTo>
                        <a:pt x="0" y="1095"/>
                        <a:pt x="28" y="1057"/>
                        <a:pt x="73" y="1053"/>
                      </a:cubicBezTo>
                      <a:cubicBezTo>
                        <a:pt x="80" y="1052"/>
                        <a:pt x="87" y="1053"/>
                        <a:pt x="95" y="1053"/>
                      </a:cubicBezTo>
                      <a:cubicBezTo>
                        <a:pt x="217" y="1053"/>
                        <a:pt x="339" y="1053"/>
                        <a:pt x="461" y="1053"/>
                      </a:cubicBezTo>
                      <a:cubicBezTo>
                        <a:pt x="468" y="1053"/>
                        <a:pt x="476" y="1053"/>
                        <a:pt x="486" y="1053"/>
                      </a:cubicBezTo>
                      <a:cubicBezTo>
                        <a:pt x="486" y="1043"/>
                        <a:pt x="486" y="1035"/>
                        <a:pt x="486" y="1027"/>
                      </a:cubicBezTo>
                      <a:cubicBezTo>
                        <a:pt x="486" y="713"/>
                        <a:pt x="486" y="399"/>
                        <a:pt x="486" y="85"/>
                      </a:cubicBezTo>
                      <a:cubicBezTo>
                        <a:pt x="486" y="25"/>
                        <a:pt x="511" y="0"/>
                        <a:pt x="571" y="0"/>
                      </a:cubicBezTo>
                      <a:cubicBezTo>
                        <a:pt x="672" y="0"/>
                        <a:pt x="773" y="0"/>
                        <a:pt x="875" y="0"/>
                      </a:cubicBezTo>
                      <a:cubicBezTo>
                        <a:pt x="882" y="0"/>
                        <a:pt x="889" y="0"/>
                        <a:pt x="896" y="0"/>
                      </a:cubicBezTo>
                      <a:cubicBezTo>
                        <a:pt x="896" y="47"/>
                        <a:pt x="896" y="93"/>
                        <a:pt x="896" y="140"/>
                      </a:cubicBezTo>
                      <a:cubicBezTo>
                        <a:pt x="808" y="140"/>
                        <a:pt x="719" y="140"/>
                        <a:pt x="628" y="140"/>
                      </a:cubicBezTo>
                      <a:cubicBezTo>
                        <a:pt x="628" y="445"/>
                        <a:pt x="628" y="748"/>
                        <a:pt x="628" y="1052"/>
                      </a:cubicBezTo>
                      <a:cubicBezTo>
                        <a:pt x="718" y="1052"/>
                        <a:pt x="807" y="1052"/>
                        <a:pt x="896" y="1052"/>
                      </a:cubicBezTo>
                      <a:cubicBezTo>
                        <a:pt x="896" y="1100"/>
                        <a:pt x="896" y="1147"/>
                        <a:pt x="896" y="1195"/>
                      </a:cubicBezTo>
                      <a:cubicBezTo>
                        <a:pt x="808" y="1195"/>
                        <a:pt x="719" y="1195"/>
                        <a:pt x="628" y="1195"/>
                      </a:cubicBezTo>
                      <a:cubicBezTo>
                        <a:pt x="628" y="1499"/>
                        <a:pt x="628" y="1802"/>
                        <a:pt x="628" y="2107"/>
                      </a:cubicBezTo>
                      <a:cubicBezTo>
                        <a:pt x="718" y="2107"/>
                        <a:pt x="807" y="2107"/>
                        <a:pt x="896" y="2107"/>
                      </a:cubicBezTo>
                      <a:cubicBezTo>
                        <a:pt x="896" y="2154"/>
                        <a:pt x="896" y="2200"/>
                        <a:pt x="896" y="2248"/>
                      </a:cubicBezTo>
                      <a:cubicBezTo>
                        <a:pt x="891" y="2248"/>
                        <a:pt x="885" y="2248"/>
                        <a:pt x="878" y="2248"/>
                      </a:cubicBezTo>
                      <a:cubicBezTo>
                        <a:pt x="775" y="2248"/>
                        <a:pt x="671" y="2248"/>
                        <a:pt x="568" y="2248"/>
                      </a:cubicBezTo>
                      <a:cubicBezTo>
                        <a:pt x="512" y="2248"/>
                        <a:pt x="486" y="2222"/>
                        <a:pt x="486" y="2166"/>
                      </a:cubicBezTo>
                      <a:cubicBezTo>
                        <a:pt x="486" y="1851"/>
                        <a:pt x="486" y="1537"/>
                        <a:pt x="486" y="1222"/>
                      </a:cubicBezTo>
                      <a:cubicBezTo>
                        <a:pt x="486" y="1214"/>
                        <a:pt x="486" y="1206"/>
                        <a:pt x="486" y="1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51">
                  <a:extLst>
                    <a:ext uri="{FF2B5EF4-FFF2-40B4-BE49-F238E27FC236}">
                      <a16:creationId xmlns:a16="http://schemas.microsoft.com/office/drawing/2014/main" id="{8B1A4F8C-E13D-47DB-8ECB-28DAC2662374}"/>
                    </a:ext>
                  </a:extLst>
                </p:cNvPr>
                <p:cNvSpPr>
                  <a:spLocks/>
                </p:cNvSpPr>
                <p:nvPr/>
              </p:nvSpPr>
              <p:spPr bwMode="auto">
                <a:xfrm>
                  <a:off x="5699" y="0"/>
                  <a:ext cx="806" cy="808"/>
                </a:xfrm>
                <a:custGeom>
                  <a:avLst/>
                  <a:gdLst>
                    <a:gd name="T0" fmla="*/ 483 w 483"/>
                    <a:gd name="T1" fmla="*/ 244 h 485"/>
                    <a:gd name="T2" fmla="*/ 241 w 483"/>
                    <a:gd name="T3" fmla="*/ 485 h 485"/>
                    <a:gd name="T4" fmla="*/ 0 w 483"/>
                    <a:gd name="T5" fmla="*/ 242 h 485"/>
                    <a:gd name="T6" fmla="*/ 242 w 483"/>
                    <a:gd name="T7" fmla="*/ 1 h 485"/>
                    <a:gd name="T8" fmla="*/ 483 w 483"/>
                    <a:gd name="T9" fmla="*/ 244 h 485"/>
                  </a:gdLst>
                  <a:ahLst/>
                  <a:cxnLst>
                    <a:cxn ang="0">
                      <a:pos x="T0" y="T1"/>
                    </a:cxn>
                    <a:cxn ang="0">
                      <a:pos x="T2" y="T3"/>
                    </a:cxn>
                    <a:cxn ang="0">
                      <a:pos x="T4" y="T5"/>
                    </a:cxn>
                    <a:cxn ang="0">
                      <a:pos x="T6" y="T7"/>
                    </a:cxn>
                    <a:cxn ang="0">
                      <a:pos x="T8" y="T9"/>
                    </a:cxn>
                  </a:cxnLst>
                  <a:rect l="0" t="0" r="r" b="b"/>
                  <a:pathLst>
                    <a:path w="483" h="485">
                      <a:moveTo>
                        <a:pt x="483" y="244"/>
                      </a:moveTo>
                      <a:cubicBezTo>
                        <a:pt x="483" y="377"/>
                        <a:pt x="374" y="485"/>
                        <a:pt x="241" y="485"/>
                      </a:cubicBezTo>
                      <a:cubicBezTo>
                        <a:pt x="105" y="484"/>
                        <a:pt x="0" y="378"/>
                        <a:pt x="0" y="242"/>
                      </a:cubicBezTo>
                      <a:cubicBezTo>
                        <a:pt x="0" y="109"/>
                        <a:pt x="110" y="0"/>
                        <a:pt x="242" y="1"/>
                      </a:cubicBezTo>
                      <a:cubicBezTo>
                        <a:pt x="378" y="1"/>
                        <a:pt x="483" y="108"/>
                        <a:pt x="48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52">
                  <a:extLst>
                    <a:ext uri="{FF2B5EF4-FFF2-40B4-BE49-F238E27FC236}">
                      <a16:creationId xmlns:a16="http://schemas.microsoft.com/office/drawing/2014/main" id="{6FD3D180-1451-4A4F-AABC-146B3AE05284}"/>
                    </a:ext>
                  </a:extLst>
                </p:cNvPr>
                <p:cNvSpPr>
                  <a:spLocks/>
                </p:cNvSpPr>
                <p:nvPr/>
              </p:nvSpPr>
              <p:spPr bwMode="auto">
                <a:xfrm>
                  <a:off x="5694" y="3508"/>
                  <a:ext cx="816" cy="815"/>
                </a:xfrm>
                <a:custGeom>
                  <a:avLst/>
                  <a:gdLst>
                    <a:gd name="T0" fmla="*/ 3 w 489"/>
                    <a:gd name="T1" fmla="*/ 245 h 489"/>
                    <a:gd name="T2" fmla="*/ 239 w 489"/>
                    <a:gd name="T3" fmla="*/ 3 h 489"/>
                    <a:gd name="T4" fmla="*/ 486 w 489"/>
                    <a:gd name="T5" fmla="*/ 242 h 489"/>
                    <a:gd name="T6" fmla="*/ 249 w 489"/>
                    <a:gd name="T7" fmla="*/ 486 h 489"/>
                    <a:gd name="T8" fmla="*/ 3 w 489"/>
                    <a:gd name="T9" fmla="*/ 245 h 489"/>
                  </a:gdLst>
                  <a:ahLst/>
                  <a:cxnLst>
                    <a:cxn ang="0">
                      <a:pos x="T0" y="T1"/>
                    </a:cxn>
                    <a:cxn ang="0">
                      <a:pos x="T2" y="T3"/>
                    </a:cxn>
                    <a:cxn ang="0">
                      <a:pos x="T4" y="T5"/>
                    </a:cxn>
                    <a:cxn ang="0">
                      <a:pos x="T6" y="T7"/>
                    </a:cxn>
                    <a:cxn ang="0">
                      <a:pos x="T8" y="T9"/>
                    </a:cxn>
                  </a:cxnLst>
                  <a:rect l="0" t="0" r="r" b="b"/>
                  <a:pathLst>
                    <a:path w="489" h="489">
                      <a:moveTo>
                        <a:pt x="3" y="245"/>
                      </a:moveTo>
                      <a:cubicBezTo>
                        <a:pt x="0" y="116"/>
                        <a:pt x="108" y="5"/>
                        <a:pt x="239" y="3"/>
                      </a:cubicBezTo>
                      <a:cubicBezTo>
                        <a:pt x="375" y="0"/>
                        <a:pt x="483" y="105"/>
                        <a:pt x="486" y="242"/>
                      </a:cubicBezTo>
                      <a:cubicBezTo>
                        <a:pt x="489" y="372"/>
                        <a:pt x="381" y="483"/>
                        <a:pt x="249" y="486"/>
                      </a:cubicBezTo>
                      <a:cubicBezTo>
                        <a:pt x="115" y="489"/>
                        <a:pt x="6" y="382"/>
                        <a:pt x="3" y="2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53">
                  <a:extLst>
                    <a:ext uri="{FF2B5EF4-FFF2-40B4-BE49-F238E27FC236}">
                      <a16:creationId xmlns:a16="http://schemas.microsoft.com/office/drawing/2014/main" id="{FA96BD52-B1FA-42B8-80B9-FFCE1C8E16AC}"/>
                    </a:ext>
                  </a:extLst>
                </p:cNvPr>
                <p:cNvSpPr>
                  <a:spLocks noEditPoints="1"/>
                </p:cNvSpPr>
                <p:nvPr/>
              </p:nvSpPr>
              <p:spPr bwMode="auto">
                <a:xfrm>
                  <a:off x="5699" y="1757"/>
                  <a:ext cx="806" cy="806"/>
                </a:xfrm>
                <a:custGeom>
                  <a:avLst/>
                  <a:gdLst>
                    <a:gd name="T0" fmla="*/ 242 w 483"/>
                    <a:gd name="T1" fmla="*/ 0 h 484"/>
                    <a:gd name="T2" fmla="*/ 483 w 483"/>
                    <a:gd name="T3" fmla="*/ 244 h 484"/>
                    <a:gd name="T4" fmla="*/ 242 w 483"/>
                    <a:gd name="T5" fmla="*/ 484 h 484"/>
                    <a:gd name="T6" fmla="*/ 0 w 483"/>
                    <a:gd name="T7" fmla="*/ 239 h 484"/>
                    <a:gd name="T8" fmla="*/ 242 w 483"/>
                    <a:gd name="T9" fmla="*/ 0 h 484"/>
                    <a:gd name="T10" fmla="*/ 362 w 483"/>
                    <a:gd name="T11" fmla="*/ 244 h 484"/>
                    <a:gd name="T12" fmla="*/ 248 w 483"/>
                    <a:gd name="T13" fmla="*/ 126 h 484"/>
                    <a:gd name="T14" fmla="*/ 131 w 483"/>
                    <a:gd name="T15" fmla="*/ 240 h 484"/>
                    <a:gd name="T16" fmla="*/ 245 w 483"/>
                    <a:gd name="T17" fmla="*/ 358 h 484"/>
                    <a:gd name="T18" fmla="*/ 362 w 483"/>
                    <a:gd name="T19" fmla="*/ 24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3" h="484">
                      <a:moveTo>
                        <a:pt x="242" y="0"/>
                      </a:moveTo>
                      <a:cubicBezTo>
                        <a:pt x="376" y="0"/>
                        <a:pt x="483" y="109"/>
                        <a:pt x="483" y="244"/>
                      </a:cubicBezTo>
                      <a:cubicBezTo>
                        <a:pt x="483" y="376"/>
                        <a:pt x="375" y="483"/>
                        <a:pt x="242" y="484"/>
                      </a:cubicBezTo>
                      <a:cubicBezTo>
                        <a:pt x="108" y="484"/>
                        <a:pt x="0" y="375"/>
                        <a:pt x="0" y="239"/>
                      </a:cubicBezTo>
                      <a:cubicBezTo>
                        <a:pt x="0" y="108"/>
                        <a:pt x="109" y="0"/>
                        <a:pt x="242" y="0"/>
                      </a:cubicBezTo>
                      <a:close/>
                      <a:moveTo>
                        <a:pt x="362" y="244"/>
                      </a:moveTo>
                      <a:cubicBezTo>
                        <a:pt x="363" y="177"/>
                        <a:pt x="313" y="126"/>
                        <a:pt x="248" y="126"/>
                      </a:cubicBezTo>
                      <a:cubicBezTo>
                        <a:pt x="183" y="126"/>
                        <a:pt x="130" y="176"/>
                        <a:pt x="131" y="240"/>
                      </a:cubicBezTo>
                      <a:cubicBezTo>
                        <a:pt x="131" y="307"/>
                        <a:pt x="180" y="357"/>
                        <a:pt x="245" y="358"/>
                      </a:cubicBezTo>
                      <a:cubicBezTo>
                        <a:pt x="308" y="358"/>
                        <a:pt x="362" y="306"/>
                        <a:pt x="362"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6" name="Picture 7" descr="C:\Users\A067726\AppData\Local\Microsoft\Windows\Temporary Internet Files\Content.IE5\MVM9P6P5\icons-1831923_640[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73301" y="2743592"/>
                <a:ext cx="548397" cy="6042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a:stretch>
                <a:fillRect/>
              </a:stretch>
            </p:blipFill>
            <p:spPr>
              <a:xfrm>
                <a:off x="2359137" y="4752925"/>
                <a:ext cx="421868" cy="427456"/>
              </a:xfrm>
              <a:prstGeom prst="rect">
                <a:avLst/>
              </a:prstGeom>
            </p:spPr>
          </p:pic>
          <p:sp>
            <p:nvSpPr>
              <p:cNvPr id="30" name="Freeform 5">
                <a:extLst>
                  <a:ext uri="{FF2B5EF4-FFF2-40B4-BE49-F238E27FC236}">
                    <a16:creationId xmlns:a16="http://schemas.microsoft.com/office/drawing/2014/main" id="{8D20325B-CDD8-4D10-9F77-5437FB5BC4A4}"/>
                  </a:ext>
                </a:extLst>
              </p:cNvPr>
              <p:cNvSpPr>
                <a:spLocks noEditPoints="1"/>
              </p:cNvSpPr>
              <p:nvPr/>
            </p:nvSpPr>
            <p:spPr bwMode="auto">
              <a:xfrm>
                <a:off x="2359137" y="3829809"/>
                <a:ext cx="462561" cy="532797"/>
              </a:xfrm>
              <a:custGeom>
                <a:avLst/>
                <a:gdLst>
                  <a:gd name="T0" fmla="*/ 177 w 185"/>
                  <a:gd name="T1" fmla="*/ 9 h 188"/>
                  <a:gd name="T2" fmla="*/ 146 w 185"/>
                  <a:gd name="T3" fmla="*/ 9 h 188"/>
                  <a:gd name="T4" fmla="*/ 143 w 185"/>
                  <a:gd name="T5" fmla="*/ 37 h 188"/>
                  <a:gd name="T6" fmla="*/ 117 w 185"/>
                  <a:gd name="T7" fmla="*/ 63 h 188"/>
                  <a:gd name="T8" fmla="*/ 101 w 185"/>
                  <a:gd name="T9" fmla="*/ 58 h 188"/>
                  <a:gd name="T10" fmla="*/ 83 w 185"/>
                  <a:gd name="T11" fmla="*/ 64 h 188"/>
                  <a:gd name="T12" fmla="*/ 65 w 185"/>
                  <a:gd name="T13" fmla="*/ 46 h 188"/>
                  <a:gd name="T14" fmla="*/ 62 w 185"/>
                  <a:gd name="T15" fmla="*/ 25 h 188"/>
                  <a:gd name="T16" fmla="*/ 38 w 185"/>
                  <a:gd name="T17" fmla="*/ 25 h 188"/>
                  <a:gd name="T18" fmla="*/ 38 w 185"/>
                  <a:gd name="T19" fmla="*/ 49 h 188"/>
                  <a:gd name="T20" fmla="*/ 59 w 185"/>
                  <a:gd name="T21" fmla="*/ 51 h 188"/>
                  <a:gd name="T22" fmla="*/ 77 w 185"/>
                  <a:gd name="T23" fmla="*/ 70 h 188"/>
                  <a:gd name="T24" fmla="*/ 72 w 185"/>
                  <a:gd name="T25" fmla="*/ 83 h 188"/>
                  <a:gd name="T26" fmla="*/ 44 w 185"/>
                  <a:gd name="T27" fmla="*/ 83 h 188"/>
                  <a:gd name="T28" fmla="*/ 22 w 185"/>
                  <a:gd name="T29" fmla="*/ 65 h 188"/>
                  <a:gd name="T30" fmla="*/ 0 w 185"/>
                  <a:gd name="T31" fmla="*/ 87 h 188"/>
                  <a:gd name="T32" fmla="*/ 22 w 185"/>
                  <a:gd name="T33" fmla="*/ 109 h 188"/>
                  <a:gd name="T34" fmla="*/ 44 w 185"/>
                  <a:gd name="T35" fmla="*/ 92 h 188"/>
                  <a:gd name="T36" fmla="*/ 73 w 185"/>
                  <a:gd name="T37" fmla="*/ 92 h 188"/>
                  <a:gd name="T38" fmla="*/ 97 w 185"/>
                  <a:gd name="T39" fmla="*/ 115 h 188"/>
                  <a:gd name="T40" fmla="*/ 97 w 185"/>
                  <a:gd name="T41" fmla="*/ 145 h 188"/>
                  <a:gd name="T42" fmla="*/ 79 w 185"/>
                  <a:gd name="T43" fmla="*/ 166 h 188"/>
                  <a:gd name="T44" fmla="*/ 101 w 185"/>
                  <a:gd name="T45" fmla="*/ 188 h 188"/>
                  <a:gd name="T46" fmla="*/ 123 w 185"/>
                  <a:gd name="T47" fmla="*/ 166 h 188"/>
                  <a:gd name="T48" fmla="*/ 105 w 185"/>
                  <a:gd name="T49" fmla="*/ 145 h 188"/>
                  <a:gd name="T50" fmla="*/ 105 w 185"/>
                  <a:gd name="T51" fmla="*/ 115 h 188"/>
                  <a:gd name="T52" fmla="*/ 129 w 185"/>
                  <a:gd name="T53" fmla="*/ 87 h 188"/>
                  <a:gd name="T54" fmla="*/ 123 w 185"/>
                  <a:gd name="T55" fmla="*/ 69 h 188"/>
                  <a:gd name="T56" fmla="*/ 149 w 185"/>
                  <a:gd name="T57" fmla="*/ 43 h 188"/>
                  <a:gd name="T58" fmla="*/ 177 w 185"/>
                  <a:gd name="T59" fmla="*/ 40 h 188"/>
                  <a:gd name="T60" fmla="*/ 177 w 185"/>
                  <a:gd name="T61" fmla="*/ 9 h 188"/>
                  <a:gd name="T62" fmla="*/ 101 w 185"/>
                  <a:gd name="T63" fmla="*/ 107 h 188"/>
                  <a:gd name="T64" fmla="*/ 81 w 185"/>
                  <a:gd name="T65" fmla="*/ 87 h 188"/>
                  <a:gd name="T66" fmla="*/ 101 w 185"/>
                  <a:gd name="T67" fmla="*/ 67 h 188"/>
                  <a:gd name="T68" fmla="*/ 121 w 185"/>
                  <a:gd name="T69" fmla="*/ 87 h 188"/>
                  <a:gd name="T70" fmla="*/ 101 w 185"/>
                  <a:gd name="T71" fmla="*/ 10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188">
                    <a:moveTo>
                      <a:pt x="177" y="9"/>
                    </a:moveTo>
                    <a:cubicBezTo>
                      <a:pt x="168" y="0"/>
                      <a:pt x="154" y="0"/>
                      <a:pt x="146" y="9"/>
                    </a:cubicBezTo>
                    <a:cubicBezTo>
                      <a:pt x="138" y="16"/>
                      <a:pt x="137" y="28"/>
                      <a:pt x="143" y="37"/>
                    </a:cubicBezTo>
                    <a:cubicBezTo>
                      <a:pt x="117" y="63"/>
                      <a:pt x="117" y="63"/>
                      <a:pt x="117" y="63"/>
                    </a:cubicBezTo>
                    <a:cubicBezTo>
                      <a:pt x="112" y="60"/>
                      <a:pt x="107" y="58"/>
                      <a:pt x="101" y="58"/>
                    </a:cubicBezTo>
                    <a:cubicBezTo>
                      <a:pt x="94" y="58"/>
                      <a:pt x="88" y="60"/>
                      <a:pt x="83" y="64"/>
                    </a:cubicBezTo>
                    <a:cubicBezTo>
                      <a:pt x="65" y="46"/>
                      <a:pt x="65" y="46"/>
                      <a:pt x="65" y="46"/>
                    </a:cubicBezTo>
                    <a:cubicBezTo>
                      <a:pt x="69" y="39"/>
                      <a:pt x="68" y="30"/>
                      <a:pt x="62" y="25"/>
                    </a:cubicBezTo>
                    <a:cubicBezTo>
                      <a:pt x="56" y="18"/>
                      <a:pt x="45" y="18"/>
                      <a:pt x="38" y="25"/>
                    </a:cubicBezTo>
                    <a:cubicBezTo>
                      <a:pt x="32" y="31"/>
                      <a:pt x="32" y="42"/>
                      <a:pt x="38" y="49"/>
                    </a:cubicBezTo>
                    <a:cubicBezTo>
                      <a:pt x="44" y="55"/>
                      <a:pt x="52" y="55"/>
                      <a:pt x="59" y="51"/>
                    </a:cubicBezTo>
                    <a:cubicBezTo>
                      <a:pt x="77" y="70"/>
                      <a:pt x="77" y="70"/>
                      <a:pt x="77" y="70"/>
                    </a:cubicBezTo>
                    <a:cubicBezTo>
                      <a:pt x="75" y="74"/>
                      <a:pt x="73" y="78"/>
                      <a:pt x="72" y="83"/>
                    </a:cubicBezTo>
                    <a:cubicBezTo>
                      <a:pt x="44" y="83"/>
                      <a:pt x="44" y="83"/>
                      <a:pt x="44" y="83"/>
                    </a:cubicBezTo>
                    <a:cubicBezTo>
                      <a:pt x="42" y="73"/>
                      <a:pt x="33" y="65"/>
                      <a:pt x="22" y="65"/>
                    </a:cubicBezTo>
                    <a:cubicBezTo>
                      <a:pt x="10" y="65"/>
                      <a:pt x="0" y="75"/>
                      <a:pt x="0" y="87"/>
                    </a:cubicBezTo>
                    <a:cubicBezTo>
                      <a:pt x="0" y="99"/>
                      <a:pt x="10" y="109"/>
                      <a:pt x="22" y="109"/>
                    </a:cubicBezTo>
                    <a:cubicBezTo>
                      <a:pt x="33" y="109"/>
                      <a:pt x="42" y="102"/>
                      <a:pt x="44" y="92"/>
                    </a:cubicBezTo>
                    <a:cubicBezTo>
                      <a:pt x="73" y="92"/>
                      <a:pt x="73" y="92"/>
                      <a:pt x="73" y="92"/>
                    </a:cubicBezTo>
                    <a:cubicBezTo>
                      <a:pt x="75" y="104"/>
                      <a:pt x="84" y="113"/>
                      <a:pt x="97" y="115"/>
                    </a:cubicBezTo>
                    <a:cubicBezTo>
                      <a:pt x="97" y="145"/>
                      <a:pt x="97" y="145"/>
                      <a:pt x="97" y="145"/>
                    </a:cubicBezTo>
                    <a:cubicBezTo>
                      <a:pt x="86" y="147"/>
                      <a:pt x="79" y="156"/>
                      <a:pt x="79" y="166"/>
                    </a:cubicBezTo>
                    <a:cubicBezTo>
                      <a:pt x="79" y="179"/>
                      <a:pt x="88" y="188"/>
                      <a:pt x="101" y="188"/>
                    </a:cubicBezTo>
                    <a:cubicBezTo>
                      <a:pt x="113" y="188"/>
                      <a:pt x="123" y="179"/>
                      <a:pt x="123" y="166"/>
                    </a:cubicBezTo>
                    <a:cubicBezTo>
                      <a:pt x="123" y="156"/>
                      <a:pt x="115" y="147"/>
                      <a:pt x="105" y="145"/>
                    </a:cubicBezTo>
                    <a:cubicBezTo>
                      <a:pt x="105" y="115"/>
                      <a:pt x="105" y="115"/>
                      <a:pt x="105" y="115"/>
                    </a:cubicBezTo>
                    <a:cubicBezTo>
                      <a:pt x="119" y="113"/>
                      <a:pt x="129" y="101"/>
                      <a:pt x="129" y="87"/>
                    </a:cubicBezTo>
                    <a:cubicBezTo>
                      <a:pt x="129" y="80"/>
                      <a:pt x="127" y="74"/>
                      <a:pt x="123" y="69"/>
                    </a:cubicBezTo>
                    <a:cubicBezTo>
                      <a:pt x="149" y="43"/>
                      <a:pt x="149" y="43"/>
                      <a:pt x="149" y="43"/>
                    </a:cubicBezTo>
                    <a:cubicBezTo>
                      <a:pt x="158" y="48"/>
                      <a:pt x="169" y="47"/>
                      <a:pt x="177" y="40"/>
                    </a:cubicBezTo>
                    <a:cubicBezTo>
                      <a:pt x="185" y="31"/>
                      <a:pt x="185" y="17"/>
                      <a:pt x="177" y="9"/>
                    </a:cubicBezTo>
                    <a:close/>
                    <a:moveTo>
                      <a:pt x="101" y="107"/>
                    </a:moveTo>
                    <a:cubicBezTo>
                      <a:pt x="90" y="107"/>
                      <a:pt x="81" y="98"/>
                      <a:pt x="81" y="87"/>
                    </a:cubicBezTo>
                    <a:cubicBezTo>
                      <a:pt x="81" y="76"/>
                      <a:pt x="90" y="67"/>
                      <a:pt x="101" y="67"/>
                    </a:cubicBezTo>
                    <a:cubicBezTo>
                      <a:pt x="112" y="67"/>
                      <a:pt x="121" y="76"/>
                      <a:pt x="121" y="87"/>
                    </a:cubicBezTo>
                    <a:cubicBezTo>
                      <a:pt x="121" y="98"/>
                      <a:pt x="112" y="107"/>
                      <a:pt x="101" y="10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p:cNvPicPr>
              <a:picLocks noChangeAspect="1"/>
            </p:cNvPicPr>
            <p:nvPr/>
          </p:nvPicPr>
          <p:blipFill>
            <a:blip r:embed="rId5">
              <a:duotone>
                <a:schemeClr val="accent6">
                  <a:shade val="45000"/>
                  <a:satMod val="135000"/>
                </a:schemeClr>
                <a:prstClr val="white"/>
              </a:duotone>
            </a:blip>
            <a:stretch>
              <a:fillRect/>
            </a:stretch>
          </p:blipFill>
          <p:spPr>
            <a:xfrm>
              <a:off x="1994497" y="5458790"/>
              <a:ext cx="519013" cy="561017"/>
            </a:xfrm>
            <a:prstGeom prst="rect">
              <a:avLst/>
            </a:prstGeom>
          </p:spPr>
        </p:pic>
      </p:grpSp>
    </p:spTree>
    <p:extLst>
      <p:ext uri="{BB962C8B-B14F-4D97-AF65-F5344CB8AC3E}">
        <p14:creationId xmlns:p14="http://schemas.microsoft.com/office/powerpoint/2010/main" val="732250013"/>
      </p:ext>
    </p:extLst>
  </p:cSld>
  <p:clrMapOvr>
    <a:masterClrMapping/>
  </p:clrMapOvr>
  <mc:AlternateContent xmlns:mc="http://schemas.openxmlformats.org/markup-compatibility/2006" xmlns:p14="http://schemas.microsoft.com/office/powerpoint/2010/main">
    <mc:Choice Requires="p14">
      <p:transition spd="slow" p14:dur="2000" advTm="44802"/>
    </mc:Choice>
    <mc:Fallback xmlns="">
      <p:transition spd="slow" advTm="4480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125856"/>
            <a:ext cx="9296399" cy="1379132"/>
          </a:xfrm>
        </p:spPr>
        <p:txBody>
          <a:bodyPr/>
          <a:lstStyle/>
          <a:p>
            <a:r>
              <a:rPr lang="en-US" dirty="0"/>
              <a:t>THANK YOU</a:t>
            </a:r>
          </a:p>
        </p:txBody>
      </p:sp>
    </p:spTree>
    <p:extLst>
      <p:ext uri="{BB962C8B-B14F-4D97-AF65-F5344CB8AC3E}">
        <p14:creationId xmlns:p14="http://schemas.microsoft.com/office/powerpoint/2010/main" val="2124786709"/>
      </p:ext>
    </p:extLst>
  </p:cSld>
  <p:clrMapOvr>
    <a:masterClrMapping/>
  </p:clrMapOvr>
  <mc:AlternateContent xmlns:mc="http://schemas.openxmlformats.org/markup-compatibility/2006" xmlns:p14="http://schemas.microsoft.com/office/powerpoint/2010/main">
    <mc:Choice Requires="p14">
      <p:transition spd="slow" p14:dur="2000" advTm="10554"/>
    </mc:Choice>
    <mc:Fallback xmlns="">
      <p:transition spd="slow" advTm="1055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22D76-E10D-A641-8B9F-75866E3A1AE1}"/>
              </a:ext>
            </a:extLst>
          </p:cNvPr>
          <p:cNvSpPr>
            <a:spLocks noGrp="1"/>
          </p:cNvSpPr>
          <p:nvPr>
            <p:ph type="title"/>
          </p:nvPr>
        </p:nvSpPr>
        <p:spPr>
          <a:xfrm>
            <a:off x="560014" y="320164"/>
            <a:ext cx="10978219" cy="1007311"/>
          </a:xfrm>
        </p:spPr>
        <p:txBody>
          <a:bodyPr>
            <a:normAutofit/>
          </a:bodyPr>
          <a:lstStyle/>
          <a:p>
            <a:r>
              <a:rPr lang="en-US" sz="3200" b="1" dirty="0">
                <a:latin typeface="+mj-lt"/>
              </a:rPr>
              <a:t>Why Health Net?</a:t>
            </a:r>
          </a:p>
        </p:txBody>
      </p:sp>
      <p:sp>
        <p:nvSpPr>
          <p:cNvPr id="7" name="Text Placeholder 6"/>
          <p:cNvSpPr>
            <a:spLocks noGrp="1"/>
          </p:cNvSpPr>
          <p:nvPr>
            <p:ph type="body" sz="quarter" idx="4294967295"/>
          </p:nvPr>
        </p:nvSpPr>
        <p:spPr>
          <a:xfrm>
            <a:off x="624920" y="895169"/>
            <a:ext cx="9701213" cy="338137"/>
          </a:xfrm>
        </p:spPr>
        <p:txBody>
          <a:bodyPr>
            <a:normAutofit/>
          </a:bodyPr>
          <a:lstStyle/>
          <a:p>
            <a:r>
              <a:rPr lang="en-US" sz="2000" dirty="0"/>
              <a:t>CHOOSE UC BLUE &amp; GOLD FOR 2024!</a:t>
            </a:r>
          </a:p>
        </p:txBody>
      </p:sp>
      <p:sp>
        <p:nvSpPr>
          <p:cNvPr id="88" name="Rectangle 87">
            <a:extLst>
              <a:ext uri="{FF2B5EF4-FFF2-40B4-BE49-F238E27FC236}">
                <a16:creationId xmlns:a16="http://schemas.microsoft.com/office/drawing/2014/main" id="{F09AFAA9-BD72-4D66-9DFE-046F7840E1B2}"/>
              </a:ext>
            </a:extLst>
          </p:cNvPr>
          <p:cNvSpPr/>
          <p:nvPr/>
        </p:nvSpPr>
        <p:spPr>
          <a:xfrm>
            <a:off x="2389605" y="1674938"/>
            <a:ext cx="9271000" cy="63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nchorCtr="0"/>
          <a:lstStyle/>
          <a:p>
            <a:r>
              <a:rPr lang="en-US" sz="2000" b="1" dirty="0">
                <a:solidFill>
                  <a:schemeClr val="tx2"/>
                </a:solidFill>
              </a:rPr>
              <a:t>Affordable premium, $0 deductible and fixed or $0 copayments</a:t>
            </a:r>
          </a:p>
        </p:txBody>
      </p:sp>
      <p:sp>
        <p:nvSpPr>
          <p:cNvPr id="89" name="Rectangle 88">
            <a:extLst>
              <a:ext uri="{FF2B5EF4-FFF2-40B4-BE49-F238E27FC236}">
                <a16:creationId xmlns:a16="http://schemas.microsoft.com/office/drawing/2014/main" id="{98C68047-CC73-4E19-B1B3-B7FB9CBD81A7}"/>
              </a:ext>
            </a:extLst>
          </p:cNvPr>
          <p:cNvSpPr/>
          <p:nvPr/>
        </p:nvSpPr>
        <p:spPr>
          <a:xfrm>
            <a:off x="2389605" y="2537719"/>
            <a:ext cx="9271000" cy="63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nchorCtr="0"/>
          <a:lstStyle/>
          <a:p>
            <a:r>
              <a:rPr lang="en-US" sz="2000" b="1" dirty="0">
                <a:solidFill>
                  <a:schemeClr val="tx2"/>
                </a:solidFill>
              </a:rPr>
              <a:t>Broad choice of providers - including all UC medical centers and medical groups</a:t>
            </a:r>
          </a:p>
        </p:txBody>
      </p:sp>
      <p:sp>
        <p:nvSpPr>
          <p:cNvPr id="90" name="Rectangle 89">
            <a:extLst>
              <a:ext uri="{FF2B5EF4-FFF2-40B4-BE49-F238E27FC236}">
                <a16:creationId xmlns:a16="http://schemas.microsoft.com/office/drawing/2014/main" id="{2ED505DD-6E94-4486-812E-74F8F3D51B0D}"/>
              </a:ext>
            </a:extLst>
          </p:cNvPr>
          <p:cNvSpPr/>
          <p:nvPr/>
        </p:nvSpPr>
        <p:spPr>
          <a:xfrm>
            <a:off x="2389604" y="3481155"/>
            <a:ext cx="9497595" cy="707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nchorCtr="0"/>
          <a:lstStyle/>
          <a:p>
            <a:r>
              <a:rPr lang="en-US" sz="2000" b="1" dirty="0">
                <a:solidFill>
                  <a:schemeClr val="tx2"/>
                </a:solidFill>
              </a:rPr>
              <a:t>Dedicated Health Benefit Navigators – personalized navigation for high-touch service </a:t>
            </a:r>
          </a:p>
        </p:txBody>
      </p:sp>
      <p:sp>
        <p:nvSpPr>
          <p:cNvPr id="91" name="Rectangle 90">
            <a:extLst>
              <a:ext uri="{FF2B5EF4-FFF2-40B4-BE49-F238E27FC236}">
                <a16:creationId xmlns:a16="http://schemas.microsoft.com/office/drawing/2014/main" id="{AC4A05C1-1206-482C-94DF-55E369FE90AA}"/>
              </a:ext>
            </a:extLst>
          </p:cNvPr>
          <p:cNvSpPr/>
          <p:nvPr/>
        </p:nvSpPr>
        <p:spPr>
          <a:xfrm>
            <a:off x="2389605" y="4439579"/>
            <a:ext cx="9271000" cy="63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nchorCtr="0"/>
          <a:lstStyle/>
          <a:p>
            <a:r>
              <a:rPr lang="en-US" sz="2000" b="1" dirty="0">
                <a:solidFill>
                  <a:schemeClr val="tx2"/>
                </a:solidFill>
              </a:rPr>
              <a:t>24/7 available telehealth services at $0 copayment</a:t>
            </a:r>
          </a:p>
        </p:txBody>
      </p:sp>
      <p:sp>
        <p:nvSpPr>
          <p:cNvPr id="92" name="Rectangle 91">
            <a:extLst>
              <a:ext uri="{FF2B5EF4-FFF2-40B4-BE49-F238E27FC236}">
                <a16:creationId xmlns:a16="http://schemas.microsoft.com/office/drawing/2014/main" id="{3B6FC132-90FE-4798-8DCA-8B25993C9235}"/>
              </a:ext>
            </a:extLst>
          </p:cNvPr>
          <p:cNvSpPr/>
          <p:nvPr/>
        </p:nvSpPr>
        <p:spPr>
          <a:xfrm>
            <a:off x="2389605" y="5322205"/>
            <a:ext cx="9271000" cy="63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nchorCtr="0"/>
          <a:lstStyle/>
          <a:p>
            <a:r>
              <a:rPr lang="en-US" sz="2000" b="1" dirty="0">
                <a:solidFill>
                  <a:schemeClr val="tx2"/>
                </a:solidFill>
              </a:rPr>
              <a:t>Proven track record – over 120,000 UC employees, retirees and their dependents already have UC Blue &amp; Gold HMO!</a:t>
            </a:r>
          </a:p>
        </p:txBody>
      </p:sp>
      <p:grpSp>
        <p:nvGrpSpPr>
          <p:cNvPr id="97" name="Group 48">
            <a:extLst>
              <a:ext uri="{FF2B5EF4-FFF2-40B4-BE49-F238E27FC236}">
                <a16:creationId xmlns:a16="http://schemas.microsoft.com/office/drawing/2014/main" id="{C3ABF68F-EAC8-4644-95AC-C6C58FB891AE}"/>
              </a:ext>
            </a:extLst>
          </p:cNvPr>
          <p:cNvGrpSpPr>
            <a:grpSpLocks noChangeAspect="1"/>
          </p:cNvGrpSpPr>
          <p:nvPr/>
        </p:nvGrpSpPr>
        <p:grpSpPr bwMode="auto">
          <a:xfrm>
            <a:off x="1596881" y="5396373"/>
            <a:ext cx="581371" cy="471089"/>
            <a:chOff x="1175" y="0"/>
            <a:chExt cx="5335" cy="4323"/>
          </a:xfrm>
          <a:solidFill>
            <a:srgbClr val="6E6E6E"/>
          </a:solidFill>
        </p:grpSpPr>
        <p:sp>
          <p:nvSpPr>
            <p:cNvPr id="98" name="Freeform 49">
              <a:extLst>
                <a:ext uri="{FF2B5EF4-FFF2-40B4-BE49-F238E27FC236}">
                  <a16:creationId xmlns:a16="http://schemas.microsoft.com/office/drawing/2014/main" id="{818D2DDB-9261-4A39-BBE5-94AE8E8384C5}"/>
                </a:ext>
              </a:extLst>
            </p:cNvPr>
            <p:cNvSpPr>
              <a:spLocks/>
            </p:cNvSpPr>
            <p:nvPr/>
          </p:nvSpPr>
          <p:spPr bwMode="auto">
            <a:xfrm>
              <a:off x="1175" y="435"/>
              <a:ext cx="3206" cy="3405"/>
            </a:xfrm>
            <a:custGeom>
              <a:avLst/>
              <a:gdLst>
                <a:gd name="T0" fmla="*/ 1919 w 1922"/>
                <a:gd name="T1" fmla="*/ 2042 h 2043"/>
                <a:gd name="T2" fmla="*/ 1084 w 1922"/>
                <a:gd name="T3" fmla="*/ 2042 h 2043"/>
                <a:gd name="T4" fmla="*/ 1030 w 1922"/>
                <a:gd name="T5" fmla="*/ 1792 h 2043"/>
                <a:gd name="T6" fmla="*/ 1007 w 1922"/>
                <a:gd name="T7" fmla="*/ 1686 h 2043"/>
                <a:gd name="T8" fmla="*/ 1015 w 1922"/>
                <a:gd name="T9" fmla="*/ 1647 h 2043"/>
                <a:gd name="T10" fmla="*/ 1072 w 1922"/>
                <a:gd name="T11" fmla="*/ 1525 h 2043"/>
                <a:gd name="T12" fmla="*/ 1016 w 1922"/>
                <a:gd name="T13" fmla="*/ 1432 h 2043"/>
                <a:gd name="T14" fmla="*/ 914 w 1922"/>
                <a:gd name="T15" fmla="*/ 1428 h 2043"/>
                <a:gd name="T16" fmla="*/ 849 w 1922"/>
                <a:gd name="T17" fmla="*/ 1539 h 2043"/>
                <a:gd name="T18" fmla="*/ 903 w 1922"/>
                <a:gd name="T19" fmla="*/ 1652 h 2043"/>
                <a:gd name="T20" fmla="*/ 909 w 1922"/>
                <a:gd name="T21" fmla="*/ 1681 h 2043"/>
                <a:gd name="T22" fmla="*/ 835 w 1922"/>
                <a:gd name="T23" fmla="*/ 2027 h 2043"/>
                <a:gd name="T24" fmla="*/ 817 w 1922"/>
                <a:gd name="T25" fmla="*/ 2043 h 2043"/>
                <a:gd name="T26" fmla="*/ 13 w 1922"/>
                <a:gd name="T27" fmla="*/ 2043 h 2043"/>
                <a:gd name="T28" fmla="*/ 2 w 1922"/>
                <a:gd name="T29" fmla="*/ 2042 h 2043"/>
                <a:gd name="T30" fmla="*/ 1 w 1922"/>
                <a:gd name="T31" fmla="*/ 2022 h 2043"/>
                <a:gd name="T32" fmla="*/ 0 w 1922"/>
                <a:gd name="T33" fmla="*/ 1780 h 2043"/>
                <a:gd name="T34" fmla="*/ 78 w 1922"/>
                <a:gd name="T35" fmla="*/ 1619 h 2043"/>
                <a:gd name="T36" fmla="*/ 626 w 1922"/>
                <a:gd name="T37" fmla="*/ 1267 h 2043"/>
                <a:gd name="T38" fmla="*/ 646 w 1922"/>
                <a:gd name="T39" fmla="*/ 1234 h 2043"/>
                <a:gd name="T40" fmla="*/ 646 w 1922"/>
                <a:gd name="T41" fmla="*/ 1210 h 2043"/>
                <a:gd name="T42" fmla="*/ 616 w 1922"/>
                <a:gd name="T43" fmla="*/ 1040 h 2043"/>
                <a:gd name="T44" fmla="*/ 582 w 1922"/>
                <a:gd name="T45" fmla="*/ 928 h 2043"/>
                <a:gd name="T46" fmla="*/ 574 w 1922"/>
                <a:gd name="T47" fmla="*/ 914 h 2043"/>
                <a:gd name="T48" fmla="*/ 540 w 1922"/>
                <a:gd name="T49" fmla="*/ 878 h 2043"/>
                <a:gd name="T50" fmla="*/ 483 w 1922"/>
                <a:gd name="T51" fmla="*/ 676 h 2043"/>
                <a:gd name="T52" fmla="*/ 483 w 1922"/>
                <a:gd name="T53" fmla="*/ 666 h 2043"/>
                <a:gd name="T54" fmla="*/ 536 w 1922"/>
                <a:gd name="T55" fmla="*/ 605 h 2043"/>
                <a:gd name="T56" fmla="*/ 519 w 1922"/>
                <a:gd name="T57" fmla="*/ 499 h 2043"/>
                <a:gd name="T58" fmla="*/ 599 w 1922"/>
                <a:gd name="T59" fmla="*/ 239 h 2043"/>
                <a:gd name="T60" fmla="*/ 868 w 1922"/>
                <a:gd name="T61" fmla="*/ 43 h 2043"/>
                <a:gd name="T62" fmla="*/ 1274 w 1922"/>
                <a:gd name="T63" fmla="*/ 150 h 2043"/>
                <a:gd name="T64" fmla="*/ 1332 w 1922"/>
                <a:gd name="T65" fmla="*/ 194 h 2043"/>
                <a:gd name="T66" fmla="*/ 1426 w 1922"/>
                <a:gd name="T67" fmla="*/ 324 h 2043"/>
                <a:gd name="T68" fmla="*/ 1428 w 1922"/>
                <a:gd name="T69" fmla="*/ 572 h 2043"/>
                <a:gd name="T70" fmla="*/ 1423 w 1922"/>
                <a:gd name="T71" fmla="*/ 603 h 2043"/>
                <a:gd name="T72" fmla="*/ 1435 w 1922"/>
                <a:gd name="T73" fmla="*/ 652 h 2043"/>
                <a:gd name="T74" fmla="*/ 1449 w 1922"/>
                <a:gd name="T75" fmla="*/ 721 h 2043"/>
                <a:gd name="T76" fmla="*/ 1394 w 1922"/>
                <a:gd name="T77" fmla="*/ 898 h 2043"/>
                <a:gd name="T78" fmla="*/ 1376 w 1922"/>
                <a:gd name="T79" fmla="*/ 924 h 2043"/>
                <a:gd name="T80" fmla="*/ 1332 w 1922"/>
                <a:gd name="T81" fmla="*/ 935 h 2043"/>
                <a:gd name="T82" fmla="*/ 1307 w 1922"/>
                <a:gd name="T83" fmla="*/ 1021 h 2043"/>
                <a:gd name="T84" fmla="*/ 1285 w 1922"/>
                <a:gd name="T85" fmla="*/ 1160 h 2043"/>
                <a:gd name="T86" fmla="*/ 1285 w 1922"/>
                <a:gd name="T87" fmla="*/ 1234 h 2043"/>
                <a:gd name="T88" fmla="*/ 1306 w 1922"/>
                <a:gd name="T89" fmla="*/ 1267 h 2043"/>
                <a:gd name="T90" fmla="*/ 1833 w 1922"/>
                <a:gd name="T91" fmla="*/ 1603 h 2043"/>
                <a:gd name="T92" fmla="*/ 1920 w 1922"/>
                <a:gd name="T93" fmla="*/ 1777 h 2043"/>
                <a:gd name="T94" fmla="*/ 1921 w 1922"/>
                <a:gd name="T95" fmla="*/ 2034 h 2043"/>
                <a:gd name="T96" fmla="*/ 1919 w 1922"/>
                <a:gd name="T97" fmla="*/ 2042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2" h="2043">
                  <a:moveTo>
                    <a:pt x="1919" y="2042"/>
                  </a:moveTo>
                  <a:cubicBezTo>
                    <a:pt x="1640" y="2042"/>
                    <a:pt x="1363" y="2042"/>
                    <a:pt x="1084" y="2042"/>
                  </a:cubicBezTo>
                  <a:cubicBezTo>
                    <a:pt x="1066" y="1958"/>
                    <a:pt x="1048" y="1875"/>
                    <a:pt x="1030" y="1792"/>
                  </a:cubicBezTo>
                  <a:cubicBezTo>
                    <a:pt x="1023" y="1757"/>
                    <a:pt x="1016" y="1721"/>
                    <a:pt x="1007" y="1686"/>
                  </a:cubicBezTo>
                  <a:cubicBezTo>
                    <a:pt x="1004" y="1672"/>
                    <a:pt x="1006" y="1660"/>
                    <a:pt x="1015" y="1647"/>
                  </a:cubicBezTo>
                  <a:cubicBezTo>
                    <a:pt x="1041" y="1610"/>
                    <a:pt x="1064" y="1571"/>
                    <a:pt x="1072" y="1525"/>
                  </a:cubicBezTo>
                  <a:cubicBezTo>
                    <a:pt x="1080" y="1481"/>
                    <a:pt x="1059" y="1445"/>
                    <a:pt x="1016" y="1432"/>
                  </a:cubicBezTo>
                  <a:cubicBezTo>
                    <a:pt x="983" y="1421"/>
                    <a:pt x="948" y="1420"/>
                    <a:pt x="914" y="1428"/>
                  </a:cubicBezTo>
                  <a:cubicBezTo>
                    <a:pt x="856" y="1443"/>
                    <a:pt x="830" y="1483"/>
                    <a:pt x="849" y="1539"/>
                  </a:cubicBezTo>
                  <a:cubicBezTo>
                    <a:pt x="862" y="1578"/>
                    <a:pt x="885" y="1614"/>
                    <a:pt x="903" y="1652"/>
                  </a:cubicBezTo>
                  <a:cubicBezTo>
                    <a:pt x="907" y="1661"/>
                    <a:pt x="911" y="1672"/>
                    <a:pt x="909" y="1681"/>
                  </a:cubicBezTo>
                  <a:cubicBezTo>
                    <a:pt x="885" y="1796"/>
                    <a:pt x="860" y="1911"/>
                    <a:pt x="835" y="2027"/>
                  </a:cubicBezTo>
                  <a:cubicBezTo>
                    <a:pt x="833" y="2038"/>
                    <a:pt x="830" y="2043"/>
                    <a:pt x="817" y="2043"/>
                  </a:cubicBezTo>
                  <a:cubicBezTo>
                    <a:pt x="549" y="2043"/>
                    <a:pt x="281" y="2043"/>
                    <a:pt x="13" y="2043"/>
                  </a:cubicBezTo>
                  <a:cubicBezTo>
                    <a:pt x="10" y="2043"/>
                    <a:pt x="6" y="2043"/>
                    <a:pt x="2" y="2042"/>
                  </a:cubicBezTo>
                  <a:cubicBezTo>
                    <a:pt x="1" y="2035"/>
                    <a:pt x="1" y="2029"/>
                    <a:pt x="1" y="2022"/>
                  </a:cubicBezTo>
                  <a:cubicBezTo>
                    <a:pt x="1" y="1942"/>
                    <a:pt x="1" y="1861"/>
                    <a:pt x="0" y="1780"/>
                  </a:cubicBezTo>
                  <a:cubicBezTo>
                    <a:pt x="0" y="1714"/>
                    <a:pt x="26" y="1661"/>
                    <a:pt x="78" y="1619"/>
                  </a:cubicBezTo>
                  <a:cubicBezTo>
                    <a:pt x="248" y="1483"/>
                    <a:pt x="431" y="1364"/>
                    <a:pt x="626" y="1267"/>
                  </a:cubicBezTo>
                  <a:cubicBezTo>
                    <a:pt x="640" y="1259"/>
                    <a:pt x="647" y="1250"/>
                    <a:pt x="646" y="1234"/>
                  </a:cubicBezTo>
                  <a:cubicBezTo>
                    <a:pt x="645" y="1226"/>
                    <a:pt x="645" y="1218"/>
                    <a:pt x="646" y="1210"/>
                  </a:cubicBezTo>
                  <a:cubicBezTo>
                    <a:pt x="649" y="1151"/>
                    <a:pt x="644" y="1095"/>
                    <a:pt x="616" y="1040"/>
                  </a:cubicBezTo>
                  <a:cubicBezTo>
                    <a:pt x="598" y="1006"/>
                    <a:pt x="593" y="965"/>
                    <a:pt x="582" y="928"/>
                  </a:cubicBezTo>
                  <a:cubicBezTo>
                    <a:pt x="581" y="923"/>
                    <a:pt x="577" y="918"/>
                    <a:pt x="574" y="914"/>
                  </a:cubicBezTo>
                  <a:cubicBezTo>
                    <a:pt x="562" y="902"/>
                    <a:pt x="547" y="892"/>
                    <a:pt x="540" y="878"/>
                  </a:cubicBezTo>
                  <a:cubicBezTo>
                    <a:pt x="506" y="815"/>
                    <a:pt x="487" y="748"/>
                    <a:pt x="483" y="676"/>
                  </a:cubicBezTo>
                  <a:cubicBezTo>
                    <a:pt x="483" y="673"/>
                    <a:pt x="483" y="670"/>
                    <a:pt x="483" y="666"/>
                  </a:cubicBezTo>
                  <a:cubicBezTo>
                    <a:pt x="486" y="627"/>
                    <a:pt x="499" y="612"/>
                    <a:pt x="536" y="605"/>
                  </a:cubicBezTo>
                  <a:cubicBezTo>
                    <a:pt x="530" y="569"/>
                    <a:pt x="521" y="534"/>
                    <a:pt x="519" y="499"/>
                  </a:cubicBezTo>
                  <a:cubicBezTo>
                    <a:pt x="512" y="402"/>
                    <a:pt x="543" y="316"/>
                    <a:pt x="599" y="239"/>
                  </a:cubicBezTo>
                  <a:cubicBezTo>
                    <a:pt x="667" y="144"/>
                    <a:pt x="755" y="74"/>
                    <a:pt x="868" y="43"/>
                  </a:cubicBezTo>
                  <a:cubicBezTo>
                    <a:pt x="1023" y="0"/>
                    <a:pt x="1161" y="31"/>
                    <a:pt x="1274" y="150"/>
                  </a:cubicBezTo>
                  <a:cubicBezTo>
                    <a:pt x="1292" y="168"/>
                    <a:pt x="1308" y="184"/>
                    <a:pt x="1332" y="194"/>
                  </a:cubicBezTo>
                  <a:cubicBezTo>
                    <a:pt x="1387" y="218"/>
                    <a:pt x="1412" y="268"/>
                    <a:pt x="1426" y="324"/>
                  </a:cubicBezTo>
                  <a:cubicBezTo>
                    <a:pt x="1446" y="406"/>
                    <a:pt x="1441" y="489"/>
                    <a:pt x="1428" y="572"/>
                  </a:cubicBezTo>
                  <a:cubicBezTo>
                    <a:pt x="1427" y="582"/>
                    <a:pt x="1425" y="593"/>
                    <a:pt x="1423" y="603"/>
                  </a:cubicBezTo>
                  <a:cubicBezTo>
                    <a:pt x="1419" y="621"/>
                    <a:pt x="1415" y="636"/>
                    <a:pt x="1435" y="652"/>
                  </a:cubicBezTo>
                  <a:cubicBezTo>
                    <a:pt x="1455" y="668"/>
                    <a:pt x="1453" y="697"/>
                    <a:pt x="1449" y="721"/>
                  </a:cubicBezTo>
                  <a:cubicBezTo>
                    <a:pt x="1440" y="783"/>
                    <a:pt x="1422" y="842"/>
                    <a:pt x="1394" y="898"/>
                  </a:cubicBezTo>
                  <a:cubicBezTo>
                    <a:pt x="1389" y="907"/>
                    <a:pt x="1382" y="916"/>
                    <a:pt x="1376" y="924"/>
                  </a:cubicBezTo>
                  <a:cubicBezTo>
                    <a:pt x="1364" y="937"/>
                    <a:pt x="1350" y="943"/>
                    <a:pt x="1332" y="935"/>
                  </a:cubicBezTo>
                  <a:cubicBezTo>
                    <a:pt x="1324" y="964"/>
                    <a:pt x="1319" y="994"/>
                    <a:pt x="1307" y="1021"/>
                  </a:cubicBezTo>
                  <a:cubicBezTo>
                    <a:pt x="1289" y="1066"/>
                    <a:pt x="1283" y="1112"/>
                    <a:pt x="1285" y="1160"/>
                  </a:cubicBezTo>
                  <a:cubicBezTo>
                    <a:pt x="1287" y="1184"/>
                    <a:pt x="1287" y="1209"/>
                    <a:pt x="1285" y="1234"/>
                  </a:cubicBezTo>
                  <a:cubicBezTo>
                    <a:pt x="1285" y="1251"/>
                    <a:pt x="1291" y="1260"/>
                    <a:pt x="1306" y="1267"/>
                  </a:cubicBezTo>
                  <a:cubicBezTo>
                    <a:pt x="1493" y="1361"/>
                    <a:pt x="1668" y="1474"/>
                    <a:pt x="1833" y="1603"/>
                  </a:cubicBezTo>
                  <a:cubicBezTo>
                    <a:pt x="1890" y="1647"/>
                    <a:pt x="1919" y="1705"/>
                    <a:pt x="1920" y="1777"/>
                  </a:cubicBezTo>
                  <a:cubicBezTo>
                    <a:pt x="1922" y="1862"/>
                    <a:pt x="1921" y="1948"/>
                    <a:pt x="1921" y="2034"/>
                  </a:cubicBezTo>
                  <a:cubicBezTo>
                    <a:pt x="1921" y="2036"/>
                    <a:pt x="1920" y="2038"/>
                    <a:pt x="1919" y="20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50">
              <a:extLst>
                <a:ext uri="{FF2B5EF4-FFF2-40B4-BE49-F238E27FC236}">
                  <a16:creationId xmlns:a16="http://schemas.microsoft.com/office/drawing/2014/main" id="{01D96AF9-19AD-4E6D-9D99-AF155067B417}"/>
                </a:ext>
              </a:extLst>
            </p:cNvPr>
            <p:cNvSpPr>
              <a:spLocks/>
            </p:cNvSpPr>
            <p:nvPr/>
          </p:nvSpPr>
          <p:spPr bwMode="auto">
            <a:xfrm>
              <a:off x="4031" y="287"/>
              <a:ext cx="1495" cy="3746"/>
            </a:xfrm>
            <a:custGeom>
              <a:avLst/>
              <a:gdLst>
                <a:gd name="T0" fmla="*/ 486 w 896"/>
                <a:gd name="T1" fmla="*/ 1195 h 2248"/>
                <a:gd name="T2" fmla="*/ 460 w 896"/>
                <a:gd name="T3" fmla="*/ 1195 h 2248"/>
                <a:gd name="T4" fmla="*/ 88 w 896"/>
                <a:gd name="T5" fmla="*/ 1195 h 2248"/>
                <a:gd name="T6" fmla="*/ 9 w 896"/>
                <a:gd name="T7" fmla="*/ 1139 h 2248"/>
                <a:gd name="T8" fmla="*/ 73 w 896"/>
                <a:gd name="T9" fmla="*/ 1053 h 2248"/>
                <a:gd name="T10" fmla="*/ 95 w 896"/>
                <a:gd name="T11" fmla="*/ 1053 h 2248"/>
                <a:gd name="T12" fmla="*/ 461 w 896"/>
                <a:gd name="T13" fmla="*/ 1053 h 2248"/>
                <a:gd name="T14" fmla="*/ 486 w 896"/>
                <a:gd name="T15" fmla="*/ 1053 h 2248"/>
                <a:gd name="T16" fmla="*/ 486 w 896"/>
                <a:gd name="T17" fmla="*/ 1027 h 2248"/>
                <a:gd name="T18" fmla="*/ 486 w 896"/>
                <a:gd name="T19" fmla="*/ 85 h 2248"/>
                <a:gd name="T20" fmla="*/ 571 w 896"/>
                <a:gd name="T21" fmla="*/ 0 h 2248"/>
                <a:gd name="T22" fmla="*/ 875 w 896"/>
                <a:gd name="T23" fmla="*/ 0 h 2248"/>
                <a:gd name="T24" fmla="*/ 896 w 896"/>
                <a:gd name="T25" fmla="*/ 0 h 2248"/>
                <a:gd name="T26" fmla="*/ 896 w 896"/>
                <a:gd name="T27" fmla="*/ 140 h 2248"/>
                <a:gd name="T28" fmla="*/ 628 w 896"/>
                <a:gd name="T29" fmla="*/ 140 h 2248"/>
                <a:gd name="T30" fmla="*/ 628 w 896"/>
                <a:gd name="T31" fmla="*/ 1052 h 2248"/>
                <a:gd name="T32" fmla="*/ 896 w 896"/>
                <a:gd name="T33" fmla="*/ 1052 h 2248"/>
                <a:gd name="T34" fmla="*/ 896 w 896"/>
                <a:gd name="T35" fmla="*/ 1195 h 2248"/>
                <a:gd name="T36" fmla="*/ 628 w 896"/>
                <a:gd name="T37" fmla="*/ 1195 h 2248"/>
                <a:gd name="T38" fmla="*/ 628 w 896"/>
                <a:gd name="T39" fmla="*/ 2107 h 2248"/>
                <a:gd name="T40" fmla="*/ 896 w 896"/>
                <a:gd name="T41" fmla="*/ 2107 h 2248"/>
                <a:gd name="T42" fmla="*/ 896 w 896"/>
                <a:gd name="T43" fmla="*/ 2248 h 2248"/>
                <a:gd name="T44" fmla="*/ 878 w 896"/>
                <a:gd name="T45" fmla="*/ 2248 h 2248"/>
                <a:gd name="T46" fmla="*/ 568 w 896"/>
                <a:gd name="T47" fmla="*/ 2248 h 2248"/>
                <a:gd name="T48" fmla="*/ 486 w 896"/>
                <a:gd name="T49" fmla="*/ 2166 h 2248"/>
                <a:gd name="T50" fmla="*/ 486 w 896"/>
                <a:gd name="T51" fmla="*/ 1222 h 2248"/>
                <a:gd name="T52" fmla="*/ 486 w 896"/>
                <a:gd name="T53" fmla="*/ 1195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6" h="2248">
                  <a:moveTo>
                    <a:pt x="486" y="1195"/>
                  </a:moveTo>
                  <a:cubicBezTo>
                    <a:pt x="475" y="1195"/>
                    <a:pt x="467" y="1195"/>
                    <a:pt x="460" y="1195"/>
                  </a:cubicBezTo>
                  <a:cubicBezTo>
                    <a:pt x="336" y="1195"/>
                    <a:pt x="212" y="1195"/>
                    <a:pt x="88" y="1195"/>
                  </a:cubicBezTo>
                  <a:cubicBezTo>
                    <a:pt x="44" y="1195"/>
                    <a:pt x="16" y="1175"/>
                    <a:pt x="9" y="1139"/>
                  </a:cubicBezTo>
                  <a:cubicBezTo>
                    <a:pt x="0" y="1095"/>
                    <a:pt x="28" y="1057"/>
                    <a:pt x="73" y="1053"/>
                  </a:cubicBezTo>
                  <a:cubicBezTo>
                    <a:pt x="80" y="1052"/>
                    <a:pt x="87" y="1053"/>
                    <a:pt x="95" y="1053"/>
                  </a:cubicBezTo>
                  <a:cubicBezTo>
                    <a:pt x="217" y="1053"/>
                    <a:pt x="339" y="1053"/>
                    <a:pt x="461" y="1053"/>
                  </a:cubicBezTo>
                  <a:cubicBezTo>
                    <a:pt x="468" y="1053"/>
                    <a:pt x="476" y="1053"/>
                    <a:pt x="486" y="1053"/>
                  </a:cubicBezTo>
                  <a:cubicBezTo>
                    <a:pt x="486" y="1043"/>
                    <a:pt x="486" y="1035"/>
                    <a:pt x="486" y="1027"/>
                  </a:cubicBezTo>
                  <a:cubicBezTo>
                    <a:pt x="486" y="713"/>
                    <a:pt x="486" y="399"/>
                    <a:pt x="486" y="85"/>
                  </a:cubicBezTo>
                  <a:cubicBezTo>
                    <a:pt x="486" y="25"/>
                    <a:pt x="511" y="0"/>
                    <a:pt x="571" y="0"/>
                  </a:cubicBezTo>
                  <a:cubicBezTo>
                    <a:pt x="672" y="0"/>
                    <a:pt x="773" y="0"/>
                    <a:pt x="875" y="0"/>
                  </a:cubicBezTo>
                  <a:cubicBezTo>
                    <a:pt x="882" y="0"/>
                    <a:pt x="889" y="0"/>
                    <a:pt x="896" y="0"/>
                  </a:cubicBezTo>
                  <a:cubicBezTo>
                    <a:pt x="896" y="47"/>
                    <a:pt x="896" y="93"/>
                    <a:pt x="896" y="140"/>
                  </a:cubicBezTo>
                  <a:cubicBezTo>
                    <a:pt x="808" y="140"/>
                    <a:pt x="719" y="140"/>
                    <a:pt x="628" y="140"/>
                  </a:cubicBezTo>
                  <a:cubicBezTo>
                    <a:pt x="628" y="445"/>
                    <a:pt x="628" y="748"/>
                    <a:pt x="628" y="1052"/>
                  </a:cubicBezTo>
                  <a:cubicBezTo>
                    <a:pt x="718" y="1052"/>
                    <a:pt x="807" y="1052"/>
                    <a:pt x="896" y="1052"/>
                  </a:cubicBezTo>
                  <a:cubicBezTo>
                    <a:pt x="896" y="1100"/>
                    <a:pt x="896" y="1147"/>
                    <a:pt x="896" y="1195"/>
                  </a:cubicBezTo>
                  <a:cubicBezTo>
                    <a:pt x="808" y="1195"/>
                    <a:pt x="719" y="1195"/>
                    <a:pt x="628" y="1195"/>
                  </a:cubicBezTo>
                  <a:cubicBezTo>
                    <a:pt x="628" y="1499"/>
                    <a:pt x="628" y="1802"/>
                    <a:pt x="628" y="2107"/>
                  </a:cubicBezTo>
                  <a:cubicBezTo>
                    <a:pt x="718" y="2107"/>
                    <a:pt x="807" y="2107"/>
                    <a:pt x="896" y="2107"/>
                  </a:cubicBezTo>
                  <a:cubicBezTo>
                    <a:pt x="896" y="2154"/>
                    <a:pt x="896" y="2200"/>
                    <a:pt x="896" y="2248"/>
                  </a:cubicBezTo>
                  <a:cubicBezTo>
                    <a:pt x="891" y="2248"/>
                    <a:pt x="885" y="2248"/>
                    <a:pt x="878" y="2248"/>
                  </a:cubicBezTo>
                  <a:cubicBezTo>
                    <a:pt x="775" y="2248"/>
                    <a:pt x="671" y="2248"/>
                    <a:pt x="568" y="2248"/>
                  </a:cubicBezTo>
                  <a:cubicBezTo>
                    <a:pt x="512" y="2248"/>
                    <a:pt x="486" y="2222"/>
                    <a:pt x="486" y="2166"/>
                  </a:cubicBezTo>
                  <a:cubicBezTo>
                    <a:pt x="486" y="1851"/>
                    <a:pt x="486" y="1537"/>
                    <a:pt x="486" y="1222"/>
                  </a:cubicBezTo>
                  <a:cubicBezTo>
                    <a:pt x="486" y="1214"/>
                    <a:pt x="486" y="1206"/>
                    <a:pt x="486" y="1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51">
              <a:extLst>
                <a:ext uri="{FF2B5EF4-FFF2-40B4-BE49-F238E27FC236}">
                  <a16:creationId xmlns:a16="http://schemas.microsoft.com/office/drawing/2014/main" id="{8B1A4F8C-E13D-47DB-8ECB-28DAC2662374}"/>
                </a:ext>
              </a:extLst>
            </p:cNvPr>
            <p:cNvSpPr>
              <a:spLocks/>
            </p:cNvSpPr>
            <p:nvPr/>
          </p:nvSpPr>
          <p:spPr bwMode="auto">
            <a:xfrm>
              <a:off x="5699" y="0"/>
              <a:ext cx="806" cy="808"/>
            </a:xfrm>
            <a:custGeom>
              <a:avLst/>
              <a:gdLst>
                <a:gd name="T0" fmla="*/ 483 w 483"/>
                <a:gd name="T1" fmla="*/ 244 h 485"/>
                <a:gd name="T2" fmla="*/ 241 w 483"/>
                <a:gd name="T3" fmla="*/ 485 h 485"/>
                <a:gd name="T4" fmla="*/ 0 w 483"/>
                <a:gd name="T5" fmla="*/ 242 h 485"/>
                <a:gd name="T6" fmla="*/ 242 w 483"/>
                <a:gd name="T7" fmla="*/ 1 h 485"/>
                <a:gd name="T8" fmla="*/ 483 w 483"/>
                <a:gd name="T9" fmla="*/ 244 h 485"/>
              </a:gdLst>
              <a:ahLst/>
              <a:cxnLst>
                <a:cxn ang="0">
                  <a:pos x="T0" y="T1"/>
                </a:cxn>
                <a:cxn ang="0">
                  <a:pos x="T2" y="T3"/>
                </a:cxn>
                <a:cxn ang="0">
                  <a:pos x="T4" y="T5"/>
                </a:cxn>
                <a:cxn ang="0">
                  <a:pos x="T6" y="T7"/>
                </a:cxn>
                <a:cxn ang="0">
                  <a:pos x="T8" y="T9"/>
                </a:cxn>
              </a:cxnLst>
              <a:rect l="0" t="0" r="r" b="b"/>
              <a:pathLst>
                <a:path w="483" h="485">
                  <a:moveTo>
                    <a:pt x="483" y="244"/>
                  </a:moveTo>
                  <a:cubicBezTo>
                    <a:pt x="483" y="377"/>
                    <a:pt x="374" y="485"/>
                    <a:pt x="241" y="485"/>
                  </a:cubicBezTo>
                  <a:cubicBezTo>
                    <a:pt x="105" y="484"/>
                    <a:pt x="0" y="378"/>
                    <a:pt x="0" y="242"/>
                  </a:cubicBezTo>
                  <a:cubicBezTo>
                    <a:pt x="0" y="109"/>
                    <a:pt x="110" y="0"/>
                    <a:pt x="242" y="1"/>
                  </a:cubicBezTo>
                  <a:cubicBezTo>
                    <a:pt x="378" y="1"/>
                    <a:pt x="483" y="108"/>
                    <a:pt x="48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52">
              <a:extLst>
                <a:ext uri="{FF2B5EF4-FFF2-40B4-BE49-F238E27FC236}">
                  <a16:creationId xmlns:a16="http://schemas.microsoft.com/office/drawing/2014/main" id="{6FD3D180-1451-4A4F-AABC-146B3AE05284}"/>
                </a:ext>
              </a:extLst>
            </p:cNvPr>
            <p:cNvSpPr>
              <a:spLocks/>
            </p:cNvSpPr>
            <p:nvPr/>
          </p:nvSpPr>
          <p:spPr bwMode="auto">
            <a:xfrm>
              <a:off x="5694" y="3508"/>
              <a:ext cx="816" cy="815"/>
            </a:xfrm>
            <a:custGeom>
              <a:avLst/>
              <a:gdLst>
                <a:gd name="T0" fmla="*/ 3 w 489"/>
                <a:gd name="T1" fmla="*/ 245 h 489"/>
                <a:gd name="T2" fmla="*/ 239 w 489"/>
                <a:gd name="T3" fmla="*/ 3 h 489"/>
                <a:gd name="T4" fmla="*/ 486 w 489"/>
                <a:gd name="T5" fmla="*/ 242 h 489"/>
                <a:gd name="T6" fmla="*/ 249 w 489"/>
                <a:gd name="T7" fmla="*/ 486 h 489"/>
                <a:gd name="T8" fmla="*/ 3 w 489"/>
                <a:gd name="T9" fmla="*/ 245 h 489"/>
              </a:gdLst>
              <a:ahLst/>
              <a:cxnLst>
                <a:cxn ang="0">
                  <a:pos x="T0" y="T1"/>
                </a:cxn>
                <a:cxn ang="0">
                  <a:pos x="T2" y="T3"/>
                </a:cxn>
                <a:cxn ang="0">
                  <a:pos x="T4" y="T5"/>
                </a:cxn>
                <a:cxn ang="0">
                  <a:pos x="T6" y="T7"/>
                </a:cxn>
                <a:cxn ang="0">
                  <a:pos x="T8" y="T9"/>
                </a:cxn>
              </a:cxnLst>
              <a:rect l="0" t="0" r="r" b="b"/>
              <a:pathLst>
                <a:path w="489" h="489">
                  <a:moveTo>
                    <a:pt x="3" y="245"/>
                  </a:moveTo>
                  <a:cubicBezTo>
                    <a:pt x="0" y="116"/>
                    <a:pt x="108" y="5"/>
                    <a:pt x="239" y="3"/>
                  </a:cubicBezTo>
                  <a:cubicBezTo>
                    <a:pt x="375" y="0"/>
                    <a:pt x="483" y="105"/>
                    <a:pt x="486" y="242"/>
                  </a:cubicBezTo>
                  <a:cubicBezTo>
                    <a:pt x="489" y="372"/>
                    <a:pt x="381" y="483"/>
                    <a:pt x="249" y="486"/>
                  </a:cubicBezTo>
                  <a:cubicBezTo>
                    <a:pt x="115" y="489"/>
                    <a:pt x="6" y="382"/>
                    <a:pt x="3" y="2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53">
              <a:extLst>
                <a:ext uri="{FF2B5EF4-FFF2-40B4-BE49-F238E27FC236}">
                  <a16:creationId xmlns:a16="http://schemas.microsoft.com/office/drawing/2014/main" id="{FA96BD52-B1FA-42B8-80B9-FFCE1C8E16AC}"/>
                </a:ext>
              </a:extLst>
            </p:cNvPr>
            <p:cNvSpPr>
              <a:spLocks noEditPoints="1"/>
            </p:cNvSpPr>
            <p:nvPr/>
          </p:nvSpPr>
          <p:spPr bwMode="auto">
            <a:xfrm>
              <a:off x="5699" y="1757"/>
              <a:ext cx="806" cy="806"/>
            </a:xfrm>
            <a:custGeom>
              <a:avLst/>
              <a:gdLst>
                <a:gd name="T0" fmla="*/ 242 w 483"/>
                <a:gd name="T1" fmla="*/ 0 h 484"/>
                <a:gd name="T2" fmla="*/ 483 w 483"/>
                <a:gd name="T3" fmla="*/ 244 h 484"/>
                <a:gd name="T4" fmla="*/ 242 w 483"/>
                <a:gd name="T5" fmla="*/ 484 h 484"/>
                <a:gd name="T6" fmla="*/ 0 w 483"/>
                <a:gd name="T7" fmla="*/ 239 h 484"/>
                <a:gd name="T8" fmla="*/ 242 w 483"/>
                <a:gd name="T9" fmla="*/ 0 h 484"/>
                <a:gd name="T10" fmla="*/ 362 w 483"/>
                <a:gd name="T11" fmla="*/ 244 h 484"/>
                <a:gd name="T12" fmla="*/ 248 w 483"/>
                <a:gd name="T13" fmla="*/ 126 h 484"/>
                <a:gd name="T14" fmla="*/ 131 w 483"/>
                <a:gd name="T15" fmla="*/ 240 h 484"/>
                <a:gd name="T16" fmla="*/ 245 w 483"/>
                <a:gd name="T17" fmla="*/ 358 h 484"/>
                <a:gd name="T18" fmla="*/ 362 w 483"/>
                <a:gd name="T19" fmla="*/ 24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3" h="484">
                  <a:moveTo>
                    <a:pt x="242" y="0"/>
                  </a:moveTo>
                  <a:cubicBezTo>
                    <a:pt x="376" y="0"/>
                    <a:pt x="483" y="109"/>
                    <a:pt x="483" y="244"/>
                  </a:cubicBezTo>
                  <a:cubicBezTo>
                    <a:pt x="483" y="376"/>
                    <a:pt x="375" y="483"/>
                    <a:pt x="242" y="484"/>
                  </a:cubicBezTo>
                  <a:cubicBezTo>
                    <a:pt x="108" y="484"/>
                    <a:pt x="0" y="375"/>
                    <a:pt x="0" y="239"/>
                  </a:cubicBezTo>
                  <a:cubicBezTo>
                    <a:pt x="0" y="108"/>
                    <a:pt x="109" y="0"/>
                    <a:pt x="242" y="0"/>
                  </a:cubicBezTo>
                  <a:close/>
                  <a:moveTo>
                    <a:pt x="362" y="244"/>
                  </a:moveTo>
                  <a:cubicBezTo>
                    <a:pt x="363" y="177"/>
                    <a:pt x="313" y="126"/>
                    <a:pt x="248" y="126"/>
                  </a:cubicBezTo>
                  <a:cubicBezTo>
                    <a:pt x="183" y="126"/>
                    <a:pt x="130" y="176"/>
                    <a:pt x="131" y="240"/>
                  </a:cubicBezTo>
                  <a:cubicBezTo>
                    <a:pt x="131" y="307"/>
                    <a:pt x="180" y="357"/>
                    <a:pt x="245" y="358"/>
                  </a:cubicBezTo>
                  <a:cubicBezTo>
                    <a:pt x="308" y="358"/>
                    <a:pt x="362" y="306"/>
                    <a:pt x="362"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6" name="Group 13">
            <a:extLst>
              <a:ext uri="{FF2B5EF4-FFF2-40B4-BE49-F238E27FC236}">
                <a16:creationId xmlns:a16="http://schemas.microsoft.com/office/drawing/2014/main" id="{3BE40EFF-AA58-4012-857E-80EC85563E9F}"/>
              </a:ext>
            </a:extLst>
          </p:cNvPr>
          <p:cNvGrpSpPr>
            <a:grpSpLocks noChangeAspect="1"/>
          </p:cNvGrpSpPr>
          <p:nvPr/>
        </p:nvGrpSpPr>
        <p:grpSpPr bwMode="auto">
          <a:xfrm>
            <a:off x="1761888" y="1625355"/>
            <a:ext cx="506736" cy="575354"/>
            <a:chOff x="1" y="-1"/>
            <a:chExt cx="2533" cy="2876"/>
          </a:xfrm>
          <a:solidFill>
            <a:srgbClr val="AAC832"/>
          </a:solidFill>
        </p:grpSpPr>
        <p:sp>
          <p:nvSpPr>
            <p:cNvPr id="187" name="Freeform 14">
              <a:extLst>
                <a:ext uri="{FF2B5EF4-FFF2-40B4-BE49-F238E27FC236}">
                  <a16:creationId xmlns:a16="http://schemas.microsoft.com/office/drawing/2014/main" id="{AA60D29D-F49D-4EDF-B321-60A547471C4A}"/>
                </a:ext>
              </a:extLst>
            </p:cNvPr>
            <p:cNvSpPr>
              <a:spLocks noEditPoints="1"/>
            </p:cNvSpPr>
            <p:nvPr/>
          </p:nvSpPr>
          <p:spPr bwMode="auto">
            <a:xfrm>
              <a:off x="1" y="-1"/>
              <a:ext cx="2187" cy="2876"/>
            </a:xfrm>
            <a:custGeom>
              <a:avLst/>
              <a:gdLst>
                <a:gd name="T0" fmla="*/ 214 w 1162"/>
                <a:gd name="T1" fmla="*/ 0 h 1530"/>
                <a:gd name="T2" fmla="*/ 0 w 1162"/>
                <a:gd name="T3" fmla="*/ 214 h 1530"/>
                <a:gd name="T4" fmla="*/ 0 w 1162"/>
                <a:gd name="T5" fmla="*/ 1432 h 1530"/>
                <a:gd name="T6" fmla="*/ 130 w 1162"/>
                <a:gd name="T7" fmla="*/ 1530 h 1530"/>
                <a:gd name="T8" fmla="*/ 273 w 1162"/>
                <a:gd name="T9" fmla="*/ 1423 h 1530"/>
                <a:gd name="T10" fmla="*/ 314 w 1162"/>
                <a:gd name="T11" fmla="*/ 1423 h 1530"/>
                <a:gd name="T12" fmla="*/ 457 w 1162"/>
                <a:gd name="T13" fmla="*/ 1530 h 1530"/>
                <a:gd name="T14" fmla="*/ 599 w 1162"/>
                <a:gd name="T15" fmla="*/ 1423 h 1530"/>
                <a:gd name="T16" fmla="*/ 640 w 1162"/>
                <a:gd name="T17" fmla="*/ 1423 h 1530"/>
                <a:gd name="T18" fmla="*/ 783 w 1162"/>
                <a:gd name="T19" fmla="*/ 1530 h 1530"/>
                <a:gd name="T20" fmla="*/ 913 w 1162"/>
                <a:gd name="T21" fmla="*/ 1432 h 1530"/>
                <a:gd name="T22" fmla="*/ 918 w 1162"/>
                <a:gd name="T23" fmla="*/ 214 h 1530"/>
                <a:gd name="T24" fmla="*/ 1162 w 1162"/>
                <a:gd name="T25" fmla="*/ 0 h 1530"/>
                <a:gd name="T26" fmla="*/ 214 w 1162"/>
                <a:gd name="T27" fmla="*/ 0 h 1530"/>
                <a:gd name="T28" fmla="*/ 428 w 1162"/>
                <a:gd name="T29" fmla="*/ 382 h 1530"/>
                <a:gd name="T30" fmla="*/ 459 w 1162"/>
                <a:gd name="T31" fmla="*/ 412 h 1530"/>
                <a:gd name="T32" fmla="*/ 459 w 1162"/>
                <a:gd name="T33" fmla="*/ 413 h 1530"/>
                <a:gd name="T34" fmla="*/ 459 w 1162"/>
                <a:gd name="T35" fmla="*/ 504 h 1530"/>
                <a:gd name="T36" fmla="*/ 459 w 1162"/>
                <a:gd name="T37" fmla="*/ 507 h 1530"/>
                <a:gd name="T38" fmla="*/ 571 w 1162"/>
                <a:gd name="T39" fmla="*/ 592 h 1530"/>
                <a:gd name="T40" fmla="*/ 558 w 1162"/>
                <a:gd name="T41" fmla="*/ 633 h 1530"/>
                <a:gd name="T42" fmla="*/ 517 w 1162"/>
                <a:gd name="T43" fmla="*/ 621 h 1530"/>
                <a:gd name="T44" fmla="*/ 515 w 1162"/>
                <a:gd name="T45" fmla="*/ 617 h 1530"/>
                <a:gd name="T46" fmla="*/ 414 w 1162"/>
                <a:gd name="T47" fmla="*/ 568 h 1530"/>
                <a:gd name="T48" fmla="*/ 356 w 1162"/>
                <a:gd name="T49" fmla="*/ 654 h 1530"/>
                <a:gd name="T50" fmla="*/ 382 w 1162"/>
                <a:gd name="T51" fmla="*/ 703 h 1530"/>
                <a:gd name="T52" fmla="*/ 427 w 1162"/>
                <a:gd name="T53" fmla="*/ 720 h 1530"/>
                <a:gd name="T54" fmla="*/ 579 w 1162"/>
                <a:gd name="T55" fmla="*/ 828 h 1530"/>
                <a:gd name="T56" fmla="*/ 579 w 1162"/>
                <a:gd name="T57" fmla="*/ 829 h 1530"/>
                <a:gd name="T58" fmla="*/ 478 w 1162"/>
                <a:gd name="T59" fmla="*/ 988 h 1530"/>
                <a:gd name="T60" fmla="*/ 459 w 1162"/>
                <a:gd name="T61" fmla="*/ 992 h 1530"/>
                <a:gd name="T62" fmla="*/ 459 w 1162"/>
                <a:gd name="T63" fmla="*/ 994 h 1530"/>
                <a:gd name="T64" fmla="*/ 459 w 1162"/>
                <a:gd name="T65" fmla="*/ 1085 h 1530"/>
                <a:gd name="T66" fmla="*/ 431 w 1162"/>
                <a:gd name="T67" fmla="*/ 1118 h 1530"/>
                <a:gd name="T68" fmla="*/ 398 w 1162"/>
                <a:gd name="T69" fmla="*/ 1091 h 1530"/>
                <a:gd name="T70" fmla="*/ 398 w 1162"/>
                <a:gd name="T71" fmla="*/ 1085 h 1530"/>
                <a:gd name="T72" fmla="*/ 398 w 1162"/>
                <a:gd name="T73" fmla="*/ 994 h 1530"/>
                <a:gd name="T74" fmla="*/ 398 w 1162"/>
                <a:gd name="T75" fmla="*/ 989 h 1530"/>
                <a:gd name="T76" fmla="*/ 303 w 1162"/>
                <a:gd name="T77" fmla="*/ 900 h 1530"/>
                <a:gd name="T78" fmla="*/ 320 w 1162"/>
                <a:gd name="T79" fmla="*/ 861 h 1530"/>
                <a:gd name="T80" fmla="*/ 360 w 1162"/>
                <a:gd name="T81" fmla="*/ 878 h 1530"/>
                <a:gd name="T82" fmla="*/ 361 w 1162"/>
                <a:gd name="T83" fmla="*/ 882 h 1530"/>
                <a:gd name="T84" fmla="*/ 460 w 1162"/>
                <a:gd name="T85" fmla="*/ 929 h 1530"/>
                <a:gd name="T86" fmla="*/ 519 w 1162"/>
                <a:gd name="T87" fmla="*/ 842 h 1530"/>
                <a:gd name="T88" fmla="*/ 432 w 1162"/>
                <a:gd name="T89" fmla="*/ 782 h 1530"/>
                <a:gd name="T90" fmla="*/ 431 w 1162"/>
                <a:gd name="T91" fmla="*/ 782 h 1530"/>
                <a:gd name="T92" fmla="*/ 339 w 1162"/>
                <a:gd name="T93" fmla="*/ 747 h 1530"/>
                <a:gd name="T94" fmla="*/ 297 w 1162"/>
                <a:gd name="T95" fmla="*/ 668 h 1530"/>
                <a:gd name="T96" fmla="*/ 296 w 1162"/>
                <a:gd name="T97" fmla="*/ 667 h 1530"/>
                <a:gd name="T98" fmla="*/ 397 w 1162"/>
                <a:gd name="T99" fmla="*/ 508 h 1530"/>
                <a:gd name="T100" fmla="*/ 398 w 1162"/>
                <a:gd name="T101" fmla="*/ 508 h 1530"/>
                <a:gd name="T102" fmla="*/ 398 w 1162"/>
                <a:gd name="T103" fmla="*/ 504 h 1530"/>
                <a:gd name="T104" fmla="*/ 398 w 1162"/>
                <a:gd name="T105" fmla="*/ 413 h 1530"/>
                <a:gd name="T106" fmla="*/ 425 w 1162"/>
                <a:gd name="T107" fmla="*/ 382 h 1530"/>
                <a:gd name="T108" fmla="*/ 428 w 1162"/>
                <a:gd name="T109" fmla="*/ 382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62" h="1530">
                  <a:moveTo>
                    <a:pt x="214" y="0"/>
                  </a:moveTo>
                  <a:cubicBezTo>
                    <a:pt x="96" y="0"/>
                    <a:pt x="0" y="96"/>
                    <a:pt x="0" y="214"/>
                  </a:cubicBezTo>
                  <a:cubicBezTo>
                    <a:pt x="1" y="621"/>
                    <a:pt x="0" y="1432"/>
                    <a:pt x="0" y="1432"/>
                  </a:cubicBezTo>
                  <a:cubicBezTo>
                    <a:pt x="130" y="1530"/>
                    <a:pt x="130" y="1530"/>
                    <a:pt x="130" y="1530"/>
                  </a:cubicBezTo>
                  <a:cubicBezTo>
                    <a:pt x="273" y="1423"/>
                    <a:pt x="273" y="1423"/>
                    <a:pt x="273" y="1423"/>
                  </a:cubicBezTo>
                  <a:cubicBezTo>
                    <a:pt x="285" y="1414"/>
                    <a:pt x="302" y="1414"/>
                    <a:pt x="314" y="1423"/>
                  </a:cubicBezTo>
                  <a:cubicBezTo>
                    <a:pt x="457" y="1530"/>
                    <a:pt x="457" y="1530"/>
                    <a:pt x="457" y="1530"/>
                  </a:cubicBezTo>
                  <a:cubicBezTo>
                    <a:pt x="599" y="1423"/>
                    <a:pt x="599" y="1423"/>
                    <a:pt x="599" y="1423"/>
                  </a:cubicBezTo>
                  <a:cubicBezTo>
                    <a:pt x="611" y="1414"/>
                    <a:pt x="628" y="1414"/>
                    <a:pt x="640" y="1423"/>
                  </a:cubicBezTo>
                  <a:cubicBezTo>
                    <a:pt x="783" y="1530"/>
                    <a:pt x="783" y="1530"/>
                    <a:pt x="783" y="1530"/>
                  </a:cubicBezTo>
                  <a:cubicBezTo>
                    <a:pt x="913" y="1432"/>
                    <a:pt x="913" y="1432"/>
                    <a:pt x="913" y="1432"/>
                  </a:cubicBezTo>
                  <a:cubicBezTo>
                    <a:pt x="913" y="1021"/>
                    <a:pt x="918" y="626"/>
                    <a:pt x="918" y="214"/>
                  </a:cubicBezTo>
                  <a:cubicBezTo>
                    <a:pt x="918" y="96"/>
                    <a:pt x="1043" y="0"/>
                    <a:pt x="1162" y="0"/>
                  </a:cubicBezTo>
                  <a:lnTo>
                    <a:pt x="214" y="0"/>
                  </a:lnTo>
                  <a:close/>
                  <a:moveTo>
                    <a:pt x="428" y="382"/>
                  </a:moveTo>
                  <a:cubicBezTo>
                    <a:pt x="445" y="381"/>
                    <a:pt x="459" y="395"/>
                    <a:pt x="459" y="412"/>
                  </a:cubicBezTo>
                  <a:cubicBezTo>
                    <a:pt x="459" y="412"/>
                    <a:pt x="459" y="413"/>
                    <a:pt x="459" y="413"/>
                  </a:cubicBezTo>
                  <a:cubicBezTo>
                    <a:pt x="459" y="504"/>
                    <a:pt x="459" y="504"/>
                    <a:pt x="459" y="504"/>
                  </a:cubicBezTo>
                  <a:cubicBezTo>
                    <a:pt x="459" y="505"/>
                    <a:pt x="459" y="506"/>
                    <a:pt x="459" y="507"/>
                  </a:cubicBezTo>
                  <a:cubicBezTo>
                    <a:pt x="507" y="516"/>
                    <a:pt x="550" y="546"/>
                    <a:pt x="571" y="592"/>
                  </a:cubicBezTo>
                  <a:cubicBezTo>
                    <a:pt x="579" y="607"/>
                    <a:pt x="573" y="625"/>
                    <a:pt x="558" y="633"/>
                  </a:cubicBezTo>
                  <a:cubicBezTo>
                    <a:pt x="543" y="641"/>
                    <a:pt x="525" y="636"/>
                    <a:pt x="517" y="621"/>
                  </a:cubicBezTo>
                  <a:cubicBezTo>
                    <a:pt x="516" y="620"/>
                    <a:pt x="516" y="618"/>
                    <a:pt x="515" y="617"/>
                  </a:cubicBezTo>
                  <a:cubicBezTo>
                    <a:pt x="499" y="581"/>
                    <a:pt x="457" y="561"/>
                    <a:pt x="414" y="568"/>
                  </a:cubicBezTo>
                  <a:cubicBezTo>
                    <a:pt x="371" y="581"/>
                    <a:pt x="348" y="614"/>
                    <a:pt x="356" y="654"/>
                  </a:cubicBezTo>
                  <a:cubicBezTo>
                    <a:pt x="360" y="672"/>
                    <a:pt x="369" y="691"/>
                    <a:pt x="382" y="703"/>
                  </a:cubicBezTo>
                  <a:cubicBezTo>
                    <a:pt x="394" y="715"/>
                    <a:pt x="407" y="722"/>
                    <a:pt x="427" y="720"/>
                  </a:cubicBezTo>
                  <a:cubicBezTo>
                    <a:pt x="499" y="714"/>
                    <a:pt x="564" y="762"/>
                    <a:pt x="579" y="828"/>
                  </a:cubicBezTo>
                  <a:cubicBezTo>
                    <a:pt x="579" y="828"/>
                    <a:pt x="579" y="829"/>
                    <a:pt x="579" y="829"/>
                  </a:cubicBezTo>
                  <a:cubicBezTo>
                    <a:pt x="593" y="900"/>
                    <a:pt x="548" y="967"/>
                    <a:pt x="478" y="988"/>
                  </a:cubicBezTo>
                  <a:cubicBezTo>
                    <a:pt x="472" y="990"/>
                    <a:pt x="465" y="991"/>
                    <a:pt x="459" y="992"/>
                  </a:cubicBezTo>
                  <a:cubicBezTo>
                    <a:pt x="459" y="993"/>
                    <a:pt x="459" y="993"/>
                    <a:pt x="459" y="994"/>
                  </a:cubicBezTo>
                  <a:cubicBezTo>
                    <a:pt x="459" y="1085"/>
                    <a:pt x="459" y="1085"/>
                    <a:pt x="459" y="1085"/>
                  </a:cubicBezTo>
                  <a:cubicBezTo>
                    <a:pt x="460" y="1102"/>
                    <a:pt x="448" y="1117"/>
                    <a:pt x="431" y="1118"/>
                  </a:cubicBezTo>
                  <a:cubicBezTo>
                    <a:pt x="414" y="1120"/>
                    <a:pt x="399" y="1108"/>
                    <a:pt x="398" y="1091"/>
                  </a:cubicBezTo>
                  <a:cubicBezTo>
                    <a:pt x="398" y="1089"/>
                    <a:pt x="398" y="1087"/>
                    <a:pt x="398" y="1085"/>
                  </a:cubicBezTo>
                  <a:cubicBezTo>
                    <a:pt x="398" y="994"/>
                    <a:pt x="398" y="994"/>
                    <a:pt x="398" y="994"/>
                  </a:cubicBezTo>
                  <a:cubicBezTo>
                    <a:pt x="398" y="993"/>
                    <a:pt x="398" y="991"/>
                    <a:pt x="398" y="989"/>
                  </a:cubicBezTo>
                  <a:cubicBezTo>
                    <a:pt x="355" y="978"/>
                    <a:pt x="317" y="947"/>
                    <a:pt x="303" y="900"/>
                  </a:cubicBezTo>
                  <a:cubicBezTo>
                    <a:pt x="297" y="885"/>
                    <a:pt x="305" y="867"/>
                    <a:pt x="320" y="861"/>
                  </a:cubicBezTo>
                  <a:cubicBezTo>
                    <a:pt x="336" y="855"/>
                    <a:pt x="354" y="862"/>
                    <a:pt x="360" y="878"/>
                  </a:cubicBezTo>
                  <a:cubicBezTo>
                    <a:pt x="361" y="880"/>
                    <a:pt x="361" y="881"/>
                    <a:pt x="361" y="882"/>
                  </a:cubicBezTo>
                  <a:cubicBezTo>
                    <a:pt x="373" y="921"/>
                    <a:pt x="418" y="942"/>
                    <a:pt x="460" y="929"/>
                  </a:cubicBezTo>
                  <a:cubicBezTo>
                    <a:pt x="504" y="916"/>
                    <a:pt x="526" y="882"/>
                    <a:pt x="519" y="842"/>
                  </a:cubicBezTo>
                  <a:cubicBezTo>
                    <a:pt x="510" y="807"/>
                    <a:pt x="473" y="777"/>
                    <a:pt x="432" y="782"/>
                  </a:cubicBezTo>
                  <a:cubicBezTo>
                    <a:pt x="432" y="782"/>
                    <a:pt x="432" y="782"/>
                    <a:pt x="431" y="782"/>
                  </a:cubicBezTo>
                  <a:cubicBezTo>
                    <a:pt x="394" y="784"/>
                    <a:pt x="361" y="769"/>
                    <a:pt x="339" y="747"/>
                  </a:cubicBezTo>
                  <a:cubicBezTo>
                    <a:pt x="316" y="724"/>
                    <a:pt x="303" y="696"/>
                    <a:pt x="297" y="668"/>
                  </a:cubicBezTo>
                  <a:cubicBezTo>
                    <a:pt x="297" y="667"/>
                    <a:pt x="296" y="667"/>
                    <a:pt x="296" y="667"/>
                  </a:cubicBezTo>
                  <a:cubicBezTo>
                    <a:pt x="282" y="596"/>
                    <a:pt x="328" y="529"/>
                    <a:pt x="397" y="508"/>
                  </a:cubicBezTo>
                  <a:cubicBezTo>
                    <a:pt x="398" y="508"/>
                    <a:pt x="398" y="508"/>
                    <a:pt x="398" y="508"/>
                  </a:cubicBezTo>
                  <a:cubicBezTo>
                    <a:pt x="398" y="506"/>
                    <a:pt x="398" y="505"/>
                    <a:pt x="398" y="504"/>
                  </a:cubicBezTo>
                  <a:cubicBezTo>
                    <a:pt x="398" y="413"/>
                    <a:pt x="398" y="413"/>
                    <a:pt x="398" y="413"/>
                  </a:cubicBezTo>
                  <a:cubicBezTo>
                    <a:pt x="397" y="397"/>
                    <a:pt x="409" y="383"/>
                    <a:pt x="425" y="382"/>
                  </a:cubicBezTo>
                  <a:cubicBezTo>
                    <a:pt x="426" y="382"/>
                    <a:pt x="427" y="382"/>
                    <a:pt x="428"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AAC832"/>
                </a:solidFill>
              </a:endParaRPr>
            </a:p>
          </p:txBody>
        </p:sp>
        <p:sp>
          <p:nvSpPr>
            <p:cNvPr id="188" name="Freeform 15">
              <a:extLst>
                <a:ext uri="{FF2B5EF4-FFF2-40B4-BE49-F238E27FC236}">
                  <a16:creationId xmlns:a16="http://schemas.microsoft.com/office/drawing/2014/main" id="{5DECB667-A56F-4A9B-8188-B3FF6036271A}"/>
                </a:ext>
              </a:extLst>
            </p:cNvPr>
            <p:cNvSpPr>
              <a:spLocks/>
            </p:cNvSpPr>
            <p:nvPr/>
          </p:nvSpPr>
          <p:spPr bwMode="auto">
            <a:xfrm>
              <a:off x="1843" y="-1"/>
              <a:ext cx="691" cy="637"/>
            </a:xfrm>
            <a:custGeom>
              <a:avLst/>
              <a:gdLst>
                <a:gd name="T0" fmla="*/ 0 w 367"/>
                <a:gd name="T1" fmla="*/ 339 h 339"/>
                <a:gd name="T2" fmla="*/ 367 w 367"/>
                <a:gd name="T3" fmla="*/ 337 h 339"/>
                <a:gd name="T4" fmla="*/ 367 w 367"/>
                <a:gd name="T5" fmla="*/ 184 h 339"/>
                <a:gd name="T6" fmla="*/ 183 w 367"/>
                <a:gd name="T7" fmla="*/ 0 h 339"/>
                <a:gd name="T8" fmla="*/ 0 w 367"/>
                <a:gd name="T9" fmla="*/ 184 h 339"/>
                <a:gd name="T10" fmla="*/ 0 w 367"/>
                <a:gd name="T11" fmla="*/ 339 h 339"/>
              </a:gdLst>
              <a:ahLst/>
              <a:cxnLst>
                <a:cxn ang="0">
                  <a:pos x="T0" y="T1"/>
                </a:cxn>
                <a:cxn ang="0">
                  <a:pos x="T2" y="T3"/>
                </a:cxn>
                <a:cxn ang="0">
                  <a:pos x="T4" y="T5"/>
                </a:cxn>
                <a:cxn ang="0">
                  <a:pos x="T6" y="T7"/>
                </a:cxn>
                <a:cxn ang="0">
                  <a:pos x="T8" y="T9"/>
                </a:cxn>
                <a:cxn ang="0">
                  <a:pos x="T10" y="T11"/>
                </a:cxn>
              </a:cxnLst>
              <a:rect l="0" t="0" r="r" b="b"/>
              <a:pathLst>
                <a:path w="367" h="339">
                  <a:moveTo>
                    <a:pt x="0" y="339"/>
                  </a:moveTo>
                  <a:cubicBezTo>
                    <a:pt x="367" y="337"/>
                    <a:pt x="367" y="337"/>
                    <a:pt x="367" y="337"/>
                  </a:cubicBezTo>
                  <a:cubicBezTo>
                    <a:pt x="367" y="184"/>
                    <a:pt x="367" y="184"/>
                    <a:pt x="367" y="184"/>
                  </a:cubicBezTo>
                  <a:cubicBezTo>
                    <a:pt x="367" y="82"/>
                    <a:pt x="285" y="0"/>
                    <a:pt x="183" y="0"/>
                  </a:cubicBezTo>
                  <a:cubicBezTo>
                    <a:pt x="82" y="0"/>
                    <a:pt x="0" y="82"/>
                    <a:pt x="0" y="184"/>
                  </a:cubicBezTo>
                  <a:lnTo>
                    <a:pt x="0"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AAC832"/>
                </a:solidFill>
              </a:endParaRPr>
            </a:p>
          </p:txBody>
        </p:sp>
      </p:grpSp>
      <p:grpSp>
        <p:nvGrpSpPr>
          <p:cNvPr id="192" name="Group 4">
            <a:extLst>
              <a:ext uri="{FF2B5EF4-FFF2-40B4-BE49-F238E27FC236}">
                <a16:creationId xmlns:a16="http://schemas.microsoft.com/office/drawing/2014/main" id="{B75CE19D-E8F5-47C1-9220-D7A52B3AD04C}"/>
              </a:ext>
            </a:extLst>
          </p:cNvPr>
          <p:cNvGrpSpPr>
            <a:grpSpLocks noChangeAspect="1"/>
          </p:cNvGrpSpPr>
          <p:nvPr/>
        </p:nvGrpSpPr>
        <p:grpSpPr bwMode="auto">
          <a:xfrm>
            <a:off x="1641250" y="4386361"/>
            <a:ext cx="571881" cy="628610"/>
            <a:chOff x="911" y="1767"/>
            <a:chExt cx="802" cy="1139"/>
          </a:xfrm>
          <a:solidFill>
            <a:srgbClr val="F58220"/>
          </a:solidFill>
        </p:grpSpPr>
        <p:sp>
          <p:nvSpPr>
            <p:cNvPr id="193" name="Freeform 5">
              <a:extLst>
                <a:ext uri="{FF2B5EF4-FFF2-40B4-BE49-F238E27FC236}">
                  <a16:creationId xmlns:a16="http://schemas.microsoft.com/office/drawing/2014/main" id="{13B69705-A2FC-421D-A22D-DDC752BB7CD5}"/>
                </a:ext>
              </a:extLst>
            </p:cNvPr>
            <p:cNvSpPr>
              <a:spLocks/>
            </p:cNvSpPr>
            <p:nvPr/>
          </p:nvSpPr>
          <p:spPr bwMode="auto">
            <a:xfrm>
              <a:off x="973" y="2243"/>
              <a:ext cx="135" cy="150"/>
            </a:xfrm>
            <a:custGeom>
              <a:avLst/>
              <a:gdLst>
                <a:gd name="T0" fmla="*/ 118 w 262"/>
                <a:gd name="T1" fmla="*/ 291 h 291"/>
                <a:gd name="T2" fmla="*/ 137 w 262"/>
                <a:gd name="T3" fmla="*/ 216 h 291"/>
                <a:gd name="T4" fmla="*/ 139 w 262"/>
                <a:gd name="T5" fmla="*/ 193 h 291"/>
                <a:gd name="T6" fmla="*/ 193 w 262"/>
                <a:gd name="T7" fmla="*/ 114 h 291"/>
                <a:gd name="T8" fmla="*/ 229 w 262"/>
                <a:gd name="T9" fmla="*/ 88 h 291"/>
                <a:gd name="T10" fmla="*/ 252 w 262"/>
                <a:gd name="T11" fmla="*/ 62 h 291"/>
                <a:gd name="T12" fmla="*/ 262 w 262"/>
                <a:gd name="T13" fmla="*/ 0 h 291"/>
                <a:gd name="T14" fmla="*/ 0 w 262"/>
                <a:gd name="T15" fmla="*/ 291 h 291"/>
                <a:gd name="T16" fmla="*/ 2 w 262"/>
                <a:gd name="T17" fmla="*/ 291 h 291"/>
                <a:gd name="T18" fmla="*/ 118 w 262"/>
                <a:gd name="T19"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91">
                  <a:moveTo>
                    <a:pt x="118" y="291"/>
                  </a:moveTo>
                  <a:cubicBezTo>
                    <a:pt x="121" y="267"/>
                    <a:pt x="128" y="241"/>
                    <a:pt x="137" y="216"/>
                  </a:cubicBezTo>
                  <a:cubicBezTo>
                    <a:pt x="135" y="208"/>
                    <a:pt x="136" y="200"/>
                    <a:pt x="139" y="193"/>
                  </a:cubicBezTo>
                  <a:cubicBezTo>
                    <a:pt x="154" y="161"/>
                    <a:pt x="172" y="133"/>
                    <a:pt x="193" y="114"/>
                  </a:cubicBezTo>
                  <a:cubicBezTo>
                    <a:pt x="204" y="103"/>
                    <a:pt x="216" y="94"/>
                    <a:pt x="229" y="88"/>
                  </a:cubicBezTo>
                  <a:cubicBezTo>
                    <a:pt x="234" y="77"/>
                    <a:pt x="242" y="67"/>
                    <a:pt x="252" y="62"/>
                  </a:cubicBezTo>
                  <a:cubicBezTo>
                    <a:pt x="253" y="40"/>
                    <a:pt x="256" y="20"/>
                    <a:pt x="262" y="0"/>
                  </a:cubicBezTo>
                  <a:cubicBezTo>
                    <a:pt x="111" y="40"/>
                    <a:pt x="14" y="5"/>
                    <a:pt x="0" y="291"/>
                  </a:cubicBezTo>
                  <a:cubicBezTo>
                    <a:pt x="1" y="291"/>
                    <a:pt x="1" y="291"/>
                    <a:pt x="2" y="291"/>
                  </a:cubicBezTo>
                  <a:lnTo>
                    <a:pt x="118"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6">
              <a:extLst>
                <a:ext uri="{FF2B5EF4-FFF2-40B4-BE49-F238E27FC236}">
                  <a16:creationId xmlns:a16="http://schemas.microsoft.com/office/drawing/2014/main" id="{97A431F9-6C29-4341-B8C1-B78C29EF07AF}"/>
                </a:ext>
              </a:extLst>
            </p:cNvPr>
            <p:cNvSpPr>
              <a:spLocks/>
            </p:cNvSpPr>
            <p:nvPr/>
          </p:nvSpPr>
          <p:spPr bwMode="auto">
            <a:xfrm>
              <a:off x="1129" y="2196"/>
              <a:ext cx="523" cy="197"/>
            </a:xfrm>
            <a:custGeom>
              <a:avLst/>
              <a:gdLst>
                <a:gd name="T0" fmla="*/ 1010 w 1010"/>
                <a:gd name="T1" fmla="*/ 381 h 381"/>
                <a:gd name="T2" fmla="*/ 756 w 1010"/>
                <a:gd name="T3" fmla="*/ 92 h 381"/>
                <a:gd name="T4" fmla="*/ 767 w 1010"/>
                <a:gd name="T5" fmla="*/ 155 h 381"/>
                <a:gd name="T6" fmla="*/ 851 w 1010"/>
                <a:gd name="T7" fmla="*/ 259 h 381"/>
                <a:gd name="T8" fmla="*/ 744 w 1010"/>
                <a:gd name="T9" fmla="*/ 366 h 381"/>
                <a:gd name="T10" fmla="*/ 637 w 1010"/>
                <a:gd name="T11" fmla="*/ 259 h 381"/>
                <a:gd name="T12" fmla="*/ 718 w 1010"/>
                <a:gd name="T13" fmla="*/ 155 h 381"/>
                <a:gd name="T14" fmla="*/ 695 w 1010"/>
                <a:gd name="T15" fmla="*/ 74 h 381"/>
                <a:gd name="T16" fmla="*/ 565 w 1010"/>
                <a:gd name="T17" fmla="*/ 0 h 381"/>
                <a:gd name="T18" fmla="*/ 427 w 1010"/>
                <a:gd name="T19" fmla="*/ 296 h 381"/>
                <a:gd name="T20" fmla="*/ 392 w 1010"/>
                <a:gd name="T21" fmla="*/ 188 h 381"/>
                <a:gd name="T22" fmla="*/ 406 w 1010"/>
                <a:gd name="T23" fmla="*/ 162 h 381"/>
                <a:gd name="T24" fmla="*/ 432 w 1010"/>
                <a:gd name="T25" fmla="*/ 100 h 381"/>
                <a:gd name="T26" fmla="*/ 396 w 1010"/>
                <a:gd name="T27" fmla="*/ 67 h 381"/>
                <a:gd name="T28" fmla="*/ 354 w 1010"/>
                <a:gd name="T29" fmla="*/ 67 h 381"/>
                <a:gd name="T30" fmla="*/ 312 w 1010"/>
                <a:gd name="T31" fmla="*/ 67 h 381"/>
                <a:gd name="T32" fmla="*/ 276 w 1010"/>
                <a:gd name="T33" fmla="*/ 100 h 381"/>
                <a:gd name="T34" fmla="*/ 302 w 1010"/>
                <a:gd name="T35" fmla="*/ 162 h 381"/>
                <a:gd name="T36" fmla="*/ 316 w 1010"/>
                <a:gd name="T37" fmla="*/ 188 h 381"/>
                <a:gd name="T38" fmla="*/ 281 w 1010"/>
                <a:gd name="T39" fmla="*/ 296 h 381"/>
                <a:gd name="T40" fmla="*/ 143 w 1010"/>
                <a:gd name="T41" fmla="*/ 0 h 381"/>
                <a:gd name="T42" fmla="*/ 24 w 1010"/>
                <a:gd name="T43" fmla="*/ 69 h 381"/>
                <a:gd name="T44" fmla="*/ 0 w 1010"/>
                <a:gd name="T45" fmla="*/ 152 h 381"/>
                <a:gd name="T46" fmla="*/ 22 w 1010"/>
                <a:gd name="T47" fmla="*/ 176 h 381"/>
                <a:gd name="T48" fmla="*/ 112 w 1010"/>
                <a:gd name="T49" fmla="*/ 278 h 381"/>
                <a:gd name="T50" fmla="*/ 113 w 1010"/>
                <a:gd name="T51" fmla="*/ 304 h 381"/>
                <a:gd name="T52" fmla="*/ 133 w 1010"/>
                <a:gd name="T53" fmla="*/ 381 h 381"/>
                <a:gd name="T54" fmla="*/ 1008 w 1010"/>
                <a:gd name="T55" fmla="*/ 381 h 381"/>
                <a:gd name="T56" fmla="*/ 1010 w 1010"/>
                <a:gd name="T57"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0" h="381">
                  <a:moveTo>
                    <a:pt x="1010" y="381"/>
                  </a:moveTo>
                  <a:cubicBezTo>
                    <a:pt x="996" y="100"/>
                    <a:pt x="902" y="128"/>
                    <a:pt x="756" y="92"/>
                  </a:cubicBezTo>
                  <a:cubicBezTo>
                    <a:pt x="762" y="113"/>
                    <a:pt x="766" y="134"/>
                    <a:pt x="767" y="155"/>
                  </a:cubicBezTo>
                  <a:cubicBezTo>
                    <a:pt x="815" y="166"/>
                    <a:pt x="851" y="208"/>
                    <a:pt x="851" y="259"/>
                  </a:cubicBezTo>
                  <a:cubicBezTo>
                    <a:pt x="851" y="318"/>
                    <a:pt x="803" y="366"/>
                    <a:pt x="744" y="366"/>
                  </a:cubicBezTo>
                  <a:cubicBezTo>
                    <a:pt x="685" y="366"/>
                    <a:pt x="637" y="318"/>
                    <a:pt x="637" y="259"/>
                  </a:cubicBezTo>
                  <a:cubicBezTo>
                    <a:pt x="637" y="209"/>
                    <a:pt x="671" y="167"/>
                    <a:pt x="718" y="155"/>
                  </a:cubicBezTo>
                  <a:cubicBezTo>
                    <a:pt x="716" y="127"/>
                    <a:pt x="708" y="99"/>
                    <a:pt x="695" y="74"/>
                  </a:cubicBezTo>
                  <a:cubicBezTo>
                    <a:pt x="655" y="59"/>
                    <a:pt x="611" y="36"/>
                    <a:pt x="565" y="0"/>
                  </a:cubicBezTo>
                  <a:cubicBezTo>
                    <a:pt x="427" y="296"/>
                    <a:pt x="427" y="296"/>
                    <a:pt x="427" y="296"/>
                  </a:cubicBezTo>
                  <a:cubicBezTo>
                    <a:pt x="392" y="188"/>
                    <a:pt x="392" y="188"/>
                    <a:pt x="392" y="188"/>
                  </a:cubicBezTo>
                  <a:cubicBezTo>
                    <a:pt x="399" y="183"/>
                    <a:pt x="404" y="174"/>
                    <a:pt x="406" y="162"/>
                  </a:cubicBezTo>
                  <a:cubicBezTo>
                    <a:pt x="432" y="100"/>
                    <a:pt x="432" y="100"/>
                    <a:pt x="432" y="100"/>
                  </a:cubicBezTo>
                  <a:cubicBezTo>
                    <a:pt x="432" y="82"/>
                    <a:pt x="416" y="67"/>
                    <a:pt x="396" y="67"/>
                  </a:cubicBezTo>
                  <a:cubicBezTo>
                    <a:pt x="354" y="67"/>
                    <a:pt x="354" y="67"/>
                    <a:pt x="354" y="67"/>
                  </a:cubicBezTo>
                  <a:cubicBezTo>
                    <a:pt x="312" y="67"/>
                    <a:pt x="312" y="67"/>
                    <a:pt x="312" y="67"/>
                  </a:cubicBezTo>
                  <a:cubicBezTo>
                    <a:pt x="292" y="67"/>
                    <a:pt x="276" y="82"/>
                    <a:pt x="276" y="100"/>
                  </a:cubicBezTo>
                  <a:cubicBezTo>
                    <a:pt x="302" y="162"/>
                    <a:pt x="302" y="162"/>
                    <a:pt x="302" y="162"/>
                  </a:cubicBezTo>
                  <a:cubicBezTo>
                    <a:pt x="304" y="174"/>
                    <a:pt x="309" y="183"/>
                    <a:pt x="316" y="188"/>
                  </a:cubicBezTo>
                  <a:cubicBezTo>
                    <a:pt x="281" y="296"/>
                    <a:pt x="281" y="296"/>
                    <a:pt x="281" y="296"/>
                  </a:cubicBezTo>
                  <a:cubicBezTo>
                    <a:pt x="143" y="0"/>
                    <a:pt x="143" y="0"/>
                    <a:pt x="143" y="0"/>
                  </a:cubicBezTo>
                  <a:cubicBezTo>
                    <a:pt x="101" y="33"/>
                    <a:pt x="61" y="54"/>
                    <a:pt x="24" y="69"/>
                  </a:cubicBezTo>
                  <a:cubicBezTo>
                    <a:pt x="9" y="94"/>
                    <a:pt x="1" y="122"/>
                    <a:pt x="0" y="152"/>
                  </a:cubicBezTo>
                  <a:cubicBezTo>
                    <a:pt x="9" y="157"/>
                    <a:pt x="17" y="166"/>
                    <a:pt x="22" y="176"/>
                  </a:cubicBezTo>
                  <a:cubicBezTo>
                    <a:pt x="57" y="193"/>
                    <a:pt x="88" y="228"/>
                    <a:pt x="112" y="278"/>
                  </a:cubicBezTo>
                  <a:cubicBezTo>
                    <a:pt x="116" y="286"/>
                    <a:pt x="116" y="295"/>
                    <a:pt x="113" y="304"/>
                  </a:cubicBezTo>
                  <a:cubicBezTo>
                    <a:pt x="123" y="329"/>
                    <a:pt x="130" y="356"/>
                    <a:pt x="133" y="381"/>
                  </a:cubicBezTo>
                  <a:cubicBezTo>
                    <a:pt x="1008" y="381"/>
                    <a:pt x="1008" y="381"/>
                    <a:pt x="1008" y="381"/>
                  </a:cubicBezTo>
                  <a:cubicBezTo>
                    <a:pt x="1009" y="381"/>
                    <a:pt x="1009" y="381"/>
                    <a:pt x="1010" y="3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7">
              <a:extLst>
                <a:ext uri="{FF2B5EF4-FFF2-40B4-BE49-F238E27FC236}">
                  <a16:creationId xmlns:a16="http://schemas.microsoft.com/office/drawing/2014/main" id="{B04BB84B-B461-461C-B8D4-27EBFF05B201}"/>
                </a:ext>
              </a:extLst>
            </p:cNvPr>
            <p:cNvSpPr>
              <a:spLocks/>
            </p:cNvSpPr>
            <p:nvPr/>
          </p:nvSpPr>
          <p:spPr bwMode="auto">
            <a:xfrm>
              <a:off x="1062" y="2318"/>
              <a:ext cx="107" cy="75"/>
            </a:xfrm>
            <a:custGeom>
              <a:avLst/>
              <a:gdLst>
                <a:gd name="T0" fmla="*/ 191 w 207"/>
                <a:gd name="T1" fmla="*/ 87 h 145"/>
                <a:gd name="T2" fmla="*/ 177 w 207"/>
                <a:gd name="T3" fmla="*/ 72 h 145"/>
                <a:gd name="T4" fmla="*/ 105 w 207"/>
                <a:gd name="T5" fmla="*/ 0 h 145"/>
                <a:gd name="T6" fmla="*/ 31 w 207"/>
                <a:gd name="T7" fmla="*/ 76 h 145"/>
                <a:gd name="T8" fmla="*/ 14 w 207"/>
                <a:gd name="T9" fmla="*/ 93 h 145"/>
                <a:gd name="T10" fmla="*/ 0 w 207"/>
                <a:gd name="T11" fmla="*/ 145 h 145"/>
                <a:gd name="T12" fmla="*/ 207 w 207"/>
                <a:gd name="T13" fmla="*/ 145 h 145"/>
                <a:gd name="T14" fmla="*/ 191 w 207"/>
                <a:gd name="T15" fmla="*/ 87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145">
                  <a:moveTo>
                    <a:pt x="191" y="87"/>
                  </a:moveTo>
                  <a:cubicBezTo>
                    <a:pt x="185" y="84"/>
                    <a:pt x="180" y="79"/>
                    <a:pt x="177" y="72"/>
                  </a:cubicBezTo>
                  <a:cubicBezTo>
                    <a:pt x="156" y="28"/>
                    <a:pt x="128" y="0"/>
                    <a:pt x="105" y="0"/>
                  </a:cubicBezTo>
                  <a:cubicBezTo>
                    <a:pt x="81" y="0"/>
                    <a:pt x="51" y="31"/>
                    <a:pt x="31" y="76"/>
                  </a:cubicBezTo>
                  <a:cubicBezTo>
                    <a:pt x="27" y="83"/>
                    <a:pt x="21" y="90"/>
                    <a:pt x="14" y="93"/>
                  </a:cubicBezTo>
                  <a:cubicBezTo>
                    <a:pt x="7" y="110"/>
                    <a:pt x="3" y="128"/>
                    <a:pt x="0" y="145"/>
                  </a:cubicBezTo>
                  <a:cubicBezTo>
                    <a:pt x="207" y="145"/>
                    <a:pt x="207" y="145"/>
                    <a:pt x="207" y="145"/>
                  </a:cubicBezTo>
                  <a:cubicBezTo>
                    <a:pt x="204" y="126"/>
                    <a:pt x="199" y="106"/>
                    <a:pt x="191"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8">
              <a:extLst>
                <a:ext uri="{FF2B5EF4-FFF2-40B4-BE49-F238E27FC236}">
                  <a16:creationId xmlns:a16="http://schemas.microsoft.com/office/drawing/2014/main" id="{B49BD6A3-84DB-45E1-9481-B1CE94E436BD}"/>
                </a:ext>
              </a:extLst>
            </p:cNvPr>
            <p:cNvSpPr>
              <a:spLocks/>
            </p:cNvSpPr>
            <p:nvPr/>
          </p:nvSpPr>
          <p:spPr bwMode="auto">
            <a:xfrm>
              <a:off x="1132" y="1767"/>
              <a:ext cx="360" cy="426"/>
            </a:xfrm>
            <a:custGeom>
              <a:avLst/>
              <a:gdLst>
                <a:gd name="T0" fmla="*/ 663 w 696"/>
                <a:gd name="T1" fmla="*/ 304 h 824"/>
                <a:gd name="T2" fmla="*/ 543 w 696"/>
                <a:gd name="T3" fmla="*/ 62 h 824"/>
                <a:gd name="T4" fmla="*/ 349 w 696"/>
                <a:gd name="T5" fmla="*/ 0 h 824"/>
                <a:gd name="T6" fmla="*/ 156 w 696"/>
                <a:gd name="T7" fmla="*/ 60 h 824"/>
                <a:gd name="T8" fmla="*/ 32 w 696"/>
                <a:gd name="T9" fmla="*/ 338 h 824"/>
                <a:gd name="T10" fmla="*/ 31 w 696"/>
                <a:gd name="T11" fmla="*/ 355 h 824"/>
                <a:gd name="T12" fmla="*/ 9 w 696"/>
                <a:gd name="T13" fmla="*/ 461 h 824"/>
                <a:gd name="T14" fmla="*/ 61 w 696"/>
                <a:gd name="T15" fmla="*/ 553 h 824"/>
                <a:gd name="T16" fmla="*/ 349 w 696"/>
                <a:gd name="T17" fmla="*/ 824 h 824"/>
                <a:gd name="T18" fmla="*/ 638 w 696"/>
                <a:gd name="T19" fmla="*/ 552 h 824"/>
                <a:gd name="T20" fmla="*/ 687 w 696"/>
                <a:gd name="T21" fmla="*/ 461 h 824"/>
                <a:gd name="T22" fmla="*/ 668 w 696"/>
                <a:gd name="T23" fmla="*/ 356 h 824"/>
                <a:gd name="T24" fmla="*/ 663 w 696"/>
                <a:gd name="T25" fmla="*/ 30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6" h="824">
                  <a:moveTo>
                    <a:pt x="663" y="304"/>
                  </a:moveTo>
                  <a:cubicBezTo>
                    <a:pt x="655" y="157"/>
                    <a:pt x="610" y="91"/>
                    <a:pt x="543" y="62"/>
                  </a:cubicBezTo>
                  <a:cubicBezTo>
                    <a:pt x="496" y="24"/>
                    <a:pt x="433" y="0"/>
                    <a:pt x="349" y="0"/>
                  </a:cubicBezTo>
                  <a:cubicBezTo>
                    <a:pt x="266" y="0"/>
                    <a:pt x="203" y="23"/>
                    <a:pt x="156" y="60"/>
                  </a:cubicBezTo>
                  <a:cubicBezTo>
                    <a:pt x="83" y="91"/>
                    <a:pt x="35" y="164"/>
                    <a:pt x="32" y="338"/>
                  </a:cubicBezTo>
                  <a:cubicBezTo>
                    <a:pt x="32" y="344"/>
                    <a:pt x="31" y="349"/>
                    <a:pt x="31" y="355"/>
                  </a:cubicBezTo>
                  <a:cubicBezTo>
                    <a:pt x="9" y="359"/>
                    <a:pt x="0" y="406"/>
                    <a:pt x="9" y="461"/>
                  </a:cubicBezTo>
                  <a:cubicBezTo>
                    <a:pt x="18" y="511"/>
                    <a:pt x="40" y="550"/>
                    <a:pt x="61" y="553"/>
                  </a:cubicBezTo>
                  <a:cubicBezTo>
                    <a:pt x="112" y="692"/>
                    <a:pt x="222" y="824"/>
                    <a:pt x="349" y="824"/>
                  </a:cubicBezTo>
                  <a:cubicBezTo>
                    <a:pt x="477" y="824"/>
                    <a:pt x="587" y="692"/>
                    <a:pt x="638" y="552"/>
                  </a:cubicBezTo>
                  <a:cubicBezTo>
                    <a:pt x="658" y="546"/>
                    <a:pt x="679" y="509"/>
                    <a:pt x="687" y="461"/>
                  </a:cubicBezTo>
                  <a:cubicBezTo>
                    <a:pt x="696" y="409"/>
                    <a:pt x="687" y="363"/>
                    <a:pt x="668" y="356"/>
                  </a:cubicBezTo>
                  <a:cubicBezTo>
                    <a:pt x="667" y="339"/>
                    <a:pt x="665" y="322"/>
                    <a:pt x="663" y="3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Oval 9">
              <a:extLst>
                <a:ext uri="{FF2B5EF4-FFF2-40B4-BE49-F238E27FC236}">
                  <a16:creationId xmlns:a16="http://schemas.microsoft.com/office/drawing/2014/main" id="{76F549DD-2DEE-4A6A-ABC7-F5D2139AA6BD}"/>
                </a:ext>
              </a:extLst>
            </p:cNvPr>
            <p:cNvSpPr>
              <a:spLocks noChangeArrowheads="1"/>
            </p:cNvSpPr>
            <p:nvPr/>
          </p:nvSpPr>
          <p:spPr bwMode="auto">
            <a:xfrm>
              <a:off x="1488" y="2305"/>
              <a:ext cx="52" cy="5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10">
              <a:extLst>
                <a:ext uri="{FF2B5EF4-FFF2-40B4-BE49-F238E27FC236}">
                  <a16:creationId xmlns:a16="http://schemas.microsoft.com/office/drawing/2014/main" id="{656AA79B-AA7C-44B6-9101-8B39CAE0DEA4}"/>
                </a:ext>
              </a:extLst>
            </p:cNvPr>
            <p:cNvSpPr>
              <a:spLocks/>
            </p:cNvSpPr>
            <p:nvPr/>
          </p:nvSpPr>
          <p:spPr bwMode="auto">
            <a:xfrm>
              <a:off x="992" y="2880"/>
              <a:ext cx="640" cy="26"/>
            </a:xfrm>
            <a:custGeom>
              <a:avLst/>
              <a:gdLst>
                <a:gd name="T0" fmla="*/ 1211 w 1236"/>
                <a:gd name="T1" fmla="*/ 0 h 50"/>
                <a:gd name="T2" fmla="*/ 25 w 1236"/>
                <a:gd name="T3" fmla="*/ 0 h 50"/>
                <a:gd name="T4" fmla="*/ 0 w 1236"/>
                <a:gd name="T5" fmla="*/ 25 h 50"/>
                <a:gd name="T6" fmla="*/ 25 w 1236"/>
                <a:gd name="T7" fmla="*/ 50 h 50"/>
                <a:gd name="T8" fmla="*/ 1211 w 1236"/>
                <a:gd name="T9" fmla="*/ 50 h 50"/>
                <a:gd name="T10" fmla="*/ 1236 w 1236"/>
                <a:gd name="T11" fmla="*/ 25 h 50"/>
                <a:gd name="T12" fmla="*/ 1211 w 1236"/>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236" h="50">
                  <a:moveTo>
                    <a:pt x="1211" y="0"/>
                  </a:moveTo>
                  <a:cubicBezTo>
                    <a:pt x="25" y="0"/>
                    <a:pt x="25" y="0"/>
                    <a:pt x="25" y="0"/>
                  </a:cubicBezTo>
                  <a:cubicBezTo>
                    <a:pt x="11" y="0"/>
                    <a:pt x="0" y="11"/>
                    <a:pt x="0" y="25"/>
                  </a:cubicBezTo>
                  <a:cubicBezTo>
                    <a:pt x="0" y="39"/>
                    <a:pt x="11" y="50"/>
                    <a:pt x="25" y="50"/>
                  </a:cubicBezTo>
                  <a:cubicBezTo>
                    <a:pt x="1211" y="50"/>
                    <a:pt x="1211" y="50"/>
                    <a:pt x="1211" y="50"/>
                  </a:cubicBezTo>
                  <a:cubicBezTo>
                    <a:pt x="1225" y="50"/>
                    <a:pt x="1236" y="39"/>
                    <a:pt x="1236" y="25"/>
                  </a:cubicBezTo>
                  <a:cubicBezTo>
                    <a:pt x="1236" y="11"/>
                    <a:pt x="1225" y="0"/>
                    <a:pt x="12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11">
              <a:extLst>
                <a:ext uri="{FF2B5EF4-FFF2-40B4-BE49-F238E27FC236}">
                  <a16:creationId xmlns:a16="http://schemas.microsoft.com/office/drawing/2014/main" id="{E41F5CBA-510B-427D-84EC-8A6FB355D6FF}"/>
                </a:ext>
              </a:extLst>
            </p:cNvPr>
            <p:cNvSpPr>
              <a:spLocks noEditPoints="1"/>
            </p:cNvSpPr>
            <p:nvPr/>
          </p:nvSpPr>
          <p:spPr bwMode="auto">
            <a:xfrm>
              <a:off x="911" y="2418"/>
              <a:ext cx="802" cy="451"/>
            </a:xfrm>
            <a:custGeom>
              <a:avLst/>
              <a:gdLst>
                <a:gd name="T0" fmla="*/ 1431 w 1550"/>
                <a:gd name="T1" fmla="*/ 0 h 873"/>
                <a:gd name="T2" fmla="*/ 1429 w 1550"/>
                <a:gd name="T3" fmla="*/ 0 h 873"/>
                <a:gd name="T4" fmla="*/ 554 w 1550"/>
                <a:gd name="T5" fmla="*/ 0 h 873"/>
                <a:gd name="T6" fmla="*/ 499 w 1550"/>
                <a:gd name="T7" fmla="*/ 0 h 873"/>
                <a:gd name="T8" fmla="*/ 292 w 1550"/>
                <a:gd name="T9" fmla="*/ 0 h 873"/>
                <a:gd name="T10" fmla="*/ 237 w 1550"/>
                <a:gd name="T11" fmla="*/ 0 h 873"/>
                <a:gd name="T12" fmla="*/ 121 w 1550"/>
                <a:gd name="T13" fmla="*/ 0 h 873"/>
                <a:gd name="T14" fmla="*/ 119 w 1550"/>
                <a:gd name="T15" fmla="*/ 0 h 873"/>
                <a:gd name="T16" fmla="*/ 0 w 1550"/>
                <a:gd name="T17" fmla="*/ 121 h 873"/>
                <a:gd name="T18" fmla="*/ 0 w 1550"/>
                <a:gd name="T19" fmla="*/ 123 h 873"/>
                <a:gd name="T20" fmla="*/ 1 w 1550"/>
                <a:gd name="T21" fmla="*/ 126 h 873"/>
                <a:gd name="T22" fmla="*/ 110 w 1550"/>
                <a:gd name="T23" fmla="*/ 756 h 873"/>
                <a:gd name="T24" fmla="*/ 230 w 1550"/>
                <a:gd name="T25" fmla="*/ 873 h 873"/>
                <a:gd name="T26" fmla="*/ 1320 w 1550"/>
                <a:gd name="T27" fmla="*/ 873 h 873"/>
                <a:gd name="T28" fmla="*/ 1440 w 1550"/>
                <a:gd name="T29" fmla="*/ 756 h 873"/>
                <a:gd name="T30" fmla="*/ 1549 w 1550"/>
                <a:gd name="T31" fmla="*/ 126 h 873"/>
                <a:gd name="T32" fmla="*/ 1550 w 1550"/>
                <a:gd name="T33" fmla="*/ 123 h 873"/>
                <a:gd name="T34" fmla="*/ 1550 w 1550"/>
                <a:gd name="T35" fmla="*/ 121 h 873"/>
                <a:gd name="T36" fmla="*/ 1431 w 1550"/>
                <a:gd name="T37" fmla="*/ 0 h 873"/>
                <a:gd name="T38" fmla="*/ 775 w 1550"/>
                <a:gd name="T39" fmla="*/ 488 h 873"/>
                <a:gd name="T40" fmla="*/ 723 w 1550"/>
                <a:gd name="T41" fmla="*/ 437 h 873"/>
                <a:gd name="T42" fmla="*/ 775 w 1550"/>
                <a:gd name="T43" fmla="*/ 385 h 873"/>
                <a:gd name="T44" fmla="*/ 827 w 1550"/>
                <a:gd name="T45" fmla="*/ 437 h 873"/>
                <a:gd name="T46" fmla="*/ 775 w 1550"/>
                <a:gd name="T47" fmla="*/ 488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0" h="873">
                  <a:moveTo>
                    <a:pt x="1431" y="0"/>
                  </a:moveTo>
                  <a:cubicBezTo>
                    <a:pt x="1430" y="0"/>
                    <a:pt x="1430" y="0"/>
                    <a:pt x="1429" y="0"/>
                  </a:cubicBezTo>
                  <a:cubicBezTo>
                    <a:pt x="554" y="0"/>
                    <a:pt x="554" y="0"/>
                    <a:pt x="554" y="0"/>
                  </a:cubicBezTo>
                  <a:cubicBezTo>
                    <a:pt x="499" y="0"/>
                    <a:pt x="499" y="0"/>
                    <a:pt x="499" y="0"/>
                  </a:cubicBezTo>
                  <a:cubicBezTo>
                    <a:pt x="292" y="0"/>
                    <a:pt x="292" y="0"/>
                    <a:pt x="292" y="0"/>
                  </a:cubicBezTo>
                  <a:cubicBezTo>
                    <a:pt x="237" y="0"/>
                    <a:pt x="237" y="0"/>
                    <a:pt x="237" y="0"/>
                  </a:cubicBezTo>
                  <a:cubicBezTo>
                    <a:pt x="121" y="0"/>
                    <a:pt x="121" y="0"/>
                    <a:pt x="121" y="0"/>
                  </a:cubicBezTo>
                  <a:cubicBezTo>
                    <a:pt x="120" y="0"/>
                    <a:pt x="120" y="0"/>
                    <a:pt x="119" y="0"/>
                  </a:cubicBezTo>
                  <a:cubicBezTo>
                    <a:pt x="54" y="1"/>
                    <a:pt x="0" y="55"/>
                    <a:pt x="0" y="121"/>
                  </a:cubicBezTo>
                  <a:cubicBezTo>
                    <a:pt x="0" y="123"/>
                    <a:pt x="0" y="123"/>
                    <a:pt x="0" y="123"/>
                  </a:cubicBezTo>
                  <a:cubicBezTo>
                    <a:pt x="1" y="126"/>
                    <a:pt x="1" y="126"/>
                    <a:pt x="1" y="126"/>
                  </a:cubicBezTo>
                  <a:cubicBezTo>
                    <a:pt x="110" y="756"/>
                    <a:pt x="110" y="756"/>
                    <a:pt x="110" y="756"/>
                  </a:cubicBezTo>
                  <a:cubicBezTo>
                    <a:pt x="111" y="821"/>
                    <a:pt x="164" y="873"/>
                    <a:pt x="230" y="873"/>
                  </a:cubicBezTo>
                  <a:cubicBezTo>
                    <a:pt x="1320" y="873"/>
                    <a:pt x="1320" y="873"/>
                    <a:pt x="1320" y="873"/>
                  </a:cubicBezTo>
                  <a:cubicBezTo>
                    <a:pt x="1386" y="873"/>
                    <a:pt x="1439" y="821"/>
                    <a:pt x="1440" y="756"/>
                  </a:cubicBezTo>
                  <a:cubicBezTo>
                    <a:pt x="1549" y="126"/>
                    <a:pt x="1549" y="126"/>
                    <a:pt x="1549" y="126"/>
                  </a:cubicBezTo>
                  <a:cubicBezTo>
                    <a:pt x="1550" y="123"/>
                    <a:pt x="1550" y="123"/>
                    <a:pt x="1550" y="123"/>
                  </a:cubicBezTo>
                  <a:cubicBezTo>
                    <a:pt x="1550" y="121"/>
                    <a:pt x="1550" y="121"/>
                    <a:pt x="1550" y="121"/>
                  </a:cubicBezTo>
                  <a:cubicBezTo>
                    <a:pt x="1550" y="55"/>
                    <a:pt x="1496" y="1"/>
                    <a:pt x="1431" y="0"/>
                  </a:cubicBezTo>
                  <a:close/>
                  <a:moveTo>
                    <a:pt x="775" y="488"/>
                  </a:moveTo>
                  <a:cubicBezTo>
                    <a:pt x="746" y="488"/>
                    <a:pt x="723" y="465"/>
                    <a:pt x="723" y="437"/>
                  </a:cubicBezTo>
                  <a:cubicBezTo>
                    <a:pt x="723" y="408"/>
                    <a:pt x="746" y="385"/>
                    <a:pt x="775" y="385"/>
                  </a:cubicBezTo>
                  <a:cubicBezTo>
                    <a:pt x="804" y="385"/>
                    <a:pt x="827" y="408"/>
                    <a:pt x="827" y="437"/>
                  </a:cubicBezTo>
                  <a:cubicBezTo>
                    <a:pt x="827" y="465"/>
                    <a:pt x="804" y="488"/>
                    <a:pt x="775" y="4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7" name="Group 50">
            <a:extLst>
              <a:ext uri="{FF2B5EF4-FFF2-40B4-BE49-F238E27FC236}">
                <a16:creationId xmlns:a16="http://schemas.microsoft.com/office/drawing/2014/main" id="{BF399AD5-88A4-4BFE-AF1B-76F8663504BD}"/>
              </a:ext>
            </a:extLst>
          </p:cNvPr>
          <p:cNvGrpSpPr>
            <a:grpSpLocks noChangeAspect="1"/>
          </p:cNvGrpSpPr>
          <p:nvPr/>
        </p:nvGrpSpPr>
        <p:grpSpPr bwMode="auto">
          <a:xfrm>
            <a:off x="1708674" y="2592004"/>
            <a:ext cx="559950" cy="564260"/>
            <a:chOff x="2539" y="852"/>
            <a:chExt cx="2598" cy="2618"/>
          </a:xfrm>
          <a:solidFill>
            <a:srgbClr val="5C068C"/>
          </a:solidFill>
        </p:grpSpPr>
        <p:sp>
          <p:nvSpPr>
            <p:cNvPr id="208" name="Freeform 51">
              <a:extLst>
                <a:ext uri="{FF2B5EF4-FFF2-40B4-BE49-F238E27FC236}">
                  <a16:creationId xmlns:a16="http://schemas.microsoft.com/office/drawing/2014/main" id="{DE531B7B-9636-494A-808D-A4C71F77C3F8}"/>
                </a:ext>
              </a:extLst>
            </p:cNvPr>
            <p:cNvSpPr>
              <a:spLocks noEditPoints="1"/>
            </p:cNvSpPr>
            <p:nvPr/>
          </p:nvSpPr>
          <p:spPr bwMode="auto">
            <a:xfrm>
              <a:off x="2539" y="852"/>
              <a:ext cx="2598" cy="2618"/>
            </a:xfrm>
            <a:custGeom>
              <a:avLst/>
              <a:gdLst>
                <a:gd name="T0" fmla="*/ 605 w 2598"/>
                <a:gd name="T1" fmla="*/ 1992 h 2618"/>
                <a:gd name="T2" fmla="*/ 1241 w 2598"/>
                <a:gd name="T3" fmla="*/ 2513 h 2618"/>
                <a:gd name="T4" fmla="*/ 1361 w 2598"/>
                <a:gd name="T5" fmla="*/ 2513 h 2618"/>
                <a:gd name="T6" fmla="*/ 1999 w 2598"/>
                <a:gd name="T7" fmla="*/ 1992 h 2618"/>
                <a:gd name="T8" fmla="*/ 1361 w 2598"/>
                <a:gd name="T9" fmla="*/ 2513 h 2618"/>
                <a:gd name="T10" fmla="*/ 605 w 2598"/>
                <a:gd name="T11" fmla="*/ 1517 h 2618"/>
                <a:gd name="T12" fmla="*/ 834 w 2598"/>
                <a:gd name="T13" fmla="*/ 1797 h 2618"/>
                <a:gd name="T14" fmla="*/ 894 w 2598"/>
                <a:gd name="T15" fmla="*/ 1797 h 2618"/>
                <a:gd name="T16" fmla="*/ 1126 w 2598"/>
                <a:gd name="T17" fmla="*/ 1517 h 2618"/>
                <a:gd name="T18" fmla="*/ 894 w 2598"/>
                <a:gd name="T19" fmla="*/ 1797 h 2618"/>
                <a:gd name="T20" fmla="*/ 1482 w 2598"/>
                <a:gd name="T21" fmla="*/ 1517 h 2618"/>
                <a:gd name="T22" fmla="*/ 1713 w 2598"/>
                <a:gd name="T23" fmla="*/ 1797 h 2618"/>
                <a:gd name="T24" fmla="*/ 1774 w 2598"/>
                <a:gd name="T25" fmla="*/ 1797 h 2618"/>
                <a:gd name="T26" fmla="*/ 2005 w 2598"/>
                <a:gd name="T27" fmla="*/ 1517 h 2618"/>
                <a:gd name="T28" fmla="*/ 1774 w 2598"/>
                <a:gd name="T29" fmla="*/ 1797 h 2618"/>
                <a:gd name="T30" fmla="*/ 605 w 2598"/>
                <a:gd name="T31" fmla="*/ 1141 h 2618"/>
                <a:gd name="T32" fmla="*/ 834 w 2598"/>
                <a:gd name="T33" fmla="*/ 1421 h 2618"/>
                <a:gd name="T34" fmla="*/ 894 w 2598"/>
                <a:gd name="T35" fmla="*/ 1421 h 2618"/>
                <a:gd name="T36" fmla="*/ 1126 w 2598"/>
                <a:gd name="T37" fmla="*/ 1141 h 2618"/>
                <a:gd name="T38" fmla="*/ 894 w 2598"/>
                <a:gd name="T39" fmla="*/ 1421 h 2618"/>
                <a:gd name="T40" fmla="*/ 1482 w 2598"/>
                <a:gd name="T41" fmla="*/ 1141 h 2618"/>
                <a:gd name="T42" fmla="*/ 1713 w 2598"/>
                <a:gd name="T43" fmla="*/ 1421 h 2618"/>
                <a:gd name="T44" fmla="*/ 1774 w 2598"/>
                <a:gd name="T45" fmla="*/ 1421 h 2618"/>
                <a:gd name="T46" fmla="*/ 2005 w 2598"/>
                <a:gd name="T47" fmla="*/ 1141 h 2618"/>
                <a:gd name="T48" fmla="*/ 1774 w 2598"/>
                <a:gd name="T49" fmla="*/ 1421 h 2618"/>
                <a:gd name="T50" fmla="*/ 605 w 2598"/>
                <a:gd name="T51" fmla="*/ 765 h 2618"/>
                <a:gd name="T52" fmla="*/ 834 w 2598"/>
                <a:gd name="T53" fmla="*/ 1045 h 2618"/>
                <a:gd name="T54" fmla="*/ 894 w 2598"/>
                <a:gd name="T55" fmla="*/ 1045 h 2618"/>
                <a:gd name="T56" fmla="*/ 1126 w 2598"/>
                <a:gd name="T57" fmla="*/ 765 h 2618"/>
                <a:gd name="T58" fmla="*/ 894 w 2598"/>
                <a:gd name="T59" fmla="*/ 1045 h 2618"/>
                <a:gd name="T60" fmla="*/ 1482 w 2598"/>
                <a:gd name="T61" fmla="*/ 765 h 2618"/>
                <a:gd name="T62" fmla="*/ 1713 w 2598"/>
                <a:gd name="T63" fmla="*/ 1045 h 2618"/>
                <a:gd name="T64" fmla="*/ 1774 w 2598"/>
                <a:gd name="T65" fmla="*/ 1045 h 2618"/>
                <a:gd name="T66" fmla="*/ 2005 w 2598"/>
                <a:gd name="T67" fmla="*/ 765 h 2618"/>
                <a:gd name="T68" fmla="*/ 1774 w 2598"/>
                <a:gd name="T69" fmla="*/ 1045 h 2618"/>
                <a:gd name="T70" fmla="*/ 1086 w 2598"/>
                <a:gd name="T71" fmla="*/ 316 h 2618"/>
                <a:gd name="T72" fmla="*/ 1218 w 2598"/>
                <a:gd name="T73" fmla="*/ 182 h 2618"/>
                <a:gd name="T74" fmla="*/ 1380 w 2598"/>
                <a:gd name="T75" fmla="*/ 316 h 2618"/>
                <a:gd name="T76" fmla="*/ 1512 w 2598"/>
                <a:gd name="T77" fmla="*/ 476 h 2618"/>
                <a:gd name="T78" fmla="*/ 1380 w 2598"/>
                <a:gd name="T79" fmla="*/ 609 h 2618"/>
                <a:gd name="T80" fmla="*/ 1218 w 2598"/>
                <a:gd name="T81" fmla="*/ 476 h 2618"/>
                <a:gd name="T82" fmla="*/ 2077 w 2598"/>
                <a:gd name="T83" fmla="*/ 0 h 2618"/>
                <a:gd name="T84" fmla="*/ 535 w 2598"/>
                <a:gd name="T85" fmla="*/ 0 h 2618"/>
                <a:gd name="T86" fmla="*/ 522 w 2598"/>
                <a:gd name="T87" fmla="*/ 113 h 2618"/>
                <a:gd name="T88" fmla="*/ 623 w 2598"/>
                <a:gd name="T89" fmla="*/ 113 h 2618"/>
                <a:gd name="T90" fmla="*/ 341 w 2598"/>
                <a:gd name="T91" fmla="*/ 438 h 2618"/>
                <a:gd name="T92" fmla="*/ 141 w 2598"/>
                <a:gd name="T93" fmla="*/ 1776 h 2618"/>
                <a:gd name="T94" fmla="*/ 0 w 2598"/>
                <a:gd name="T95" fmla="*/ 2513 h 2618"/>
                <a:gd name="T96" fmla="*/ 141 w 2598"/>
                <a:gd name="T97" fmla="*/ 2618 h 2618"/>
                <a:gd name="T98" fmla="*/ 623 w 2598"/>
                <a:gd name="T99" fmla="*/ 2618 h 2618"/>
                <a:gd name="T100" fmla="*/ 823 w 2598"/>
                <a:gd name="T101" fmla="*/ 2618 h 2618"/>
                <a:gd name="T102" fmla="*/ 1292 w 2598"/>
                <a:gd name="T103" fmla="*/ 2618 h 2618"/>
                <a:gd name="T104" fmla="*/ 1574 w 2598"/>
                <a:gd name="T105" fmla="*/ 2618 h 2618"/>
                <a:gd name="T106" fmla="*/ 1915 w 2598"/>
                <a:gd name="T107" fmla="*/ 2618 h 2618"/>
                <a:gd name="T108" fmla="*/ 2257 w 2598"/>
                <a:gd name="T109" fmla="*/ 2618 h 2618"/>
                <a:gd name="T110" fmla="*/ 2598 w 2598"/>
                <a:gd name="T111" fmla="*/ 2618 h 2618"/>
                <a:gd name="T112" fmla="*/ 2457 w 2598"/>
                <a:gd name="T113" fmla="*/ 2513 h 2618"/>
                <a:gd name="T114" fmla="*/ 2257 w 2598"/>
                <a:gd name="T115" fmla="*/ 1776 h 2618"/>
                <a:gd name="T116" fmla="*/ 1975 w 2598"/>
                <a:gd name="T117" fmla="*/ 438 h 2618"/>
                <a:gd name="T118" fmla="*/ 2064 w 2598"/>
                <a:gd name="T119" fmla="*/ 113 h 2618"/>
                <a:gd name="T120" fmla="*/ 2077 w 2598"/>
                <a:gd name="T121" fmla="*/ 0 h 2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8" h="2618">
                  <a:moveTo>
                    <a:pt x="605" y="2513"/>
                  </a:moveTo>
                  <a:lnTo>
                    <a:pt x="605" y="1992"/>
                  </a:lnTo>
                  <a:lnTo>
                    <a:pt x="1241" y="1992"/>
                  </a:lnTo>
                  <a:lnTo>
                    <a:pt x="1241" y="2513"/>
                  </a:lnTo>
                  <a:lnTo>
                    <a:pt x="605" y="2513"/>
                  </a:lnTo>
                  <a:close/>
                  <a:moveTo>
                    <a:pt x="1361" y="2513"/>
                  </a:moveTo>
                  <a:lnTo>
                    <a:pt x="1361" y="1992"/>
                  </a:lnTo>
                  <a:lnTo>
                    <a:pt x="1999" y="1992"/>
                  </a:lnTo>
                  <a:lnTo>
                    <a:pt x="1999" y="2513"/>
                  </a:lnTo>
                  <a:lnTo>
                    <a:pt x="1361" y="2513"/>
                  </a:lnTo>
                  <a:close/>
                  <a:moveTo>
                    <a:pt x="605" y="1797"/>
                  </a:moveTo>
                  <a:lnTo>
                    <a:pt x="605" y="1517"/>
                  </a:lnTo>
                  <a:lnTo>
                    <a:pt x="834" y="1517"/>
                  </a:lnTo>
                  <a:lnTo>
                    <a:pt x="834" y="1797"/>
                  </a:lnTo>
                  <a:lnTo>
                    <a:pt x="605" y="1797"/>
                  </a:lnTo>
                  <a:close/>
                  <a:moveTo>
                    <a:pt x="894" y="1797"/>
                  </a:moveTo>
                  <a:lnTo>
                    <a:pt x="894" y="1517"/>
                  </a:lnTo>
                  <a:lnTo>
                    <a:pt x="1126" y="1517"/>
                  </a:lnTo>
                  <a:lnTo>
                    <a:pt x="1126" y="1797"/>
                  </a:lnTo>
                  <a:lnTo>
                    <a:pt x="894" y="1797"/>
                  </a:lnTo>
                  <a:close/>
                  <a:moveTo>
                    <a:pt x="1482" y="1797"/>
                  </a:moveTo>
                  <a:lnTo>
                    <a:pt x="1482" y="1517"/>
                  </a:lnTo>
                  <a:lnTo>
                    <a:pt x="1713" y="1517"/>
                  </a:lnTo>
                  <a:lnTo>
                    <a:pt x="1713" y="1797"/>
                  </a:lnTo>
                  <a:lnTo>
                    <a:pt x="1482" y="1797"/>
                  </a:lnTo>
                  <a:close/>
                  <a:moveTo>
                    <a:pt x="1774" y="1797"/>
                  </a:moveTo>
                  <a:lnTo>
                    <a:pt x="1774" y="1517"/>
                  </a:lnTo>
                  <a:lnTo>
                    <a:pt x="2005" y="1517"/>
                  </a:lnTo>
                  <a:lnTo>
                    <a:pt x="2005" y="1797"/>
                  </a:lnTo>
                  <a:lnTo>
                    <a:pt x="1774" y="1797"/>
                  </a:lnTo>
                  <a:close/>
                  <a:moveTo>
                    <a:pt x="605" y="1421"/>
                  </a:moveTo>
                  <a:lnTo>
                    <a:pt x="605" y="1141"/>
                  </a:lnTo>
                  <a:lnTo>
                    <a:pt x="834" y="1141"/>
                  </a:lnTo>
                  <a:lnTo>
                    <a:pt x="834" y="1421"/>
                  </a:lnTo>
                  <a:lnTo>
                    <a:pt x="605" y="1421"/>
                  </a:lnTo>
                  <a:close/>
                  <a:moveTo>
                    <a:pt x="894" y="1421"/>
                  </a:moveTo>
                  <a:lnTo>
                    <a:pt x="894" y="1141"/>
                  </a:lnTo>
                  <a:lnTo>
                    <a:pt x="1126" y="1141"/>
                  </a:lnTo>
                  <a:lnTo>
                    <a:pt x="1126" y="1421"/>
                  </a:lnTo>
                  <a:lnTo>
                    <a:pt x="894" y="1421"/>
                  </a:lnTo>
                  <a:close/>
                  <a:moveTo>
                    <a:pt x="1482" y="1421"/>
                  </a:moveTo>
                  <a:lnTo>
                    <a:pt x="1482" y="1141"/>
                  </a:lnTo>
                  <a:lnTo>
                    <a:pt x="1713" y="1141"/>
                  </a:lnTo>
                  <a:lnTo>
                    <a:pt x="1713" y="1421"/>
                  </a:lnTo>
                  <a:lnTo>
                    <a:pt x="1482" y="1421"/>
                  </a:lnTo>
                  <a:close/>
                  <a:moveTo>
                    <a:pt x="1774" y="1421"/>
                  </a:moveTo>
                  <a:lnTo>
                    <a:pt x="1774" y="1141"/>
                  </a:lnTo>
                  <a:lnTo>
                    <a:pt x="2005" y="1141"/>
                  </a:lnTo>
                  <a:lnTo>
                    <a:pt x="2005" y="1421"/>
                  </a:lnTo>
                  <a:lnTo>
                    <a:pt x="1774" y="1421"/>
                  </a:lnTo>
                  <a:close/>
                  <a:moveTo>
                    <a:pt x="605" y="1045"/>
                  </a:moveTo>
                  <a:lnTo>
                    <a:pt x="605" y="765"/>
                  </a:lnTo>
                  <a:lnTo>
                    <a:pt x="834" y="765"/>
                  </a:lnTo>
                  <a:lnTo>
                    <a:pt x="834" y="1045"/>
                  </a:lnTo>
                  <a:lnTo>
                    <a:pt x="605" y="1045"/>
                  </a:lnTo>
                  <a:close/>
                  <a:moveTo>
                    <a:pt x="894" y="1045"/>
                  </a:moveTo>
                  <a:lnTo>
                    <a:pt x="894" y="765"/>
                  </a:lnTo>
                  <a:lnTo>
                    <a:pt x="1126" y="765"/>
                  </a:lnTo>
                  <a:lnTo>
                    <a:pt x="1126" y="1045"/>
                  </a:lnTo>
                  <a:lnTo>
                    <a:pt x="894" y="1045"/>
                  </a:lnTo>
                  <a:close/>
                  <a:moveTo>
                    <a:pt x="1482" y="1045"/>
                  </a:moveTo>
                  <a:lnTo>
                    <a:pt x="1482" y="765"/>
                  </a:lnTo>
                  <a:lnTo>
                    <a:pt x="1713" y="765"/>
                  </a:lnTo>
                  <a:lnTo>
                    <a:pt x="1713" y="1045"/>
                  </a:lnTo>
                  <a:lnTo>
                    <a:pt x="1482" y="1045"/>
                  </a:lnTo>
                  <a:close/>
                  <a:moveTo>
                    <a:pt x="1774" y="1045"/>
                  </a:moveTo>
                  <a:lnTo>
                    <a:pt x="1774" y="765"/>
                  </a:lnTo>
                  <a:lnTo>
                    <a:pt x="2005" y="765"/>
                  </a:lnTo>
                  <a:lnTo>
                    <a:pt x="2005" y="1045"/>
                  </a:lnTo>
                  <a:lnTo>
                    <a:pt x="1774" y="1045"/>
                  </a:lnTo>
                  <a:close/>
                  <a:moveTo>
                    <a:pt x="1086" y="476"/>
                  </a:moveTo>
                  <a:lnTo>
                    <a:pt x="1086" y="316"/>
                  </a:lnTo>
                  <a:lnTo>
                    <a:pt x="1218" y="316"/>
                  </a:lnTo>
                  <a:lnTo>
                    <a:pt x="1218" y="182"/>
                  </a:lnTo>
                  <a:lnTo>
                    <a:pt x="1380" y="182"/>
                  </a:lnTo>
                  <a:lnTo>
                    <a:pt x="1380" y="316"/>
                  </a:lnTo>
                  <a:lnTo>
                    <a:pt x="1512" y="316"/>
                  </a:lnTo>
                  <a:lnTo>
                    <a:pt x="1512" y="476"/>
                  </a:lnTo>
                  <a:lnTo>
                    <a:pt x="1380" y="476"/>
                  </a:lnTo>
                  <a:lnTo>
                    <a:pt x="1380" y="609"/>
                  </a:lnTo>
                  <a:lnTo>
                    <a:pt x="1218" y="609"/>
                  </a:lnTo>
                  <a:lnTo>
                    <a:pt x="1218" y="476"/>
                  </a:lnTo>
                  <a:lnTo>
                    <a:pt x="1086" y="476"/>
                  </a:lnTo>
                  <a:close/>
                  <a:moveTo>
                    <a:pt x="2077" y="0"/>
                  </a:moveTo>
                  <a:lnTo>
                    <a:pt x="2064" y="0"/>
                  </a:lnTo>
                  <a:lnTo>
                    <a:pt x="535" y="0"/>
                  </a:lnTo>
                  <a:lnTo>
                    <a:pt x="522" y="0"/>
                  </a:lnTo>
                  <a:lnTo>
                    <a:pt x="522" y="113"/>
                  </a:lnTo>
                  <a:lnTo>
                    <a:pt x="535" y="113"/>
                  </a:lnTo>
                  <a:lnTo>
                    <a:pt x="623" y="113"/>
                  </a:lnTo>
                  <a:lnTo>
                    <a:pt x="623" y="438"/>
                  </a:lnTo>
                  <a:lnTo>
                    <a:pt x="341" y="438"/>
                  </a:lnTo>
                  <a:lnTo>
                    <a:pt x="341" y="1776"/>
                  </a:lnTo>
                  <a:lnTo>
                    <a:pt x="141" y="1776"/>
                  </a:lnTo>
                  <a:lnTo>
                    <a:pt x="141" y="2513"/>
                  </a:lnTo>
                  <a:lnTo>
                    <a:pt x="0" y="2513"/>
                  </a:lnTo>
                  <a:lnTo>
                    <a:pt x="0" y="2618"/>
                  </a:lnTo>
                  <a:lnTo>
                    <a:pt x="141" y="2618"/>
                  </a:lnTo>
                  <a:lnTo>
                    <a:pt x="341" y="2618"/>
                  </a:lnTo>
                  <a:lnTo>
                    <a:pt x="623" y="2618"/>
                  </a:lnTo>
                  <a:lnTo>
                    <a:pt x="684" y="2618"/>
                  </a:lnTo>
                  <a:lnTo>
                    <a:pt x="823" y="2618"/>
                  </a:lnTo>
                  <a:lnTo>
                    <a:pt x="1024" y="2618"/>
                  </a:lnTo>
                  <a:lnTo>
                    <a:pt x="1292" y="2618"/>
                  </a:lnTo>
                  <a:lnTo>
                    <a:pt x="1305" y="2618"/>
                  </a:lnTo>
                  <a:lnTo>
                    <a:pt x="1574" y="2618"/>
                  </a:lnTo>
                  <a:lnTo>
                    <a:pt x="1774" y="2618"/>
                  </a:lnTo>
                  <a:lnTo>
                    <a:pt x="1915" y="2618"/>
                  </a:lnTo>
                  <a:lnTo>
                    <a:pt x="1975" y="2618"/>
                  </a:lnTo>
                  <a:lnTo>
                    <a:pt x="2257" y="2618"/>
                  </a:lnTo>
                  <a:lnTo>
                    <a:pt x="2457" y="2618"/>
                  </a:lnTo>
                  <a:lnTo>
                    <a:pt x="2598" y="2618"/>
                  </a:lnTo>
                  <a:lnTo>
                    <a:pt x="2598" y="2513"/>
                  </a:lnTo>
                  <a:lnTo>
                    <a:pt x="2457" y="2513"/>
                  </a:lnTo>
                  <a:lnTo>
                    <a:pt x="2457" y="1776"/>
                  </a:lnTo>
                  <a:lnTo>
                    <a:pt x="2257" y="1776"/>
                  </a:lnTo>
                  <a:lnTo>
                    <a:pt x="2257" y="438"/>
                  </a:lnTo>
                  <a:lnTo>
                    <a:pt x="1975" y="438"/>
                  </a:lnTo>
                  <a:lnTo>
                    <a:pt x="1975" y="113"/>
                  </a:lnTo>
                  <a:lnTo>
                    <a:pt x="2064" y="113"/>
                  </a:lnTo>
                  <a:lnTo>
                    <a:pt x="2077" y="113"/>
                  </a:lnTo>
                  <a:lnTo>
                    <a:pt x="20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C068C"/>
                </a:solidFill>
              </a:endParaRPr>
            </a:p>
          </p:txBody>
        </p:sp>
        <p:sp>
          <p:nvSpPr>
            <p:cNvPr id="209" name="Freeform 52">
              <a:extLst>
                <a:ext uri="{FF2B5EF4-FFF2-40B4-BE49-F238E27FC236}">
                  <a16:creationId xmlns:a16="http://schemas.microsoft.com/office/drawing/2014/main" id="{D84B2847-D9E7-46D3-A25E-203C22F9A2CE}"/>
                </a:ext>
              </a:extLst>
            </p:cNvPr>
            <p:cNvSpPr>
              <a:spLocks noEditPoints="1"/>
            </p:cNvSpPr>
            <p:nvPr/>
          </p:nvSpPr>
          <p:spPr bwMode="auto">
            <a:xfrm>
              <a:off x="2539" y="852"/>
              <a:ext cx="2598" cy="2618"/>
            </a:xfrm>
            <a:custGeom>
              <a:avLst/>
              <a:gdLst>
                <a:gd name="T0" fmla="*/ 605 w 2598"/>
                <a:gd name="T1" fmla="*/ 1992 h 2618"/>
                <a:gd name="T2" fmla="*/ 1241 w 2598"/>
                <a:gd name="T3" fmla="*/ 2513 h 2618"/>
                <a:gd name="T4" fmla="*/ 1361 w 2598"/>
                <a:gd name="T5" fmla="*/ 2513 h 2618"/>
                <a:gd name="T6" fmla="*/ 1999 w 2598"/>
                <a:gd name="T7" fmla="*/ 1992 h 2618"/>
                <a:gd name="T8" fmla="*/ 1361 w 2598"/>
                <a:gd name="T9" fmla="*/ 2513 h 2618"/>
                <a:gd name="T10" fmla="*/ 605 w 2598"/>
                <a:gd name="T11" fmla="*/ 1517 h 2618"/>
                <a:gd name="T12" fmla="*/ 834 w 2598"/>
                <a:gd name="T13" fmla="*/ 1797 h 2618"/>
                <a:gd name="T14" fmla="*/ 894 w 2598"/>
                <a:gd name="T15" fmla="*/ 1797 h 2618"/>
                <a:gd name="T16" fmla="*/ 1126 w 2598"/>
                <a:gd name="T17" fmla="*/ 1517 h 2618"/>
                <a:gd name="T18" fmla="*/ 894 w 2598"/>
                <a:gd name="T19" fmla="*/ 1797 h 2618"/>
                <a:gd name="T20" fmla="*/ 1482 w 2598"/>
                <a:gd name="T21" fmla="*/ 1517 h 2618"/>
                <a:gd name="T22" fmla="*/ 1713 w 2598"/>
                <a:gd name="T23" fmla="*/ 1797 h 2618"/>
                <a:gd name="T24" fmla="*/ 1774 w 2598"/>
                <a:gd name="T25" fmla="*/ 1797 h 2618"/>
                <a:gd name="T26" fmla="*/ 2005 w 2598"/>
                <a:gd name="T27" fmla="*/ 1517 h 2618"/>
                <a:gd name="T28" fmla="*/ 1774 w 2598"/>
                <a:gd name="T29" fmla="*/ 1797 h 2618"/>
                <a:gd name="T30" fmla="*/ 605 w 2598"/>
                <a:gd name="T31" fmla="*/ 1141 h 2618"/>
                <a:gd name="T32" fmla="*/ 834 w 2598"/>
                <a:gd name="T33" fmla="*/ 1421 h 2618"/>
                <a:gd name="T34" fmla="*/ 894 w 2598"/>
                <a:gd name="T35" fmla="*/ 1421 h 2618"/>
                <a:gd name="T36" fmla="*/ 1126 w 2598"/>
                <a:gd name="T37" fmla="*/ 1141 h 2618"/>
                <a:gd name="T38" fmla="*/ 894 w 2598"/>
                <a:gd name="T39" fmla="*/ 1421 h 2618"/>
                <a:gd name="T40" fmla="*/ 1482 w 2598"/>
                <a:gd name="T41" fmla="*/ 1141 h 2618"/>
                <a:gd name="T42" fmla="*/ 1713 w 2598"/>
                <a:gd name="T43" fmla="*/ 1421 h 2618"/>
                <a:gd name="T44" fmla="*/ 1774 w 2598"/>
                <a:gd name="T45" fmla="*/ 1421 h 2618"/>
                <a:gd name="T46" fmla="*/ 2005 w 2598"/>
                <a:gd name="T47" fmla="*/ 1141 h 2618"/>
                <a:gd name="T48" fmla="*/ 1774 w 2598"/>
                <a:gd name="T49" fmla="*/ 1421 h 2618"/>
                <a:gd name="T50" fmla="*/ 605 w 2598"/>
                <a:gd name="T51" fmla="*/ 765 h 2618"/>
                <a:gd name="T52" fmla="*/ 834 w 2598"/>
                <a:gd name="T53" fmla="*/ 1045 h 2618"/>
                <a:gd name="T54" fmla="*/ 894 w 2598"/>
                <a:gd name="T55" fmla="*/ 1045 h 2618"/>
                <a:gd name="T56" fmla="*/ 1126 w 2598"/>
                <a:gd name="T57" fmla="*/ 765 h 2618"/>
                <a:gd name="T58" fmla="*/ 894 w 2598"/>
                <a:gd name="T59" fmla="*/ 1045 h 2618"/>
                <a:gd name="T60" fmla="*/ 1482 w 2598"/>
                <a:gd name="T61" fmla="*/ 765 h 2618"/>
                <a:gd name="T62" fmla="*/ 1713 w 2598"/>
                <a:gd name="T63" fmla="*/ 1045 h 2618"/>
                <a:gd name="T64" fmla="*/ 1774 w 2598"/>
                <a:gd name="T65" fmla="*/ 1045 h 2618"/>
                <a:gd name="T66" fmla="*/ 2005 w 2598"/>
                <a:gd name="T67" fmla="*/ 765 h 2618"/>
                <a:gd name="T68" fmla="*/ 1774 w 2598"/>
                <a:gd name="T69" fmla="*/ 1045 h 2618"/>
                <a:gd name="T70" fmla="*/ 1086 w 2598"/>
                <a:gd name="T71" fmla="*/ 316 h 2618"/>
                <a:gd name="T72" fmla="*/ 1218 w 2598"/>
                <a:gd name="T73" fmla="*/ 182 h 2618"/>
                <a:gd name="T74" fmla="*/ 1380 w 2598"/>
                <a:gd name="T75" fmla="*/ 316 h 2618"/>
                <a:gd name="T76" fmla="*/ 1512 w 2598"/>
                <a:gd name="T77" fmla="*/ 476 h 2618"/>
                <a:gd name="T78" fmla="*/ 1380 w 2598"/>
                <a:gd name="T79" fmla="*/ 609 h 2618"/>
                <a:gd name="T80" fmla="*/ 1218 w 2598"/>
                <a:gd name="T81" fmla="*/ 476 h 2618"/>
                <a:gd name="T82" fmla="*/ 2077 w 2598"/>
                <a:gd name="T83" fmla="*/ 0 h 2618"/>
                <a:gd name="T84" fmla="*/ 535 w 2598"/>
                <a:gd name="T85" fmla="*/ 0 h 2618"/>
                <a:gd name="T86" fmla="*/ 522 w 2598"/>
                <a:gd name="T87" fmla="*/ 113 h 2618"/>
                <a:gd name="T88" fmla="*/ 623 w 2598"/>
                <a:gd name="T89" fmla="*/ 113 h 2618"/>
                <a:gd name="T90" fmla="*/ 341 w 2598"/>
                <a:gd name="T91" fmla="*/ 438 h 2618"/>
                <a:gd name="T92" fmla="*/ 141 w 2598"/>
                <a:gd name="T93" fmla="*/ 1776 h 2618"/>
                <a:gd name="T94" fmla="*/ 0 w 2598"/>
                <a:gd name="T95" fmla="*/ 2513 h 2618"/>
                <a:gd name="T96" fmla="*/ 141 w 2598"/>
                <a:gd name="T97" fmla="*/ 2618 h 2618"/>
                <a:gd name="T98" fmla="*/ 623 w 2598"/>
                <a:gd name="T99" fmla="*/ 2618 h 2618"/>
                <a:gd name="T100" fmla="*/ 823 w 2598"/>
                <a:gd name="T101" fmla="*/ 2618 h 2618"/>
                <a:gd name="T102" fmla="*/ 1292 w 2598"/>
                <a:gd name="T103" fmla="*/ 2618 h 2618"/>
                <a:gd name="T104" fmla="*/ 1574 w 2598"/>
                <a:gd name="T105" fmla="*/ 2618 h 2618"/>
                <a:gd name="T106" fmla="*/ 1915 w 2598"/>
                <a:gd name="T107" fmla="*/ 2618 h 2618"/>
                <a:gd name="T108" fmla="*/ 2257 w 2598"/>
                <a:gd name="T109" fmla="*/ 2618 h 2618"/>
                <a:gd name="T110" fmla="*/ 2598 w 2598"/>
                <a:gd name="T111" fmla="*/ 2618 h 2618"/>
                <a:gd name="T112" fmla="*/ 2457 w 2598"/>
                <a:gd name="T113" fmla="*/ 2513 h 2618"/>
                <a:gd name="T114" fmla="*/ 2257 w 2598"/>
                <a:gd name="T115" fmla="*/ 1776 h 2618"/>
                <a:gd name="T116" fmla="*/ 1975 w 2598"/>
                <a:gd name="T117" fmla="*/ 438 h 2618"/>
                <a:gd name="T118" fmla="*/ 2064 w 2598"/>
                <a:gd name="T119" fmla="*/ 113 h 2618"/>
                <a:gd name="T120" fmla="*/ 2077 w 2598"/>
                <a:gd name="T121" fmla="*/ 0 h 2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8" h="2618">
                  <a:moveTo>
                    <a:pt x="605" y="2513"/>
                  </a:moveTo>
                  <a:lnTo>
                    <a:pt x="605" y="1992"/>
                  </a:lnTo>
                  <a:lnTo>
                    <a:pt x="1241" y="1992"/>
                  </a:lnTo>
                  <a:lnTo>
                    <a:pt x="1241" y="2513"/>
                  </a:lnTo>
                  <a:lnTo>
                    <a:pt x="605" y="2513"/>
                  </a:lnTo>
                  <a:moveTo>
                    <a:pt x="1361" y="2513"/>
                  </a:moveTo>
                  <a:lnTo>
                    <a:pt x="1361" y="1992"/>
                  </a:lnTo>
                  <a:lnTo>
                    <a:pt x="1999" y="1992"/>
                  </a:lnTo>
                  <a:lnTo>
                    <a:pt x="1999" y="2513"/>
                  </a:lnTo>
                  <a:lnTo>
                    <a:pt x="1361" y="2513"/>
                  </a:lnTo>
                  <a:moveTo>
                    <a:pt x="605" y="1797"/>
                  </a:moveTo>
                  <a:lnTo>
                    <a:pt x="605" y="1517"/>
                  </a:lnTo>
                  <a:lnTo>
                    <a:pt x="834" y="1517"/>
                  </a:lnTo>
                  <a:lnTo>
                    <a:pt x="834" y="1797"/>
                  </a:lnTo>
                  <a:lnTo>
                    <a:pt x="605" y="1797"/>
                  </a:lnTo>
                  <a:moveTo>
                    <a:pt x="894" y="1797"/>
                  </a:moveTo>
                  <a:lnTo>
                    <a:pt x="894" y="1517"/>
                  </a:lnTo>
                  <a:lnTo>
                    <a:pt x="1126" y="1517"/>
                  </a:lnTo>
                  <a:lnTo>
                    <a:pt x="1126" y="1797"/>
                  </a:lnTo>
                  <a:lnTo>
                    <a:pt x="894" y="1797"/>
                  </a:lnTo>
                  <a:moveTo>
                    <a:pt x="1482" y="1797"/>
                  </a:moveTo>
                  <a:lnTo>
                    <a:pt x="1482" y="1517"/>
                  </a:lnTo>
                  <a:lnTo>
                    <a:pt x="1713" y="1517"/>
                  </a:lnTo>
                  <a:lnTo>
                    <a:pt x="1713" y="1797"/>
                  </a:lnTo>
                  <a:lnTo>
                    <a:pt x="1482" y="1797"/>
                  </a:lnTo>
                  <a:moveTo>
                    <a:pt x="1774" y="1797"/>
                  </a:moveTo>
                  <a:lnTo>
                    <a:pt x="1774" y="1517"/>
                  </a:lnTo>
                  <a:lnTo>
                    <a:pt x="2005" y="1517"/>
                  </a:lnTo>
                  <a:lnTo>
                    <a:pt x="2005" y="1797"/>
                  </a:lnTo>
                  <a:lnTo>
                    <a:pt x="1774" y="1797"/>
                  </a:lnTo>
                  <a:moveTo>
                    <a:pt x="605" y="1421"/>
                  </a:moveTo>
                  <a:lnTo>
                    <a:pt x="605" y="1141"/>
                  </a:lnTo>
                  <a:lnTo>
                    <a:pt x="834" y="1141"/>
                  </a:lnTo>
                  <a:lnTo>
                    <a:pt x="834" y="1421"/>
                  </a:lnTo>
                  <a:lnTo>
                    <a:pt x="605" y="1421"/>
                  </a:lnTo>
                  <a:moveTo>
                    <a:pt x="894" y="1421"/>
                  </a:moveTo>
                  <a:lnTo>
                    <a:pt x="894" y="1141"/>
                  </a:lnTo>
                  <a:lnTo>
                    <a:pt x="1126" y="1141"/>
                  </a:lnTo>
                  <a:lnTo>
                    <a:pt x="1126" y="1421"/>
                  </a:lnTo>
                  <a:lnTo>
                    <a:pt x="894" y="1421"/>
                  </a:lnTo>
                  <a:moveTo>
                    <a:pt x="1482" y="1421"/>
                  </a:moveTo>
                  <a:lnTo>
                    <a:pt x="1482" y="1141"/>
                  </a:lnTo>
                  <a:lnTo>
                    <a:pt x="1713" y="1141"/>
                  </a:lnTo>
                  <a:lnTo>
                    <a:pt x="1713" y="1421"/>
                  </a:lnTo>
                  <a:lnTo>
                    <a:pt x="1482" y="1421"/>
                  </a:lnTo>
                  <a:moveTo>
                    <a:pt x="1774" y="1421"/>
                  </a:moveTo>
                  <a:lnTo>
                    <a:pt x="1774" y="1141"/>
                  </a:lnTo>
                  <a:lnTo>
                    <a:pt x="2005" y="1141"/>
                  </a:lnTo>
                  <a:lnTo>
                    <a:pt x="2005" y="1421"/>
                  </a:lnTo>
                  <a:lnTo>
                    <a:pt x="1774" y="1421"/>
                  </a:lnTo>
                  <a:moveTo>
                    <a:pt x="605" y="1045"/>
                  </a:moveTo>
                  <a:lnTo>
                    <a:pt x="605" y="765"/>
                  </a:lnTo>
                  <a:lnTo>
                    <a:pt x="834" y="765"/>
                  </a:lnTo>
                  <a:lnTo>
                    <a:pt x="834" y="1045"/>
                  </a:lnTo>
                  <a:lnTo>
                    <a:pt x="605" y="1045"/>
                  </a:lnTo>
                  <a:moveTo>
                    <a:pt x="894" y="1045"/>
                  </a:moveTo>
                  <a:lnTo>
                    <a:pt x="894" y="765"/>
                  </a:lnTo>
                  <a:lnTo>
                    <a:pt x="1126" y="765"/>
                  </a:lnTo>
                  <a:lnTo>
                    <a:pt x="1126" y="1045"/>
                  </a:lnTo>
                  <a:lnTo>
                    <a:pt x="894" y="1045"/>
                  </a:lnTo>
                  <a:moveTo>
                    <a:pt x="1482" y="1045"/>
                  </a:moveTo>
                  <a:lnTo>
                    <a:pt x="1482" y="765"/>
                  </a:lnTo>
                  <a:lnTo>
                    <a:pt x="1713" y="765"/>
                  </a:lnTo>
                  <a:lnTo>
                    <a:pt x="1713" y="1045"/>
                  </a:lnTo>
                  <a:lnTo>
                    <a:pt x="1482" y="1045"/>
                  </a:lnTo>
                  <a:moveTo>
                    <a:pt x="1774" y="1045"/>
                  </a:moveTo>
                  <a:lnTo>
                    <a:pt x="1774" y="765"/>
                  </a:lnTo>
                  <a:lnTo>
                    <a:pt x="2005" y="765"/>
                  </a:lnTo>
                  <a:lnTo>
                    <a:pt x="2005" y="1045"/>
                  </a:lnTo>
                  <a:lnTo>
                    <a:pt x="1774" y="1045"/>
                  </a:lnTo>
                  <a:moveTo>
                    <a:pt x="1086" y="476"/>
                  </a:moveTo>
                  <a:lnTo>
                    <a:pt x="1086" y="316"/>
                  </a:lnTo>
                  <a:lnTo>
                    <a:pt x="1218" y="316"/>
                  </a:lnTo>
                  <a:lnTo>
                    <a:pt x="1218" y="182"/>
                  </a:lnTo>
                  <a:lnTo>
                    <a:pt x="1380" y="182"/>
                  </a:lnTo>
                  <a:lnTo>
                    <a:pt x="1380" y="316"/>
                  </a:lnTo>
                  <a:lnTo>
                    <a:pt x="1512" y="316"/>
                  </a:lnTo>
                  <a:lnTo>
                    <a:pt x="1512" y="476"/>
                  </a:lnTo>
                  <a:lnTo>
                    <a:pt x="1380" y="476"/>
                  </a:lnTo>
                  <a:lnTo>
                    <a:pt x="1380" y="609"/>
                  </a:lnTo>
                  <a:lnTo>
                    <a:pt x="1218" y="609"/>
                  </a:lnTo>
                  <a:lnTo>
                    <a:pt x="1218" y="476"/>
                  </a:lnTo>
                  <a:lnTo>
                    <a:pt x="1086" y="476"/>
                  </a:lnTo>
                  <a:moveTo>
                    <a:pt x="2077" y="0"/>
                  </a:moveTo>
                  <a:lnTo>
                    <a:pt x="2064" y="0"/>
                  </a:lnTo>
                  <a:lnTo>
                    <a:pt x="535" y="0"/>
                  </a:lnTo>
                  <a:lnTo>
                    <a:pt x="522" y="0"/>
                  </a:lnTo>
                  <a:lnTo>
                    <a:pt x="522" y="113"/>
                  </a:lnTo>
                  <a:lnTo>
                    <a:pt x="535" y="113"/>
                  </a:lnTo>
                  <a:lnTo>
                    <a:pt x="623" y="113"/>
                  </a:lnTo>
                  <a:lnTo>
                    <a:pt x="623" y="438"/>
                  </a:lnTo>
                  <a:lnTo>
                    <a:pt x="341" y="438"/>
                  </a:lnTo>
                  <a:lnTo>
                    <a:pt x="341" y="1776"/>
                  </a:lnTo>
                  <a:lnTo>
                    <a:pt x="141" y="1776"/>
                  </a:lnTo>
                  <a:lnTo>
                    <a:pt x="141" y="2513"/>
                  </a:lnTo>
                  <a:lnTo>
                    <a:pt x="0" y="2513"/>
                  </a:lnTo>
                  <a:lnTo>
                    <a:pt x="0" y="2618"/>
                  </a:lnTo>
                  <a:lnTo>
                    <a:pt x="141" y="2618"/>
                  </a:lnTo>
                  <a:lnTo>
                    <a:pt x="341" y="2618"/>
                  </a:lnTo>
                  <a:lnTo>
                    <a:pt x="623" y="2618"/>
                  </a:lnTo>
                  <a:lnTo>
                    <a:pt x="684" y="2618"/>
                  </a:lnTo>
                  <a:lnTo>
                    <a:pt x="823" y="2618"/>
                  </a:lnTo>
                  <a:lnTo>
                    <a:pt x="1024" y="2618"/>
                  </a:lnTo>
                  <a:lnTo>
                    <a:pt x="1292" y="2618"/>
                  </a:lnTo>
                  <a:lnTo>
                    <a:pt x="1305" y="2618"/>
                  </a:lnTo>
                  <a:lnTo>
                    <a:pt x="1574" y="2618"/>
                  </a:lnTo>
                  <a:lnTo>
                    <a:pt x="1774" y="2618"/>
                  </a:lnTo>
                  <a:lnTo>
                    <a:pt x="1915" y="2618"/>
                  </a:lnTo>
                  <a:lnTo>
                    <a:pt x="1975" y="2618"/>
                  </a:lnTo>
                  <a:lnTo>
                    <a:pt x="2257" y="2618"/>
                  </a:lnTo>
                  <a:lnTo>
                    <a:pt x="2457" y="2618"/>
                  </a:lnTo>
                  <a:lnTo>
                    <a:pt x="2598" y="2618"/>
                  </a:lnTo>
                  <a:lnTo>
                    <a:pt x="2598" y="2513"/>
                  </a:lnTo>
                  <a:lnTo>
                    <a:pt x="2457" y="2513"/>
                  </a:lnTo>
                  <a:lnTo>
                    <a:pt x="2457" y="1776"/>
                  </a:lnTo>
                  <a:lnTo>
                    <a:pt x="2257" y="1776"/>
                  </a:lnTo>
                  <a:lnTo>
                    <a:pt x="2257" y="438"/>
                  </a:lnTo>
                  <a:lnTo>
                    <a:pt x="1975" y="438"/>
                  </a:lnTo>
                  <a:lnTo>
                    <a:pt x="1975" y="113"/>
                  </a:lnTo>
                  <a:lnTo>
                    <a:pt x="2064" y="113"/>
                  </a:lnTo>
                  <a:lnTo>
                    <a:pt x="2077" y="113"/>
                  </a:lnTo>
                  <a:lnTo>
                    <a:pt x="20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C068C"/>
                </a:solidFill>
              </a:endParaRPr>
            </a:p>
          </p:txBody>
        </p:sp>
      </p:grpSp>
      <p:sp>
        <p:nvSpPr>
          <p:cNvPr id="212" name="Freeform 17">
            <a:extLst>
              <a:ext uri="{FF2B5EF4-FFF2-40B4-BE49-F238E27FC236}">
                <a16:creationId xmlns:a16="http://schemas.microsoft.com/office/drawing/2014/main" id="{1A978C03-55F2-4C0F-AF61-896541623114}"/>
              </a:ext>
            </a:extLst>
          </p:cNvPr>
          <p:cNvSpPr>
            <a:spLocks noEditPoints="1"/>
          </p:cNvSpPr>
          <p:nvPr/>
        </p:nvSpPr>
        <p:spPr bwMode="auto">
          <a:xfrm>
            <a:off x="1599372" y="3520774"/>
            <a:ext cx="655638" cy="645502"/>
          </a:xfrm>
          <a:custGeom>
            <a:avLst/>
            <a:gdLst>
              <a:gd name="T0" fmla="*/ 139 w 375"/>
              <a:gd name="T1" fmla="*/ 152 h 370"/>
              <a:gd name="T2" fmla="*/ 125 w 375"/>
              <a:gd name="T3" fmla="*/ 193 h 370"/>
              <a:gd name="T4" fmla="*/ 185 w 375"/>
              <a:gd name="T5" fmla="*/ 220 h 370"/>
              <a:gd name="T6" fmla="*/ 205 w 375"/>
              <a:gd name="T7" fmla="*/ 259 h 370"/>
              <a:gd name="T8" fmla="*/ 266 w 375"/>
              <a:gd name="T9" fmla="*/ 236 h 370"/>
              <a:gd name="T10" fmla="*/ 307 w 375"/>
              <a:gd name="T11" fmla="*/ 250 h 370"/>
              <a:gd name="T12" fmla="*/ 334 w 375"/>
              <a:gd name="T13" fmla="*/ 190 h 370"/>
              <a:gd name="T14" fmla="*/ 373 w 375"/>
              <a:gd name="T15" fmla="*/ 171 h 370"/>
              <a:gd name="T16" fmla="*/ 350 w 375"/>
              <a:gd name="T17" fmla="*/ 110 h 370"/>
              <a:gd name="T18" fmla="*/ 364 w 375"/>
              <a:gd name="T19" fmla="*/ 68 h 370"/>
              <a:gd name="T20" fmla="*/ 305 w 375"/>
              <a:gd name="T21" fmla="*/ 41 h 370"/>
              <a:gd name="T22" fmla="*/ 285 w 375"/>
              <a:gd name="T23" fmla="*/ 2 h 370"/>
              <a:gd name="T24" fmla="*/ 224 w 375"/>
              <a:gd name="T25" fmla="*/ 25 h 370"/>
              <a:gd name="T26" fmla="*/ 182 w 375"/>
              <a:gd name="T27" fmla="*/ 11 h 370"/>
              <a:gd name="T28" fmla="*/ 155 w 375"/>
              <a:gd name="T29" fmla="*/ 71 h 370"/>
              <a:gd name="T30" fmla="*/ 116 w 375"/>
              <a:gd name="T31" fmla="*/ 90 h 370"/>
              <a:gd name="T32" fmla="*/ 313 w 375"/>
              <a:gd name="T33" fmla="*/ 102 h 370"/>
              <a:gd name="T34" fmla="*/ 217 w 375"/>
              <a:gd name="T35" fmla="*/ 62 h 370"/>
              <a:gd name="T36" fmla="*/ 222 w 375"/>
              <a:gd name="T37" fmla="*/ 122 h 370"/>
              <a:gd name="T38" fmla="*/ 272 w 375"/>
              <a:gd name="T39" fmla="*/ 92 h 370"/>
              <a:gd name="T40" fmla="*/ 247 w 375"/>
              <a:gd name="T41" fmla="*/ 148 h 370"/>
              <a:gd name="T42" fmla="*/ 209 w 375"/>
              <a:gd name="T43" fmla="*/ 170 h 370"/>
              <a:gd name="T44" fmla="*/ 19 w 375"/>
              <a:gd name="T45" fmla="*/ 296 h 370"/>
              <a:gd name="T46" fmla="*/ 21 w 375"/>
              <a:gd name="T47" fmla="*/ 340 h 370"/>
              <a:gd name="T48" fmla="*/ 49 w 375"/>
              <a:gd name="T49" fmla="*/ 340 h 370"/>
              <a:gd name="T50" fmla="*/ 81 w 375"/>
              <a:gd name="T51" fmla="*/ 370 h 370"/>
              <a:gd name="T52" fmla="*/ 101 w 375"/>
              <a:gd name="T53" fmla="*/ 351 h 370"/>
              <a:gd name="T54" fmla="*/ 145 w 375"/>
              <a:gd name="T55" fmla="*/ 348 h 370"/>
              <a:gd name="T56" fmla="*/ 146 w 375"/>
              <a:gd name="T57" fmla="*/ 321 h 370"/>
              <a:gd name="T58" fmla="*/ 175 w 375"/>
              <a:gd name="T59" fmla="*/ 288 h 370"/>
              <a:gd name="T60" fmla="*/ 156 w 375"/>
              <a:gd name="T61" fmla="*/ 268 h 370"/>
              <a:gd name="T62" fmla="*/ 154 w 375"/>
              <a:gd name="T63" fmla="*/ 225 h 370"/>
              <a:gd name="T64" fmla="*/ 127 w 375"/>
              <a:gd name="T65" fmla="*/ 224 h 370"/>
              <a:gd name="T66" fmla="*/ 94 w 375"/>
              <a:gd name="T67" fmla="*/ 194 h 370"/>
              <a:gd name="T68" fmla="*/ 74 w 375"/>
              <a:gd name="T69" fmla="*/ 214 h 370"/>
              <a:gd name="T70" fmla="*/ 30 w 375"/>
              <a:gd name="T71" fmla="*/ 216 h 370"/>
              <a:gd name="T72" fmla="*/ 29 w 375"/>
              <a:gd name="T73" fmla="*/ 243 h 370"/>
              <a:gd name="T74" fmla="*/ 0 w 375"/>
              <a:gd name="T75" fmla="*/ 276 h 370"/>
              <a:gd name="T76" fmla="*/ 58 w 375"/>
              <a:gd name="T77" fmla="*/ 295 h 370"/>
              <a:gd name="T78" fmla="*/ 77 w 375"/>
              <a:gd name="T79" fmla="*/ 262 h 370"/>
              <a:gd name="T80" fmla="*/ 109 w 375"/>
              <a:gd name="T81" fmla="*/ 293 h 370"/>
              <a:gd name="T82" fmla="*/ 75 w 375"/>
              <a:gd name="T83" fmla="*/ 312 h 370"/>
              <a:gd name="T84" fmla="*/ 58 w 375"/>
              <a:gd name="T85" fmla="*/ 29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370">
                <a:moveTo>
                  <a:pt x="121" y="102"/>
                </a:moveTo>
                <a:cubicBezTo>
                  <a:pt x="139" y="110"/>
                  <a:pt x="139" y="110"/>
                  <a:pt x="139" y="110"/>
                </a:cubicBezTo>
                <a:cubicBezTo>
                  <a:pt x="137" y="123"/>
                  <a:pt x="137" y="138"/>
                  <a:pt x="139" y="152"/>
                </a:cubicBezTo>
                <a:cubicBezTo>
                  <a:pt x="121" y="159"/>
                  <a:pt x="121" y="159"/>
                  <a:pt x="121" y="159"/>
                </a:cubicBezTo>
                <a:cubicBezTo>
                  <a:pt x="117" y="161"/>
                  <a:pt x="114" y="166"/>
                  <a:pt x="116" y="171"/>
                </a:cubicBezTo>
                <a:cubicBezTo>
                  <a:pt x="125" y="193"/>
                  <a:pt x="125" y="193"/>
                  <a:pt x="125" y="193"/>
                </a:cubicBezTo>
                <a:cubicBezTo>
                  <a:pt x="127" y="198"/>
                  <a:pt x="133" y="200"/>
                  <a:pt x="137" y="198"/>
                </a:cubicBezTo>
                <a:cubicBezTo>
                  <a:pt x="155" y="190"/>
                  <a:pt x="155" y="190"/>
                  <a:pt x="155" y="190"/>
                </a:cubicBezTo>
                <a:cubicBezTo>
                  <a:pt x="163" y="202"/>
                  <a:pt x="173" y="212"/>
                  <a:pt x="185" y="220"/>
                </a:cubicBezTo>
                <a:cubicBezTo>
                  <a:pt x="177" y="238"/>
                  <a:pt x="177" y="238"/>
                  <a:pt x="177" y="238"/>
                </a:cubicBezTo>
                <a:cubicBezTo>
                  <a:pt x="175" y="243"/>
                  <a:pt x="178" y="248"/>
                  <a:pt x="182" y="250"/>
                </a:cubicBezTo>
                <a:cubicBezTo>
                  <a:pt x="205" y="259"/>
                  <a:pt x="205" y="259"/>
                  <a:pt x="205" y="259"/>
                </a:cubicBezTo>
                <a:cubicBezTo>
                  <a:pt x="209" y="261"/>
                  <a:pt x="214" y="259"/>
                  <a:pt x="216" y="254"/>
                </a:cubicBezTo>
                <a:cubicBezTo>
                  <a:pt x="224" y="236"/>
                  <a:pt x="224" y="236"/>
                  <a:pt x="224" y="236"/>
                </a:cubicBezTo>
                <a:cubicBezTo>
                  <a:pt x="237" y="239"/>
                  <a:pt x="252" y="239"/>
                  <a:pt x="266" y="236"/>
                </a:cubicBezTo>
                <a:cubicBezTo>
                  <a:pt x="273" y="254"/>
                  <a:pt x="273" y="254"/>
                  <a:pt x="273" y="254"/>
                </a:cubicBezTo>
                <a:cubicBezTo>
                  <a:pt x="275" y="259"/>
                  <a:pt x="281" y="261"/>
                  <a:pt x="285" y="259"/>
                </a:cubicBezTo>
                <a:cubicBezTo>
                  <a:pt x="307" y="250"/>
                  <a:pt x="307" y="250"/>
                  <a:pt x="307" y="250"/>
                </a:cubicBezTo>
                <a:cubicBezTo>
                  <a:pt x="312" y="248"/>
                  <a:pt x="314" y="243"/>
                  <a:pt x="312" y="238"/>
                </a:cubicBezTo>
                <a:cubicBezTo>
                  <a:pt x="305" y="220"/>
                  <a:pt x="305" y="220"/>
                  <a:pt x="305" y="220"/>
                </a:cubicBezTo>
                <a:cubicBezTo>
                  <a:pt x="317" y="212"/>
                  <a:pt x="327" y="202"/>
                  <a:pt x="334" y="190"/>
                </a:cubicBezTo>
                <a:cubicBezTo>
                  <a:pt x="353" y="198"/>
                  <a:pt x="353" y="198"/>
                  <a:pt x="353" y="198"/>
                </a:cubicBezTo>
                <a:cubicBezTo>
                  <a:pt x="357" y="200"/>
                  <a:pt x="362" y="198"/>
                  <a:pt x="364" y="193"/>
                </a:cubicBezTo>
                <a:cubicBezTo>
                  <a:pt x="373" y="171"/>
                  <a:pt x="373" y="171"/>
                  <a:pt x="373" y="171"/>
                </a:cubicBezTo>
                <a:cubicBezTo>
                  <a:pt x="375" y="166"/>
                  <a:pt x="373" y="161"/>
                  <a:pt x="369" y="159"/>
                </a:cubicBezTo>
                <a:cubicBezTo>
                  <a:pt x="350" y="152"/>
                  <a:pt x="350" y="152"/>
                  <a:pt x="350" y="152"/>
                </a:cubicBezTo>
                <a:cubicBezTo>
                  <a:pt x="353" y="138"/>
                  <a:pt x="353" y="124"/>
                  <a:pt x="350" y="110"/>
                </a:cubicBezTo>
                <a:cubicBezTo>
                  <a:pt x="369" y="102"/>
                  <a:pt x="369" y="102"/>
                  <a:pt x="369" y="102"/>
                </a:cubicBezTo>
                <a:cubicBezTo>
                  <a:pt x="373" y="100"/>
                  <a:pt x="375" y="95"/>
                  <a:pt x="373" y="90"/>
                </a:cubicBezTo>
                <a:cubicBezTo>
                  <a:pt x="364" y="68"/>
                  <a:pt x="364" y="68"/>
                  <a:pt x="364" y="68"/>
                </a:cubicBezTo>
                <a:cubicBezTo>
                  <a:pt x="362" y="64"/>
                  <a:pt x="357" y="61"/>
                  <a:pt x="353" y="63"/>
                </a:cubicBezTo>
                <a:cubicBezTo>
                  <a:pt x="334" y="71"/>
                  <a:pt x="334" y="71"/>
                  <a:pt x="334" y="71"/>
                </a:cubicBezTo>
                <a:cubicBezTo>
                  <a:pt x="326" y="59"/>
                  <a:pt x="316" y="49"/>
                  <a:pt x="305" y="41"/>
                </a:cubicBezTo>
                <a:cubicBezTo>
                  <a:pt x="312" y="23"/>
                  <a:pt x="312" y="23"/>
                  <a:pt x="312" y="23"/>
                </a:cubicBezTo>
                <a:cubicBezTo>
                  <a:pt x="314" y="18"/>
                  <a:pt x="312" y="13"/>
                  <a:pt x="307" y="11"/>
                </a:cubicBezTo>
                <a:cubicBezTo>
                  <a:pt x="285" y="2"/>
                  <a:pt x="285" y="2"/>
                  <a:pt x="285" y="2"/>
                </a:cubicBezTo>
                <a:cubicBezTo>
                  <a:pt x="281" y="0"/>
                  <a:pt x="275" y="2"/>
                  <a:pt x="273" y="7"/>
                </a:cubicBezTo>
                <a:cubicBezTo>
                  <a:pt x="266" y="25"/>
                  <a:pt x="266" y="25"/>
                  <a:pt x="266" y="25"/>
                </a:cubicBezTo>
                <a:cubicBezTo>
                  <a:pt x="252" y="22"/>
                  <a:pt x="238" y="22"/>
                  <a:pt x="224" y="25"/>
                </a:cubicBezTo>
                <a:cubicBezTo>
                  <a:pt x="216" y="7"/>
                  <a:pt x="216" y="7"/>
                  <a:pt x="216" y="7"/>
                </a:cubicBezTo>
                <a:cubicBezTo>
                  <a:pt x="214" y="2"/>
                  <a:pt x="209" y="0"/>
                  <a:pt x="205" y="2"/>
                </a:cubicBezTo>
                <a:cubicBezTo>
                  <a:pt x="182" y="11"/>
                  <a:pt x="182" y="11"/>
                  <a:pt x="182" y="11"/>
                </a:cubicBezTo>
                <a:cubicBezTo>
                  <a:pt x="178" y="13"/>
                  <a:pt x="175" y="18"/>
                  <a:pt x="177" y="23"/>
                </a:cubicBezTo>
                <a:cubicBezTo>
                  <a:pt x="185" y="41"/>
                  <a:pt x="185" y="41"/>
                  <a:pt x="185" y="41"/>
                </a:cubicBezTo>
                <a:cubicBezTo>
                  <a:pt x="173" y="49"/>
                  <a:pt x="163" y="59"/>
                  <a:pt x="155" y="71"/>
                </a:cubicBezTo>
                <a:cubicBezTo>
                  <a:pt x="137" y="63"/>
                  <a:pt x="137" y="63"/>
                  <a:pt x="137" y="63"/>
                </a:cubicBezTo>
                <a:cubicBezTo>
                  <a:pt x="133" y="61"/>
                  <a:pt x="127" y="64"/>
                  <a:pt x="125" y="68"/>
                </a:cubicBezTo>
                <a:cubicBezTo>
                  <a:pt x="116" y="90"/>
                  <a:pt x="116" y="90"/>
                  <a:pt x="116" y="90"/>
                </a:cubicBezTo>
                <a:cubicBezTo>
                  <a:pt x="114" y="95"/>
                  <a:pt x="117" y="100"/>
                  <a:pt x="121" y="102"/>
                </a:cubicBezTo>
                <a:close/>
                <a:moveTo>
                  <a:pt x="217" y="62"/>
                </a:moveTo>
                <a:cubicBezTo>
                  <a:pt x="254" y="47"/>
                  <a:pt x="297" y="65"/>
                  <a:pt x="313" y="102"/>
                </a:cubicBezTo>
                <a:cubicBezTo>
                  <a:pt x="329" y="140"/>
                  <a:pt x="311" y="183"/>
                  <a:pt x="273" y="199"/>
                </a:cubicBezTo>
                <a:cubicBezTo>
                  <a:pt x="235" y="214"/>
                  <a:pt x="192" y="196"/>
                  <a:pt x="177" y="159"/>
                </a:cubicBezTo>
                <a:cubicBezTo>
                  <a:pt x="161" y="121"/>
                  <a:pt x="179" y="78"/>
                  <a:pt x="217" y="62"/>
                </a:cubicBezTo>
                <a:close/>
                <a:moveTo>
                  <a:pt x="205" y="166"/>
                </a:moveTo>
                <a:cubicBezTo>
                  <a:pt x="217" y="124"/>
                  <a:pt x="217" y="124"/>
                  <a:pt x="217" y="124"/>
                </a:cubicBezTo>
                <a:cubicBezTo>
                  <a:pt x="217" y="122"/>
                  <a:pt x="220" y="121"/>
                  <a:pt x="222" y="122"/>
                </a:cubicBezTo>
                <a:cubicBezTo>
                  <a:pt x="228" y="128"/>
                  <a:pt x="228" y="128"/>
                  <a:pt x="228" y="128"/>
                </a:cubicBezTo>
                <a:cubicBezTo>
                  <a:pt x="263" y="92"/>
                  <a:pt x="263" y="92"/>
                  <a:pt x="263" y="92"/>
                </a:cubicBezTo>
                <a:cubicBezTo>
                  <a:pt x="266" y="90"/>
                  <a:pt x="270" y="90"/>
                  <a:pt x="272" y="92"/>
                </a:cubicBezTo>
                <a:cubicBezTo>
                  <a:pt x="283" y="103"/>
                  <a:pt x="283" y="103"/>
                  <a:pt x="283" y="103"/>
                </a:cubicBezTo>
                <a:cubicBezTo>
                  <a:pt x="285" y="106"/>
                  <a:pt x="285" y="110"/>
                  <a:pt x="283" y="112"/>
                </a:cubicBezTo>
                <a:cubicBezTo>
                  <a:pt x="247" y="148"/>
                  <a:pt x="247" y="148"/>
                  <a:pt x="247" y="148"/>
                </a:cubicBezTo>
                <a:cubicBezTo>
                  <a:pt x="253" y="153"/>
                  <a:pt x="253" y="153"/>
                  <a:pt x="253" y="153"/>
                </a:cubicBezTo>
                <a:cubicBezTo>
                  <a:pt x="255" y="155"/>
                  <a:pt x="254" y="158"/>
                  <a:pt x="251" y="159"/>
                </a:cubicBezTo>
                <a:cubicBezTo>
                  <a:pt x="209" y="170"/>
                  <a:pt x="209" y="170"/>
                  <a:pt x="209" y="170"/>
                </a:cubicBezTo>
                <a:cubicBezTo>
                  <a:pt x="207" y="171"/>
                  <a:pt x="204" y="169"/>
                  <a:pt x="205" y="166"/>
                </a:cubicBezTo>
                <a:close/>
                <a:moveTo>
                  <a:pt x="7" y="296"/>
                </a:moveTo>
                <a:cubicBezTo>
                  <a:pt x="19" y="296"/>
                  <a:pt x="19" y="296"/>
                  <a:pt x="19" y="296"/>
                </a:cubicBezTo>
                <a:cubicBezTo>
                  <a:pt x="21" y="305"/>
                  <a:pt x="24" y="314"/>
                  <a:pt x="29" y="321"/>
                </a:cubicBezTo>
                <a:cubicBezTo>
                  <a:pt x="21" y="329"/>
                  <a:pt x="21" y="329"/>
                  <a:pt x="21" y="329"/>
                </a:cubicBezTo>
                <a:cubicBezTo>
                  <a:pt x="19" y="332"/>
                  <a:pt x="19" y="337"/>
                  <a:pt x="21" y="340"/>
                </a:cubicBezTo>
                <a:cubicBezTo>
                  <a:pt x="30" y="348"/>
                  <a:pt x="30" y="348"/>
                  <a:pt x="30" y="348"/>
                </a:cubicBezTo>
                <a:cubicBezTo>
                  <a:pt x="33" y="351"/>
                  <a:pt x="38" y="351"/>
                  <a:pt x="41" y="348"/>
                </a:cubicBezTo>
                <a:cubicBezTo>
                  <a:pt x="49" y="340"/>
                  <a:pt x="49" y="340"/>
                  <a:pt x="49" y="340"/>
                </a:cubicBezTo>
                <a:cubicBezTo>
                  <a:pt x="56" y="346"/>
                  <a:pt x="65" y="349"/>
                  <a:pt x="74" y="351"/>
                </a:cubicBezTo>
                <a:cubicBezTo>
                  <a:pt x="74" y="362"/>
                  <a:pt x="74" y="362"/>
                  <a:pt x="74" y="362"/>
                </a:cubicBezTo>
                <a:cubicBezTo>
                  <a:pt x="74" y="366"/>
                  <a:pt x="77" y="370"/>
                  <a:pt x="81" y="370"/>
                </a:cubicBezTo>
                <a:cubicBezTo>
                  <a:pt x="94" y="370"/>
                  <a:pt x="94" y="370"/>
                  <a:pt x="94" y="370"/>
                </a:cubicBezTo>
                <a:cubicBezTo>
                  <a:pt x="98" y="370"/>
                  <a:pt x="101" y="367"/>
                  <a:pt x="101" y="362"/>
                </a:cubicBezTo>
                <a:cubicBezTo>
                  <a:pt x="101" y="351"/>
                  <a:pt x="101" y="351"/>
                  <a:pt x="101" y="351"/>
                </a:cubicBezTo>
                <a:cubicBezTo>
                  <a:pt x="110" y="349"/>
                  <a:pt x="119" y="346"/>
                  <a:pt x="127" y="340"/>
                </a:cubicBezTo>
                <a:cubicBezTo>
                  <a:pt x="135" y="348"/>
                  <a:pt x="135" y="348"/>
                  <a:pt x="135" y="348"/>
                </a:cubicBezTo>
                <a:cubicBezTo>
                  <a:pt x="137" y="351"/>
                  <a:pt x="142" y="351"/>
                  <a:pt x="145" y="348"/>
                </a:cubicBezTo>
                <a:cubicBezTo>
                  <a:pt x="154" y="340"/>
                  <a:pt x="154" y="340"/>
                  <a:pt x="154" y="340"/>
                </a:cubicBezTo>
                <a:cubicBezTo>
                  <a:pt x="157" y="337"/>
                  <a:pt x="157" y="332"/>
                  <a:pt x="154" y="329"/>
                </a:cubicBezTo>
                <a:cubicBezTo>
                  <a:pt x="146" y="321"/>
                  <a:pt x="146" y="321"/>
                  <a:pt x="146" y="321"/>
                </a:cubicBezTo>
                <a:cubicBezTo>
                  <a:pt x="151" y="314"/>
                  <a:pt x="155" y="305"/>
                  <a:pt x="156" y="296"/>
                </a:cubicBezTo>
                <a:cubicBezTo>
                  <a:pt x="168" y="296"/>
                  <a:pt x="168" y="296"/>
                  <a:pt x="168" y="296"/>
                </a:cubicBezTo>
                <a:cubicBezTo>
                  <a:pt x="172" y="296"/>
                  <a:pt x="175" y="293"/>
                  <a:pt x="175" y="288"/>
                </a:cubicBezTo>
                <a:cubicBezTo>
                  <a:pt x="175" y="276"/>
                  <a:pt x="175" y="276"/>
                  <a:pt x="175" y="276"/>
                </a:cubicBezTo>
                <a:cubicBezTo>
                  <a:pt x="175" y="272"/>
                  <a:pt x="172" y="268"/>
                  <a:pt x="168" y="268"/>
                </a:cubicBezTo>
                <a:cubicBezTo>
                  <a:pt x="156" y="268"/>
                  <a:pt x="156" y="268"/>
                  <a:pt x="156" y="268"/>
                </a:cubicBezTo>
                <a:cubicBezTo>
                  <a:pt x="155" y="260"/>
                  <a:pt x="151" y="251"/>
                  <a:pt x="146" y="243"/>
                </a:cubicBezTo>
                <a:cubicBezTo>
                  <a:pt x="154" y="235"/>
                  <a:pt x="154" y="235"/>
                  <a:pt x="154" y="235"/>
                </a:cubicBezTo>
                <a:cubicBezTo>
                  <a:pt x="157" y="232"/>
                  <a:pt x="157" y="228"/>
                  <a:pt x="154" y="225"/>
                </a:cubicBezTo>
                <a:cubicBezTo>
                  <a:pt x="145" y="216"/>
                  <a:pt x="145" y="216"/>
                  <a:pt x="145" y="216"/>
                </a:cubicBezTo>
                <a:cubicBezTo>
                  <a:pt x="142" y="213"/>
                  <a:pt x="137" y="213"/>
                  <a:pt x="135" y="216"/>
                </a:cubicBezTo>
                <a:cubicBezTo>
                  <a:pt x="127" y="224"/>
                  <a:pt x="127" y="224"/>
                  <a:pt x="127" y="224"/>
                </a:cubicBezTo>
                <a:cubicBezTo>
                  <a:pt x="119" y="219"/>
                  <a:pt x="110" y="215"/>
                  <a:pt x="101" y="214"/>
                </a:cubicBezTo>
                <a:cubicBezTo>
                  <a:pt x="101" y="202"/>
                  <a:pt x="101" y="202"/>
                  <a:pt x="101" y="202"/>
                </a:cubicBezTo>
                <a:cubicBezTo>
                  <a:pt x="101" y="198"/>
                  <a:pt x="98" y="194"/>
                  <a:pt x="94" y="194"/>
                </a:cubicBezTo>
                <a:cubicBezTo>
                  <a:pt x="81" y="194"/>
                  <a:pt x="81" y="194"/>
                  <a:pt x="81" y="194"/>
                </a:cubicBezTo>
                <a:cubicBezTo>
                  <a:pt x="77" y="194"/>
                  <a:pt x="74" y="198"/>
                  <a:pt x="74" y="202"/>
                </a:cubicBezTo>
                <a:cubicBezTo>
                  <a:pt x="74" y="214"/>
                  <a:pt x="74" y="214"/>
                  <a:pt x="74" y="214"/>
                </a:cubicBezTo>
                <a:cubicBezTo>
                  <a:pt x="65" y="215"/>
                  <a:pt x="56" y="219"/>
                  <a:pt x="49" y="224"/>
                </a:cubicBezTo>
                <a:cubicBezTo>
                  <a:pt x="41" y="216"/>
                  <a:pt x="41" y="216"/>
                  <a:pt x="41" y="216"/>
                </a:cubicBezTo>
                <a:cubicBezTo>
                  <a:pt x="38" y="213"/>
                  <a:pt x="33" y="213"/>
                  <a:pt x="30" y="216"/>
                </a:cubicBezTo>
                <a:cubicBezTo>
                  <a:pt x="21" y="225"/>
                  <a:pt x="21" y="225"/>
                  <a:pt x="21" y="225"/>
                </a:cubicBezTo>
                <a:cubicBezTo>
                  <a:pt x="19" y="228"/>
                  <a:pt x="19" y="232"/>
                  <a:pt x="21" y="235"/>
                </a:cubicBezTo>
                <a:cubicBezTo>
                  <a:pt x="29" y="243"/>
                  <a:pt x="29" y="243"/>
                  <a:pt x="29" y="243"/>
                </a:cubicBezTo>
                <a:cubicBezTo>
                  <a:pt x="24" y="251"/>
                  <a:pt x="21" y="260"/>
                  <a:pt x="19" y="268"/>
                </a:cubicBezTo>
                <a:cubicBezTo>
                  <a:pt x="7" y="268"/>
                  <a:pt x="7" y="268"/>
                  <a:pt x="7" y="268"/>
                </a:cubicBezTo>
                <a:cubicBezTo>
                  <a:pt x="3" y="268"/>
                  <a:pt x="0" y="272"/>
                  <a:pt x="0" y="276"/>
                </a:cubicBezTo>
                <a:cubicBezTo>
                  <a:pt x="0" y="288"/>
                  <a:pt x="0" y="288"/>
                  <a:pt x="0" y="288"/>
                </a:cubicBezTo>
                <a:cubicBezTo>
                  <a:pt x="0" y="293"/>
                  <a:pt x="3" y="296"/>
                  <a:pt x="7" y="296"/>
                </a:cubicBezTo>
                <a:close/>
                <a:moveTo>
                  <a:pt x="58" y="295"/>
                </a:moveTo>
                <a:cubicBezTo>
                  <a:pt x="81" y="272"/>
                  <a:pt x="81" y="272"/>
                  <a:pt x="81" y="272"/>
                </a:cubicBezTo>
                <a:cubicBezTo>
                  <a:pt x="76" y="266"/>
                  <a:pt x="76" y="266"/>
                  <a:pt x="76" y="266"/>
                </a:cubicBezTo>
                <a:cubicBezTo>
                  <a:pt x="75" y="265"/>
                  <a:pt x="75" y="262"/>
                  <a:pt x="77" y="262"/>
                </a:cubicBezTo>
                <a:cubicBezTo>
                  <a:pt x="115" y="252"/>
                  <a:pt x="115" y="252"/>
                  <a:pt x="115" y="252"/>
                </a:cubicBezTo>
                <a:cubicBezTo>
                  <a:pt x="117" y="251"/>
                  <a:pt x="119" y="253"/>
                  <a:pt x="119" y="255"/>
                </a:cubicBezTo>
                <a:cubicBezTo>
                  <a:pt x="109" y="293"/>
                  <a:pt x="109" y="293"/>
                  <a:pt x="109" y="293"/>
                </a:cubicBezTo>
                <a:cubicBezTo>
                  <a:pt x="108" y="295"/>
                  <a:pt x="105" y="296"/>
                  <a:pt x="104" y="294"/>
                </a:cubicBezTo>
                <a:cubicBezTo>
                  <a:pt x="99" y="289"/>
                  <a:pt x="99" y="289"/>
                  <a:pt x="99" y="289"/>
                </a:cubicBezTo>
                <a:cubicBezTo>
                  <a:pt x="75" y="312"/>
                  <a:pt x="75" y="312"/>
                  <a:pt x="75" y="312"/>
                </a:cubicBezTo>
                <a:cubicBezTo>
                  <a:pt x="73" y="314"/>
                  <a:pt x="70" y="314"/>
                  <a:pt x="67" y="312"/>
                </a:cubicBezTo>
                <a:cubicBezTo>
                  <a:pt x="58" y="302"/>
                  <a:pt x="58" y="302"/>
                  <a:pt x="58" y="302"/>
                </a:cubicBezTo>
                <a:cubicBezTo>
                  <a:pt x="56" y="301"/>
                  <a:pt x="56" y="297"/>
                  <a:pt x="58" y="295"/>
                </a:cubicBezTo>
                <a:close/>
              </a:path>
            </a:pathLst>
          </a:custGeom>
          <a:solidFill>
            <a:srgbClr val="CB177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extBox 1"/>
          <p:cNvSpPr txBox="1"/>
          <p:nvPr/>
        </p:nvSpPr>
        <p:spPr>
          <a:xfrm>
            <a:off x="7206916" y="4842711"/>
            <a:ext cx="914400" cy="914400"/>
          </a:xfrm>
          <a:prstGeom prst="rect">
            <a:avLst/>
          </a:prstGeom>
          <a:noFill/>
        </p:spPr>
        <p:txBody>
          <a:bodyPr wrap="none" lIns="0" tIns="0" rIns="0" bIns="0" rtlCol="0">
            <a:noAutofit/>
          </a:bodyPr>
          <a:lstStyle/>
          <a:p>
            <a:pPr algn="l"/>
            <a:endParaRPr lang="en-US" sz="1600" dirty="0">
              <a:solidFill>
                <a:schemeClr val="tx2"/>
              </a:solidFill>
            </a:endParaRPr>
          </a:p>
        </p:txBody>
      </p:sp>
    </p:spTree>
    <p:extLst>
      <p:ext uri="{BB962C8B-B14F-4D97-AF65-F5344CB8AC3E}">
        <p14:creationId xmlns:p14="http://schemas.microsoft.com/office/powerpoint/2010/main" val="2080262010"/>
      </p:ext>
    </p:extLst>
  </p:cSld>
  <p:clrMapOvr>
    <a:masterClrMapping/>
  </p:clrMapOvr>
  <mc:AlternateContent xmlns:mc="http://schemas.openxmlformats.org/markup-compatibility/2006" xmlns:p14="http://schemas.microsoft.com/office/powerpoint/2010/main">
    <mc:Choice Requires="p14">
      <p:transition spd="slow" p14:dur="2000" advTm="66596"/>
    </mc:Choice>
    <mc:Fallback xmlns="">
      <p:transition spd="slow" advTm="6659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22D76-E10D-A641-8B9F-75866E3A1AE1}"/>
              </a:ext>
            </a:extLst>
          </p:cNvPr>
          <p:cNvSpPr>
            <a:spLocks noGrp="1"/>
          </p:cNvSpPr>
          <p:nvPr>
            <p:ph type="title"/>
          </p:nvPr>
        </p:nvSpPr>
        <p:spPr>
          <a:xfrm>
            <a:off x="322775" y="526693"/>
            <a:ext cx="11506201" cy="380588"/>
          </a:xfrm>
        </p:spPr>
        <p:txBody>
          <a:bodyPr>
            <a:normAutofit fontScale="90000"/>
          </a:bodyPr>
          <a:lstStyle/>
          <a:p>
            <a:r>
              <a:rPr lang="en-US" b="1" dirty="0">
                <a:latin typeface="+mj-lt"/>
              </a:rPr>
              <a:t>What’s new for 2024?  -  UC Blue &amp; Gold Benefits</a:t>
            </a:r>
          </a:p>
        </p:txBody>
      </p:sp>
      <p:sp>
        <p:nvSpPr>
          <p:cNvPr id="29" name="Rectangle: Rounded Corners 37">
            <a:extLst>
              <a:ext uri="{FF2B5EF4-FFF2-40B4-BE49-F238E27FC236}">
                <a16:creationId xmlns:a16="http://schemas.microsoft.com/office/drawing/2014/main" id="{7E21B720-C597-4FA5-9BFE-44DA0481C439}"/>
              </a:ext>
            </a:extLst>
          </p:cNvPr>
          <p:cNvSpPr/>
          <p:nvPr/>
        </p:nvSpPr>
        <p:spPr>
          <a:xfrm>
            <a:off x="1885200" y="1887327"/>
            <a:ext cx="7941971" cy="4269474"/>
          </a:xfrm>
          <a:prstGeom prst="roundRect">
            <a:avLst>
              <a:gd name="adj" fmla="val 273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lvl="1">
              <a:spcBef>
                <a:spcPts val="300"/>
              </a:spcBef>
              <a:spcAft>
                <a:spcPts val="600"/>
              </a:spcAft>
            </a:pPr>
            <a:endParaRPr lang="en-US" sz="1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0" name="Rectangle: Rounded Corners 38">
            <a:extLst>
              <a:ext uri="{FF2B5EF4-FFF2-40B4-BE49-F238E27FC236}">
                <a16:creationId xmlns:a16="http://schemas.microsoft.com/office/drawing/2014/main" id="{404F8DF3-39BF-448D-8D5A-D275BE065B78}"/>
              </a:ext>
            </a:extLst>
          </p:cNvPr>
          <p:cNvSpPr/>
          <p:nvPr/>
        </p:nvSpPr>
        <p:spPr>
          <a:xfrm>
            <a:off x="1885200" y="1208255"/>
            <a:ext cx="7941971" cy="564699"/>
          </a:xfrm>
          <a:prstGeom prst="roundRect">
            <a:avLst>
              <a:gd name="adj" fmla="val 2321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r>
              <a:rPr lang="en-US" sz="2000" b="1" dirty="0">
                <a:solidFill>
                  <a:schemeClr val="bg1"/>
                </a:solidFill>
              </a:rPr>
              <a:t>What’s Changing</a:t>
            </a:r>
          </a:p>
        </p:txBody>
      </p:sp>
      <p:sp>
        <p:nvSpPr>
          <p:cNvPr id="34" name="Rectangle 33">
            <a:extLst>
              <a:ext uri="{FF2B5EF4-FFF2-40B4-BE49-F238E27FC236}">
                <a16:creationId xmlns:a16="http://schemas.microsoft.com/office/drawing/2014/main" id="{75694CF2-A137-4863-8D6E-BC47D868BCC2}"/>
              </a:ext>
            </a:extLst>
          </p:cNvPr>
          <p:cNvSpPr/>
          <p:nvPr/>
        </p:nvSpPr>
        <p:spPr>
          <a:xfrm>
            <a:off x="3511012" y="3666730"/>
            <a:ext cx="6123670" cy="470652"/>
          </a:xfrm>
          <a:prstGeom prst="rect">
            <a:avLst/>
          </a:prstGeom>
        </p:spPr>
        <p:txBody>
          <a:bodyPr wrap="square" lIns="0" tIns="0" rIns="0" bIns="0" anchor="ctr" anchorCtr="0">
            <a:noAutofit/>
          </a:bodyPr>
          <a:lstStyle/>
          <a:p>
            <a:endParaRPr lang="en-US" dirty="0">
              <a:solidFill>
                <a:schemeClr val="tx2"/>
              </a:solidFill>
            </a:endParaRPr>
          </a:p>
        </p:txBody>
      </p:sp>
      <p:cxnSp>
        <p:nvCxnSpPr>
          <p:cNvPr id="33" name="Straight Connector 32">
            <a:extLst>
              <a:ext uri="{FF2B5EF4-FFF2-40B4-BE49-F238E27FC236}">
                <a16:creationId xmlns:a16="http://schemas.microsoft.com/office/drawing/2014/main" id="{84A3307A-D312-4484-9B86-6EFF4191DFB1}"/>
              </a:ext>
            </a:extLst>
          </p:cNvPr>
          <p:cNvCxnSpPr>
            <a:cxnSpLocks/>
          </p:cNvCxnSpPr>
          <p:nvPr/>
        </p:nvCxnSpPr>
        <p:spPr>
          <a:xfrm>
            <a:off x="2286000" y="3352800"/>
            <a:ext cx="7148188"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374635BD-0DF6-4302-A498-03D6F84479BE}"/>
              </a:ext>
            </a:extLst>
          </p:cNvPr>
          <p:cNvSpPr/>
          <p:nvPr/>
        </p:nvSpPr>
        <p:spPr>
          <a:xfrm>
            <a:off x="3609130" y="4572328"/>
            <a:ext cx="5664869" cy="1221899"/>
          </a:xfrm>
          <a:prstGeom prst="rect">
            <a:avLst/>
          </a:prstGeom>
        </p:spPr>
        <p:txBody>
          <a:bodyPr wrap="square" lIns="0" tIns="0" rIns="0" bIns="0" anchor="ctr" anchorCtr="0">
            <a:noAutofit/>
          </a:bodyPr>
          <a:lstStyle/>
          <a:p>
            <a:endParaRPr lang="en-US" dirty="0">
              <a:solidFill>
                <a:schemeClr val="tx2"/>
              </a:solidFill>
            </a:endParaRPr>
          </a:p>
        </p:txBody>
      </p:sp>
      <p:sp>
        <p:nvSpPr>
          <p:cNvPr id="36" name="Rectangle 35">
            <a:extLst>
              <a:ext uri="{FF2B5EF4-FFF2-40B4-BE49-F238E27FC236}">
                <a16:creationId xmlns:a16="http://schemas.microsoft.com/office/drawing/2014/main" id="{621E78EE-6042-46C1-B070-1B7DFFB7F2D4}"/>
              </a:ext>
            </a:extLst>
          </p:cNvPr>
          <p:cNvSpPr/>
          <p:nvPr/>
        </p:nvSpPr>
        <p:spPr>
          <a:xfrm>
            <a:off x="3618655" y="2272699"/>
            <a:ext cx="5746128" cy="470652"/>
          </a:xfrm>
          <a:prstGeom prst="rect">
            <a:avLst/>
          </a:prstGeom>
        </p:spPr>
        <p:txBody>
          <a:bodyPr wrap="square" lIns="0" tIns="0" rIns="0" bIns="0" anchor="ctr" anchorCtr="0">
            <a:noAutofit/>
          </a:bodyPr>
          <a:lstStyle/>
          <a:p>
            <a:endParaRPr lang="en-US" dirty="0">
              <a:solidFill>
                <a:schemeClr val="tx2"/>
              </a:solidFill>
            </a:endParaRPr>
          </a:p>
        </p:txBody>
      </p:sp>
      <p:sp>
        <p:nvSpPr>
          <p:cNvPr id="3" name="Rectangle 2"/>
          <p:cNvSpPr/>
          <p:nvPr/>
        </p:nvSpPr>
        <p:spPr>
          <a:xfrm>
            <a:off x="3581400" y="5105400"/>
            <a:ext cx="5520336" cy="646331"/>
          </a:xfrm>
          <a:prstGeom prst="rect">
            <a:avLst/>
          </a:prstGeom>
        </p:spPr>
        <p:txBody>
          <a:bodyPr wrap="square">
            <a:spAutoFit/>
          </a:bodyPr>
          <a:lstStyle/>
          <a:p>
            <a:r>
              <a:rPr lang="en-US" dirty="0">
                <a:solidFill>
                  <a:schemeClr val="tx2"/>
                </a:solidFill>
              </a:rPr>
              <a:t>Behavioral Health Name Change from MHN to Health Net </a:t>
            </a:r>
          </a:p>
        </p:txBody>
      </p:sp>
      <p:pic>
        <p:nvPicPr>
          <p:cNvPr id="9" name="Picture 8" descr="City with solid fill">
            <a:extLst>
              <a:ext uri="{FF2B5EF4-FFF2-40B4-BE49-F238E27FC236}">
                <a16:creationId xmlns:a16="http://schemas.microsoft.com/office/drawing/2014/main" id="{425BBEA8-B5DA-49F3-83A5-48DFA53A68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67000" y="4953000"/>
            <a:ext cx="920797" cy="990600"/>
          </a:xfrm>
          <a:prstGeom prst="rect">
            <a:avLst/>
          </a:prstGeom>
        </p:spPr>
      </p:pic>
      <p:sp>
        <p:nvSpPr>
          <p:cNvPr id="2" name="Rectangle 1">
            <a:extLst>
              <a:ext uri="{FF2B5EF4-FFF2-40B4-BE49-F238E27FC236}">
                <a16:creationId xmlns:a16="http://schemas.microsoft.com/office/drawing/2014/main" id="{F13B2F37-1F59-6A43-4A1C-44525D0BD274}"/>
              </a:ext>
            </a:extLst>
          </p:cNvPr>
          <p:cNvSpPr/>
          <p:nvPr/>
        </p:nvSpPr>
        <p:spPr>
          <a:xfrm>
            <a:off x="3505200" y="2432003"/>
            <a:ext cx="5520336" cy="646331"/>
          </a:xfrm>
          <a:prstGeom prst="rect">
            <a:avLst/>
          </a:prstGeom>
        </p:spPr>
        <p:txBody>
          <a:bodyPr wrap="square">
            <a:spAutoFit/>
          </a:bodyPr>
          <a:lstStyle/>
          <a:p>
            <a:r>
              <a:rPr lang="en-US" dirty="0">
                <a:solidFill>
                  <a:schemeClr val="tx2"/>
                </a:solidFill>
              </a:rPr>
              <a:t>Telehealth vendor change from Babylon to Teladoc (effective August 2023) </a:t>
            </a:r>
          </a:p>
        </p:txBody>
      </p:sp>
      <p:pic>
        <p:nvPicPr>
          <p:cNvPr id="5" name="Picture 8" descr="Call center with solid fill">
            <a:extLst>
              <a:ext uri="{FF2B5EF4-FFF2-40B4-BE49-F238E27FC236}">
                <a16:creationId xmlns:a16="http://schemas.microsoft.com/office/drawing/2014/main" id="{86B0BF3F-31D4-C32E-C0F8-78EC10CF75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667000" y="2203403"/>
            <a:ext cx="920797" cy="920797"/>
          </a:xfrm>
          <a:prstGeom prst="rect">
            <a:avLst/>
          </a:prstGeom>
        </p:spPr>
      </p:pic>
      <p:cxnSp>
        <p:nvCxnSpPr>
          <p:cNvPr id="7" name="Straight Connector 6">
            <a:extLst>
              <a:ext uri="{FF2B5EF4-FFF2-40B4-BE49-F238E27FC236}">
                <a16:creationId xmlns:a16="http://schemas.microsoft.com/office/drawing/2014/main" id="{BCA5CC75-6768-376E-5380-5119BFA8A167}"/>
              </a:ext>
            </a:extLst>
          </p:cNvPr>
          <p:cNvCxnSpPr>
            <a:cxnSpLocks/>
          </p:cNvCxnSpPr>
          <p:nvPr/>
        </p:nvCxnSpPr>
        <p:spPr>
          <a:xfrm>
            <a:off x="2300612" y="4800600"/>
            <a:ext cx="7148188"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 name="Picture 8" descr="Needle with solid fill">
            <a:extLst>
              <a:ext uri="{FF2B5EF4-FFF2-40B4-BE49-F238E27FC236}">
                <a16:creationId xmlns:a16="http://schemas.microsoft.com/office/drawing/2014/main" id="{8E8AE24A-4856-6B77-9E10-151944E9D8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667000" y="3657600"/>
            <a:ext cx="920797" cy="920797"/>
          </a:xfrm>
          <a:prstGeom prst="rect">
            <a:avLst/>
          </a:prstGeom>
        </p:spPr>
      </p:pic>
      <p:sp>
        <p:nvSpPr>
          <p:cNvPr id="10" name="Rectangle 9">
            <a:extLst>
              <a:ext uri="{FF2B5EF4-FFF2-40B4-BE49-F238E27FC236}">
                <a16:creationId xmlns:a16="http://schemas.microsoft.com/office/drawing/2014/main" id="{78EA2EAC-385B-245F-6A94-E00B14F4A80F}"/>
              </a:ext>
            </a:extLst>
          </p:cNvPr>
          <p:cNvSpPr/>
          <p:nvPr/>
        </p:nvSpPr>
        <p:spPr>
          <a:xfrm>
            <a:off x="3581400" y="3698899"/>
            <a:ext cx="5520336" cy="646331"/>
          </a:xfrm>
          <a:prstGeom prst="rect">
            <a:avLst/>
          </a:prstGeom>
        </p:spPr>
        <p:txBody>
          <a:bodyPr wrap="square">
            <a:spAutoFit/>
          </a:bodyPr>
          <a:lstStyle/>
          <a:p>
            <a:r>
              <a:rPr lang="en-US" dirty="0">
                <a:solidFill>
                  <a:schemeClr val="tx2"/>
                </a:solidFill>
              </a:rPr>
              <a:t>Diabetes Prevention Program (DPP) change from Omada to Sharecare. </a:t>
            </a:r>
          </a:p>
        </p:txBody>
      </p:sp>
    </p:spTree>
    <p:extLst>
      <p:ext uri="{BB962C8B-B14F-4D97-AF65-F5344CB8AC3E}">
        <p14:creationId xmlns:p14="http://schemas.microsoft.com/office/powerpoint/2010/main" val="70474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22D76-E10D-A641-8B9F-75866E3A1AE1}"/>
              </a:ext>
            </a:extLst>
          </p:cNvPr>
          <p:cNvSpPr>
            <a:spLocks noGrp="1"/>
          </p:cNvSpPr>
          <p:nvPr>
            <p:ph type="title"/>
          </p:nvPr>
        </p:nvSpPr>
        <p:spPr>
          <a:xfrm>
            <a:off x="684587" y="388278"/>
            <a:ext cx="10978219" cy="1007311"/>
          </a:xfrm>
        </p:spPr>
        <p:txBody>
          <a:bodyPr>
            <a:noAutofit/>
          </a:bodyPr>
          <a:lstStyle/>
          <a:p>
            <a:r>
              <a:rPr lang="en-US" sz="3200" b="1" dirty="0">
                <a:latin typeface="+mj-lt"/>
              </a:rPr>
              <a:t>2024 Coverage Overview</a:t>
            </a:r>
          </a:p>
        </p:txBody>
      </p:sp>
      <p:graphicFrame>
        <p:nvGraphicFramePr>
          <p:cNvPr id="6" name="Table 5">
            <a:extLst>
              <a:ext uri="{FF2B5EF4-FFF2-40B4-BE49-F238E27FC236}">
                <a16:creationId xmlns:a16="http://schemas.microsoft.com/office/drawing/2014/main" id="{956DA7B0-1A87-EF4E-B5AC-EB70071D27FC}"/>
              </a:ext>
            </a:extLst>
          </p:cNvPr>
          <p:cNvGraphicFramePr>
            <a:graphicFrameLocks noGrp="1"/>
          </p:cNvGraphicFramePr>
          <p:nvPr>
            <p:extLst>
              <p:ext uri="{D42A27DB-BD31-4B8C-83A1-F6EECF244321}">
                <p14:modId xmlns:p14="http://schemas.microsoft.com/office/powerpoint/2010/main" val="788714297"/>
              </p:ext>
            </p:extLst>
          </p:nvPr>
        </p:nvGraphicFramePr>
        <p:xfrm>
          <a:off x="807108" y="1614334"/>
          <a:ext cx="10812200" cy="4747438"/>
        </p:xfrm>
        <a:graphic>
          <a:graphicData uri="http://schemas.openxmlformats.org/drawingml/2006/table">
            <a:tbl>
              <a:tblPr firstRow="1" bandRow="1">
                <a:tableStyleId>{5C22544A-7EE6-4342-B048-85BDC9FD1C3A}</a:tableStyleId>
              </a:tblPr>
              <a:tblGrid>
                <a:gridCol w="8056725">
                  <a:extLst>
                    <a:ext uri="{9D8B030D-6E8A-4147-A177-3AD203B41FA5}">
                      <a16:colId xmlns:a16="http://schemas.microsoft.com/office/drawing/2014/main" val="1312923599"/>
                    </a:ext>
                  </a:extLst>
                </a:gridCol>
                <a:gridCol w="2755475">
                  <a:extLst>
                    <a:ext uri="{9D8B030D-6E8A-4147-A177-3AD203B41FA5}">
                      <a16:colId xmlns:a16="http://schemas.microsoft.com/office/drawing/2014/main" val="59844455"/>
                    </a:ext>
                  </a:extLst>
                </a:gridCol>
              </a:tblGrid>
              <a:tr h="248934">
                <a:tc>
                  <a:txBody>
                    <a:bodyPr/>
                    <a:lstStyle/>
                    <a:p>
                      <a:r>
                        <a:rPr lang="en-US" sz="1400" b="0" dirty="0">
                          <a:solidFill>
                            <a:schemeClr val="tx2"/>
                          </a:solidFill>
                          <a:latin typeface="+mn-lt"/>
                        </a:rPr>
                        <a:t>Preventive Care (screenings and immunizations)</a:t>
                      </a:r>
                    </a:p>
                  </a:txBody>
                  <a:tcPr marL="0" anchor="ctr">
                    <a:lnL w="12700" cmpd="sng">
                      <a:noFill/>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2"/>
                          </a:solidFill>
                          <a:latin typeface="+mn-lt"/>
                        </a:rPr>
                        <a:t>$0</a:t>
                      </a:r>
                    </a:p>
                  </a:txBody>
                  <a:tcPr anchor="ctr">
                    <a:lnL w="31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2638567"/>
                  </a:ext>
                </a:extLst>
              </a:tr>
              <a:tr h="414890">
                <a:tc>
                  <a:txBody>
                    <a:bodyPr/>
                    <a:lstStyle/>
                    <a:p>
                      <a:r>
                        <a:rPr lang="en-US" sz="1400" dirty="0">
                          <a:solidFill>
                            <a:schemeClr val="tx2"/>
                          </a:solidFill>
                        </a:rPr>
                        <a:t>Doctor</a:t>
                      </a:r>
                      <a:r>
                        <a:rPr lang="en-US" sz="1400" baseline="0" dirty="0">
                          <a:solidFill>
                            <a:schemeClr val="tx2"/>
                          </a:solidFill>
                        </a:rPr>
                        <a:t> and Specialist Office Visits</a:t>
                      </a:r>
                    </a:p>
                    <a:p>
                      <a:r>
                        <a:rPr lang="en-US" sz="1400" baseline="0" dirty="0">
                          <a:solidFill>
                            <a:schemeClr val="tx2"/>
                          </a:solidFill>
                        </a:rPr>
                        <a:t>(see below for behavioral health office visits)</a:t>
                      </a:r>
                      <a:endParaRPr lang="en-US" sz="1400" dirty="0">
                        <a:solidFill>
                          <a:schemeClr val="tx2"/>
                        </a:solidFill>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$20 copay</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389619"/>
                  </a:ext>
                </a:extLst>
              </a:tr>
              <a:tr h="680953">
                <a:tc>
                  <a:txBody>
                    <a:bodyPr/>
                    <a:lstStyle/>
                    <a:p>
                      <a:r>
                        <a:rPr lang="en-US" sz="1400" dirty="0">
                          <a:solidFill>
                            <a:schemeClr val="tx2"/>
                          </a:solidFill>
                        </a:rPr>
                        <a:t>Hospitalization</a:t>
                      </a:r>
                      <a:r>
                        <a:rPr lang="en-US" sz="1400" baseline="0" dirty="0">
                          <a:solidFill>
                            <a:schemeClr val="tx2"/>
                          </a:solidFill>
                        </a:rPr>
                        <a:t> (medical and behavioral health)</a:t>
                      </a:r>
                      <a:endParaRPr lang="en-US" sz="1400" dirty="0">
                        <a:solidFill>
                          <a:schemeClr val="tx2"/>
                        </a:solidFill>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$250 copay per admission</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912246"/>
                  </a:ext>
                </a:extLst>
              </a:tr>
              <a:tr h="529630">
                <a:tc>
                  <a:txBody>
                    <a:bodyPr/>
                    <a:lstStyle/>
                    <a:p>
                      <a:r>
                        <a:rPr lang="en-US" sz="1400" dirty="0">
                          <a:solidFill>
                            <a:schemeClr val="tx2"/>
                          </a:solidFill>
                        </a:rPr>
                        <a:t>Outpatient Behavioral</a:t>
                      </a:r>
                      <a:r>
                        <a:rPr lang="en-US" sz="1400" baseline="0" dirty="0">
                          <a:solidFill>
                            <a:schemeClr val="tx2"/>
                          </a:solidFill>
                        </a:rPr>
                        <a:t> Health/Substance Abuse Visits</a:t>
                      </a:r>
                      <a:endParaRPr lang="en-US" sz="1400" dirty="0">
                        <a:solidFill>
                          <a:schemeClr val="tx2"/>
                        </a:solidFill>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Visits 1-3: $0</a:t>
                      </a:r>
                    </a:p>
                    <a:p>
                      <a:pPr algn="ctr"/>
                      <a:r>
                        <a:rPr lang="en-US" sz="1400" dirty="0">
                          <a:solidFill>
                            <a:schemeClr val="tx2"/>
                          </a:solidFill>
                        </a:rPr>
                        <a:t>Visits</a:t>
                      </a:r>
                      <a:r>
                        <a:rPr lang="en-US" sz="1400" baseline="0" dirty="0">
                          <a:solidFill>
                            <a:schemeClr val="tx2"/>
                          </a:solidFill>
                        </a:rPr>
                        <a:t> 4+: $20 copay</a:t>
                      </a:r>
                      <a:endParaRPr lang="en-US" sz="1400" dirty="0">
                        <a:solidFill>
                          <a:schemeClr val="tx2"/>
                        </a:solidFill>
                      </a:endParaRP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726040"/>
                  </a:ext>
                </a:extLst>
              </a:tr>
              <a:tr h="335515">
                <a:tc>
                  <a:txBody>
                    <a:bodyPr/>
                    <a:lstStyle/>
                    <a:p>
                      <a:r>
                        <a:rPr lang="en-US" sz="1400" dirty="0">
                          <a:solidFill>
                            <a:schemeClr val="tx2"/>
                          </a:solidFill>
                        </a:rPr>
                        <a:t>24/7 Virtual Care</a:t>
                      </a:r>
                      <a:r>
                        <a:rPr lang="en-US" sz="1400" baseline="0" dirty="0">
                          <a:solidFill>
                            <a:schemeClr val="tx2"/>
                          </a:solidFill>
                        </a:rPr>
                        <a:t> – Telehealth visits through Teladoc (including behavioral health)</a:t>
                      </a:r>
                      <a:endParaRPr lang="en-US" sz="1400" strike="sngStrike" dirty="0">
                        <a:solidFill>
                          <a:srgbClr val="FF0000"/>
                        </a:solidFill>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$0</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865920"/>
                  </a:ext>
                </a:extLst>
              </a:tr>
              <a:tr h="335515">
                <a:tc>
                  <a:txBody>
                    <a:bodyPr/>
                    <a:lstStyle/>
                    <a:p>
                      <a:r>
                        <a:rPr lang="en-US" sz="1400" dirty="0">
                          <a:solidFill>
                            <a:schemeClr val="tx2"/>
                          </a:solidFill>
                        </a:rPr>
                        <a:t>Urgent Care</a:t>
                      </a: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$20 copay</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6317091"/>
                  </a:ext>
                </a:extLst>
              </a:tr>
              <a:tr h="335515">
                <a:tc>
                  <a:txBody>
                    <a:bodyPr/>
                    <a:lstStyle/>
                    <a:p>
                      <a:r>
                        <a:rPr lang="en-US" sz="1400" kern="1200" dirty="0">
                          <a:solidFill>
                            <a:schemeClr val="tx2"/>
                          </a:solidFill>
                          <a:latin typeface="+mn-lt"/>
                          <a:ea typeface="+mn-ea"/>
                          <a:cs typeface="+mn-cs"/>
                        </a:rPr>
                        <a:t>Emergency</a:t>
                      </a:r>
                      <a:r>
                        <a:rPr lang="en-US" sz="1400" kern="1200" baseline="0" dirty="0">
                          <a:solidFill>
                            <a:schemeClr val="tx2"/>
                          </a:solidFill>
                          <a:latin typeface="+mn-lt"/>
                          <a:ea typeface="+mn-ea"/>
                          <a:cs typeface="+mn-cs"/>
                        </a:rPr>
                        <a:t> care (medical and behavioral health)</a:t>
                      </a:r>
                      <a:endParaRPr lang="en-US" sz="1400" kern="1200" dirty="0">
                        <a:solidFill>
                          <a:schemeClr val="tx2"/>
                        </a:solidFill>
                        <a:latin typeface="+mn-lt"/>
                        <a:ea typeface="+mn-ea"/>
                        <a:cs typeface="+mn-cs"/>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$125 copay (waived if admitted)</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5429677"/>
                  </a:ext>
                </a:extLst>
              </a:tr>
              <a:tr h="335515">
                <a:tc>
                  <a:txBody>
                    <a:bodyPr/>
                    <a:lstStyle/>
                    <a:p>
                      <a:r>
                        <a:rPr lang="en-US" sz="1400" dirty="0">
                          <a:solidFill>
                            <a:schemeClr val="tx2"/>
                          </a:solidFill>
                        </a:rPr>
                        <a:t>X-ray and Lab</a:t>
                      </a:r>
                      <a:r>
                        <a:rPr lang="en-US" sz="1400" baseline="0" dirty="0">
                          <a:solidFill>
                            <a:schemeClr val="tx2"/>
                          </a:solidFill>
                        </a:rPr>
                        <a:t> Procedures</a:t>
                      </a:r>
                      <a:endParaRPr lang="en-US" sz="1400" dirty="0">
                        <a:solidFill>
                          <a:schemeClr val="tx2"/>
                        </a:solidFill>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$0</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604485"/>
                  </a:ext>
                </a:extLst>
              </a:tr>
              <a:tr h="335515">
                <a:tc>
                  <a:txBody>
                    <a:bodyPr/>
                    <a:lstStyle/>
                    <a:p>
                      <a:r>
                        <a:rPr lang="en-US" sz="1400" dirty="0">
                          <a:solidFill>
                            <a:schemeClr val="tx2"/>
                          </a:solidFill>
                        </a:rPr>
                        <a:t>MinuteClinic</a:t>
                      </a: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$20 copay</a:t>
                      </a:r>
                      <a:r>
                        <a:rPr lang="en-US" sz="1400" baseline="0" dirty="0">
                          <a:solidFill>
                            <a:schemeClr val="tx2"/>
                          </a:solidFill>
                        </a:rPr>
                        <a:t> (if preventive: $0)</a:t>
                      </a:r>
                      <a:endParaRPr lang="en-US" sz="1400" dirty="0">
                        <a:solidFill>
                          <a:schemeClr val="tx2"/>
                        </a:solidFill>
                      </a:endParaRP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7999013"/>
                  </a:ext>
                </a:extLst>
              </a:tr>
              <a:tr h="497007">
                <a:tc>
                  <a:txBody>
                    <a:bodyPr/>
                    <a:lstStyle/>
                    <a:p>
                      <a:r>
                        <a:rPr lang="en-US" sz="1400" dirty="0">
                          <a:solidFill>
                            <a:schemeClr val="tx2"/>
                          </a:solidFill>
                        </a:rPr>
                        <a:t>Chiropractic/Acupuncture</a:t>
                      </a: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$20 copay (24 visits combined max</a:t>
                      </a:r>
                      <a:r>
                        <a:rPr lang="en-US" sz="1400" baseline="0" dirty="0">
                          <a:solidFill>
                            <a:schemeClr val="tx2"/>
                          </a:solidFill>
                        </a:rPr>
                        <a:t> per calendar year)</a:t>
                      </a:r>
                      <a:endParaRPr lang="en-US" sz="1400" dirty="0">
                        <a:solidFill>
                          <a:schemeClr val="tx2"/>
                        </a:solidFill>
                      </a:endParaRP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6839011"/>
                  </a:ext>
                </a:extLst>
              </a:tr>
              <a:tr h="497007">
                <a:tc>
                  <a:txBody>
                    <a:bodyPr/>
                    <a:lstStyle/>
                    <a:p>
                      <a:r>
                        <a:rPr lang="en-US" sz="1400" dirty="0">
                          <a:solidFill>
                            <a:schemeClr val="tx2"/>
                          </a:solidFill>
                        </a:rPr>
                        <a:t>Infertility Services and drugs (IVF, ZIFT, GIFT)</a:t>
                      </a: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50%, limited to a combined 2 treatment cycles per lifetime </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3275922"/>
                  </a:ext>
                </a:extLst>
              </a:tr>
            </a:tbl>
          </a:graphicData>
        </a:graphic>
      </p:graphicFrame>
      <p:grpSp>
        <p:nvGrpSpPr>
          <p:cNvPr id="3" name="Group 2"/>
          <p:cNvGrpSpPr/>
          <p:nvPr/>
        </p:nvGrpSpPr>
        <p:grpSpPr>
          <a:xfrm>
            <a:off x="684587" y="1058965"/>
            <a:ext cx="10812201" cy="482685"/>
            <a:chOff x="768155" y="1021942"/>
            <a:chExt cx="10812201" cy="482685"/>
          </a:xfrm>
        </p:grpSpPr>
        <p:sp>
          <p:nvSpPr>
            <p:cNvPr id="10" name="Rectangle: Rounded Corners 35">
              <a:extLst>
                <a:ext uri="{FF2B5EF4-FFF2-40B4-BE49-F238E27FC236}">
                  <a16:creationId xmlns:a16="http://schemas.microsoft.com/office/drawing/2014/main" id="{03BDCB78-EF5E-48F7-A754-736B8BCF9DA2}"/>
                </a:ext>
              </a:extLst>
            </p:cNvPr>
            <p:cNvSpPr/>
            <p:nvPr/>
          </p:nvSpPr>
          <p:spPr>
            <a:xfrm>
              <a:off x="768155" y="1035506"/>
              <a:ext cx="7933987" cy="469121"/>
            </a:xfrm>
            <a:prstGeom prst="roundRect">
              <a:avLst/>
            </a:prstGeom>
            <a:solidFill>
              <a:srgbClr val="AAC832"/>
            </a:solidFill>
          </p:spPr>
          <p:txBody>
            <a:bodyPr wrap="square" anchor="ctr" anchorCtr="0">
              <a:noAutofit/>
            </a:bodyPr>
            <a:lstStyle/>
            <a:p>
              <a:pPr algn="ctr"/>
              <a:r>
                <a:rPr lang="en-US" sz="2000" b="1" dirty="0">
                  <a:solidFill>
                    <a:schemeClr val="bg1"/>
                  </a:solidFill>
                </a:rPr>
                <a:t>Covered Service</a:t>
              </a:r>
            </a:p>
          </p:txBody>
        </p:sp>
        <p:sp>
          <p:nvSpPr>
            <p:cNvPr id="11" name="Rectangle: Rounded Corners 64">
              <a:extLst>
                <a:ext uri="{FF2B5EF4-FFF2-40B4-BE49-F238E27FC236}">
                  <a16:creationId xmlns:a16="http://schemas.microsoft.com/office/drawing/2014/main" id="{AC38EF31-D723-44FD-87A0-156DC9C1BFA2}"/>
                </a:ext>
              </a:extLst>
            </p:cNvPr>
            <p:cNvSpPr/>
            <p:nvPr/>
          </p:nvSpPr>
          <p:spPr>
            <a:xfrm>
              <a:off x="8745101" y="1021942"/>
              <a:ext cx="2835255" cy="469121"/>
            </a:xfrm>
            <a:prstGeom prst="roundRect">
              <a:avLst/>
            </a:prstGeom>
            <a:solidFill>
              <a:srgbClr val="6E6E6E"/>
            </a:solidFill>
          </p:spPr>
          <p:txBody>
            <a:bodyPr wrap="square" anchor="ctr" anchorCtr="0">
              <a:noAutofit/>
            </a:bodyPr>
            <a:lstStyle/>
            <a:p>
              <a:pPr algn="ctr"/>
              <a:r>
                <a:rPr lang="en-US" sz="2000" b="1" dirty="0">
                  <a:solidFill>
                    <a:schemeClr val="bg1"/>
                  </a:solidFill>
                </a:rPr>
                <a:t>You Pay</a:t>
              </a:r>
            </a:p>
          </p:txBody>
        </p:sp>
      </p:grpSp>
    </p:spTree>
    <p:extLst>
      <p:ext uri="{BB962C8B-B14F-4D97-AF65-F5344CB8AC3E}">
        <p14:creationId xmlns:p14="http://schemas.microsoft.com/office/powerpoint/2010/main" val="4216400881"/>
      </p:ext>
    </p:extLst>
  </p:cSld>
  <p:clrMapOvr>
    <a:masterClrMapping/>
  </p:clrMapOvr>
  <mc:AlternateContent xmlns:mc="http://schemas.openxmlformats.org/markup-compatibility/2006" xmlns:p14="http://schemas.microsoft.com/office/powerpoint/2010/main">
    <mc:Choice Requires="p14">
      <p:transition spd="slow" p14:dur="2000" advTm="14468"/>
    </mc:Choice>
    <mc:Fallback xmlns="">
      <p:transition spd="slow" advTm="1446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22D76-E10D-A641-8B9F-75866E3A1AE1}"/>
              </a:ext>
            </a:extLst>
          </p:cNvPr>
          <p:cNvSpPr>
            <a:spLocks noGrp="1"/>
          </p:cNvSpPr>
          <p:nvPr>
            <p:ph type="title"/>
          </p:nvPr>
        </p:nvSpPr>
        <p:spPr>
          <a:xfrm>
            <a:off x="614853" y="280725"/>
            <a:ext cx="10978219" cy="1007311"/>
          </a:xfrm>
        </p:spPr>
        <p:txBody>
          <a:bodyPr>
            <a:noAutofit/>
          </a:bodyPr>
          <a:lstStyle/>
          <a:p>
            <a:r>
              <a:rPr lang="en-US" sz="3200" b="1" dirty="0">
                <a:latin typeface="+mj-lt"/>
              </a:rPr>
              <a:t>2024 Coverage Overview (cont.) </a:t>
            </a:r>
          </a:p>
        </p:txBody>
      </p:sp>
      <p:graphicFrame>
        <p:nvGraphicFramePr>
          <p:cNvPr id="6" name="Table 5">
            <a:extLst>
              <a:ext uri="{FF2B5EF4-FFF2-40B4-BE49-F238E27FC236}">
                <a16:creationId xmlns:a16="http://schemas.microsoft.com/office/drawing/2014/main" id="{956DA7B0-1A87-EF4E-B5AC-EB70071D27FC}"/>
              </a:ext>
            </a:extLst>
          </p:cNvPr>
          <p:cNvGraphicFramePr>
            <a:graphicFrameLocks noGrp="1"/>
          </p:cNvGraphicFramePr>
          <p:nvPr>
            <p:extLst>
              <p:ext uri="{D42A27DB-BD31-4B8C-83A1-F6EECF244321}">
                <p14:modId xmlns:p14="http://schemas.microsoft.com/office/powerpoint/2010/main" val="1590536357"/>
              </p:ext>
            </p:extLst>
          </p:nvPr>
        </p:nvGraphicFramePr>
        <p:xfrm>
          <a:off x="746488" y="1132846"/>
          <a:ext cx="10868283" cy="4793708"/>
        </p:xfrm>
        <a:graphic>
          <a:graphicData uri="http://schemas.openxmlformats.org/drawingml/2006/table">
            <a:tbl>
              <a:tblPr firstRow="1" bandRow="1">
                <a:tableStyleId>{5C22544A-7EE6-4342-B048-85BDC9FD1C3A}</a:tableStyleId>
              </a:tblPr>
              <a:tblGrid>
                <a:gridCol w="7839619">
                  <a:extLst>
                    <a:ext uri="{9D8B030D-6E8A-4147-A177-3AD203B41FA5}">
                      <a16:colId xmlns:a16="http://schemas.microsoft.com/office/drawing/2014/main" val="1312923599"/>
                    </a:ext>
                  </a:extLst>
                </a:gridCol>
                <a:gridCol w="3028664">
                  <a:extLst>
                    <a:ext uri="{9D8B030D-6E8A-4147-A177-3AD203B41FA5}">
                      <a16:colId xmlns:a16="http://schemas.microsoft.com/office/drawing/2014/main" val="59844455"/>
                    </a:ext>
                  </a:extLst>
                </a:gridCol>
              </a:tblGrid>
              <a:tr h="733444">
                <a:tc>
                  <a:txBody>
                    <a:bodyPr/>
                    <a:lstStyle/>
                    <a:p>
                      <a:r>
                        <a:rPr lang="en-US" sz="1400" b="0" dirty="0">
                          <a:solidFill>
                            <a:schemeClr val="tx2"/>
                          </a:solidFill>
                        </a:rPr>
                        <a:t>Maternity</a:t>
                      </a:r>
                      <a:r>
                        <a:rPr lang="en-US" sz="1400" b="0" baseline="0" dirty="0">
                          <a:solidFill>
                            <a:schemeClr val="tx2"/>
                          </a:solidFill>
                        </a:rPr>
                        <a:t> Care</a:t>
                      </a:r>
                      <a:endParaRPr lang="en-US" sz="1400" b="0" dirty="0">
                        <a:solidFill>
                          <a:schemeClr val="tx2"/>
                        </a:solidFill>
                      </a:endParaRPr>
                    </a:p>
                  </a:txBody>
                  <a:tcPr marL="0"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2"/>
                          </a:solidFill>
                        </a:rPr>
                        <a:t>$0 for all services except hospital</a:t>
                      </a:r>
                      <a:r>
                        <a:rPr lang="en-US" sz="1400" b="0" baseline="0" dirty="0">
                          <a:solidFill>
                            <a:schemeClr val="tx2"/>
                          </a:solidFill>
                        </a:rPr>
                        <a:t> stays for which the hospital copay applies</a:t>
                      </a:r>
                      <a:endParaRPr lang="en-US" sz="1400" b="0" dirty="0">
                        <a:solidFill>
                          <a:schemeClr val="tx2"/>
                        </a:solidFill>
                      </a:endParaRPr>
                    </a:p>
                  </a:txBody>
                  <a:tcPr anchor="ct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2638567"/>
                  </a:ext>
                </a:extLst>
              </a:tr>
              <a:tr h="338492">
                <a:tc>
                  <a:txBody>
                    <a:bodyPr/>
                    <a:lstStyle/>
                    <a:p>
                      <a:r>
                        <a:rPr lang="en-US" sz="1400" dirty="0">
                          <a:solidFill>
                            <a:schemeClr val="tx2"/>
                          </a:solidFill>
                        </a:rPr>
                        <a:t>Outpatient Surgery</a:t>
                      </a: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$100 copay</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389619"/>
                  </a:ext>
                </a:extLst>
              </a:tr>
              <a:tr h="338492">
                <a:tc>
                  <a:txBody>
                    <a:bodyPr/>
                    <a:lstStyle/>
                    <a:p>
                      <a:r>
                        <a:rPr lang="en-US" sz="1400" dirty="0">
                          <a:solidFill>
                            <a:schemeClr val="tx2"/>
                          </a:solidFill>
                        </a:rPr>
                        <a:t>Ambulance</a:t>
                      </a:r>
                      <a:r>
                        <a:rPr lang="en-US" sz="1400" baseline="0" dirty="0">
                          <a:solidFill>
                            <a:schemeClr val="tx2"/>
                          </a:solidFill>
                        </a:rPr>
                        <a:t> Emergency Transport (medical and behavioral health)</a:t>
                      </a:r>
                      <a:endParaRPr lang="en-US" sz="1400" dirty="0">
                        <a:solidFill>
                          <a:schemeClr val="tx2"/>
                        </a:solidFill>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$0</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912246"/>
                  </a:ext>
                </a:extLst>
              </a:tr>
              <a:tr h="1969949">
                <a:tc>
                  <a:txBody>
                    <a:bodyPr/>
                    <a:lstStyle/>
                    <a:p>
                      <a:r>
                        <a:rPr lang="en-US" sz="1400" dirty="0">
                          <a:solidFill>
                            <a:schemeClr val="tx2"/>
                          </a:solidFill>
                        </a:rPr>
                        <a:t>Prescription</a:t>
                      </a:r>
                      <a:r>
                        <a:rPr lang="en-US" sz="1400" baseline="0" dirty="0">
                          <a:solidFill>
                            <a:schemeClr val="tx2"/>
                          </a:solidFill>
                        </a:rPr>
                        <a:t> Drugs*</a:t>
                      </a:r>
                    </a:p>
                    <a:p>
                      <a:r>
                        <a:rPr lang="en-US" sz="1400" baseline="0" dirty="0">
                          <a:solidFill>
                            <a:schemeClr val="tx2"/>
                          </a:solidFill>
                        </a:rPr>
                        <a:t>•  Retail (30-day </a:t>
                      </a:r>
                      <a:r>
                        <a:rPr lang="en-US" sz="1400" b="0" baseline="0" dirty="0">
                          <a:solidFill>
                            <a:schemeClr val="tx2"/>
                          </a:solidFill>
                        </a:rPr>
                        <a:t>supply)</a:t>
                      </a:r>
                    </a:p>
                    <a:p>
                      <a:endParaRPr lang="en-US" sz="1400" baseline="0" dirty="0">
                        <a:solidFill>
                          <a:schemeClr val="tx2"/>
                        </a:solidFill>
                      </a:endParaRPr>
                    </a:p>
                    <a:p>
                      <a:endParaRPr lang="en-US" sz="1400" baseline="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2"/>
                          </a:solidFill>
                        </a:rPr>
                        <a:t>•  Mail order or walk-up services available at UC Medical Centers and CVS Pharmacies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2"/>
                          </a:solidFill>
                        </a:rPr>
                        <a:t>   (90-day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endParaRPr>
                    </a:p>
                    <a:p>
                      <a:r>
                        <a:rPr lang="en-US" sz="1400" baseline="0" dirty="0">
                          <a:solidFill>
                            <a:schemeClr val="tx2"/>
                          </a:solidFill>
                        </a:rPr>
                        <a:t>•  Specialty drugs (up to a 30-day supply)</a:t>
                      </a:r>
                      <a:endParaRPr lang="en-US" sz="1400" dirty="0">
                        <a:solidFill>
                          <a:schemeClr val="tx2"/>
                        </a:solidFill>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$5</a:t>
                      </a:r>
                      <a:r>
                        <a:rPr lang="en-US" sz="1400" baseline="0" dirty="0">
                          <a:solidFill>
                            <a:schemeClr val="tx2"/>
                          </a:solidFill>
                        </a:rPr>
                        <a:t> generic;</a:t>
                      </a:r>
                      <a:endParaRPr lang="en-US" sz="1400" dirty="0">
                        <a:solidFill>
                          <a:schemeClr val="tx2"/>
                        </a:solidFill>
                      </a:endParaRPr>
                    </a:p>
                    <a:p>
                      <a:pPr algn="ctr"/>
                      <a:r>
                        <a:rPr lang="en-US" sz="1400" baseline="0" dirty="0">
                          <a:solidFill>
                            <a:schemeClr val="tx2"/>
                          </a:solidFill>
                        </a:rPr>
                        <a:t>$25 brand formulary when a generic in not available;  </a:t>
                      </a:r>
                    </a:p>
                    <a:p>
                      <a:pPr algn="ctr"/>
                      <a:r>
                        <a:rPr lang="en-US" sz="1400" baseline="0" dirty="0">
                          <a:solidFill>
                            <a:schemeClr val="tx2"/>
                          </a:solidFill>
                        </a:rPr>
                        <a:t>$40 non-formulary</a:t>
                      </a:r>
                    </a:p>
                    <a:p>
                      <a:pPr algn="ctr"/>
                      <a:endParaRPr lang="en-US" sz="1400" baseline="0" dirty="0">
                        <a:solidFill>
                          <a:schemeClr val="tx2"/>
                        </a:solidFill>
                      </a:endParaRPr>
                    </a:p>
                    <a:p>
                      <a:pPr algn="ctr"/>
                      <a:r>
                        <a:rPr lang="en-US" sz="1400" dirty="0">
                          <a:solidFill>
                            <a:schemeClr val="tx2"/>
                          </a:solidFill>
                        </a:rPr>
                        <a:t>$10</a:t>
                      </a:r>
                      <a:r>
                        <a:rPr lang="en-US" sz="1400" baseline="0" dirty="0">
                          <a:solidFill>
                            <a:schemeClr val="tx2"/>
                          </a:solidFill>
                        </a:rPr>
                        <a:t> generic;</a:t>
                      </a:r>
                      <a:endParaRPr lang="en-US" sz="1400" dirty="0">
                        <a:solidFill>
                          <a:schemeClr val="tx2"/>
                        </a:solidFill>
                      </a:endParaRPr>
                    </a:p>
                    <a:p>
                      <a:pPr algn="ctr"/>
                      <a:r>
                        <a:rPr lang="en-US" sz="1400" baseline="0" dirty="0">
                          <a:solidFill>
                            <a:schemeClr val="tx2"/>
                          </a:solidFill>
                        </a:rPr>
                        <a:t>$50 brand formulary;  </a:t>
                      </a:r>
                    </a:p>
                    <a:p>
                      <a:pPr algn="ctr"/>
                      <a:r>
                        <a:rPr lang="en-US" sz="1400" baseline="0" dirty="0">
                          <a:solidFill>
                            <a:schemeClr val="tx2"/>
                          </a:solidFill>
                        </a:rPr>
                        <a:t>$80 non-formulary</a:t>
                      </a:r>
                    </a:p>
                    <a:p>
                      <a:pPr algn="ctr"/>
                      <a:endParaRPr lang="en-US" sz="1400" dirty="0">
                        <a:solidFill>
                          <a:schemeClr val="tx2"/>
                        </a:solidFill>
                      </a:endParaRPr>
                    </a:p>
                    <a:p>
                      <a:pPr algn="ctr"/>
                      <a:r>
                        <a:rPr lang="en-US" sz="1400" dirty="0">
                          <a:solidFill>
                            <a:schemeClr val="tx2"/>
                          </a:solidFill>
                        </a:rPr>
                        <a:t>$20</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726040"/>
                  </a:ext>
                </a:extLst>
              </a:tr>
              <a:tr h="1156871">
                <a:tc>
                  <a:txBody>
                    <a:bodyPr/>
                    <a:lstStyle/>
                    <a:p>
                      <a:r>
                        <a:rPr lang="en-US" sz="1400" kern="1200" dirty="0">
                          <a:solidFill>
                            <a:schemeClr val="tx2"/>
                          </a:solidFill>
                          <a:latin typeface="+mn-lt"/>
                          <a:ea typeface="+mn-ea"/>
                          <a:cs typeface="+mn-cs"/>
                        </a:rPr>
                        <a:t>Other</a:t>
                      </a:r>
                      <a:r>
                        <a:rPr lang="en-US" sz="1400" kern="1200" baseline="0" dirty="0">
                          <a:solidFill>
                            <a:schemeClr val="tx2"/>
                          </a:solidFill>
                          <a:latin typeface="+mn-lt"/>
                          <a:ea typeface="+mn-ea"/>
                          <a:cs typeface="+mn-cs"/>
                        </a:rPr>
                        <a:t> Behavioral Health Outpatient Services</a:t>
                      </a:r>
                    </a:p>
                    <a:p>
                      <a:r>
                        <a:rPr lang="en-US" sz="1400" baseline="0" dirty="0">
                          <a:solidFill>
                            <a:schemeClr val="tx2"/>
                          </a:solidFill>
                        </a:rPr>
                        <a:t>•  Psychological testing, outpatient electroconvulsive therapy, extended-length therapy sessions,                 </a:t>
                      </a:r>
                    </a:p>
                    <a:p>
                      <a:r>
                        <a:rPr lang="en-US" sz="1400" kern="1200" dirty="0">
                          <a:solidFill>
                            <a:schemeClr val="tx2"/>
                          </a:solidFill>
                          <a:latin typeface="+mn-lt"/>
                          <a:ea typeface="+mn-ea"/>
                          <a:cs typeface="+mn-cs"/>
                        </a:rPr>
                        <a:t>   biofeedback, Applied Behavior Analysis (ABA),</a:t>
                      </a:r>
                      <a:r>
                        <a:rPr lang="en-US" sz="1400" kern="1200" baseline="0" dirty="0">
                          <a:solidFill>
                            <a:schemeClr val="tx2"/>
                          </a:solidFill>
                          <a:latin typeface="+mn-lt"/>
                          <a:ea typeface="+mn-ea"/>
                          <a:cs typeface="+mn-cs"/>
                        </a:rPr>
                        <a:t> methadone maintenance</a:t>
                      </a:r>
                      <a:endParaRPr lang="en-US" sz="1400" kern="1200" dirty="0">
                        <a:solidFill>
                          <a:schemeClr val="tx2"/>
                        </a:solidFill>
                        <a:latin typeface="+mn-lt"/>
                        <a:ea typeface="+mn-ea"/>
                        <a:cs typeface="+mn-cs"/>
                      </a:endParaRPr>
                    </a:p>
                    <a:p>
                      <a:r>
                        <a:rPr lang="en-US" sz="1400" baseline="0" dirty="0">
                          <a:solidFill>
                            <a:schemeClr val="tx2"/>
                          </a:solidFill>
                        </a:rPr>
                        <a:t>•  Structured/intensive outpatient program treatment</a:t>
                      </a:r>
                      <a:endParaRPr lang="en-US" sz="1400" dirty="0">
                        <a:solidFill>
                          <a:schemeClr val="tx2"/>
                        </a:solidFill>
                      </a:endParaRPr>
                    </a:p>
                    <a:p>
                      <a:r>
                        <a:rPr lang="en-US" sz="1400" baseline="0" dirty="0">
                          <a:solidFill>
                            <a:schemeClr val="tx2"/>
                          </a:solidFill>
                        </a:rPr>
                        <a:t>•  Partial hospitalized/day treatment</a:t>
                      </a:r>
                      <a:endParaRPr lang="en-US" sz="1400" dirty="0">
                        <a:solidFill>
                          <a:schemeClr val="tx2"/>
                        </a:solidFill>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$0</a:t>
                      </a:r>
                    </a:p>
                    <a:p>
                      <a:pPr algn="ctr"/>
                      <a:endParaRPr lang="en-US" dirty="0"/>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5429677"/>
                  </a:ext>
                </a:extLst>
              </a:tr>
            </a:tbl>
          </a:graphicData>
        </a:graphic>
      </p:graphicFrame>
      <p:grpSp>
        <p:nvGrpSpPr>
          <p:cNvPr id="5" name="Group 4"/>
          <p:cNvGrpSpPr/>
          <p:nvPr/>
        </p:nvGrpSpPr>
        <p:grpSpPr>
          <a:xfrm>
            <a:off x="614853" y="816466"/>
            <a:ext cx="10922664" cy="469121"/>
            <a:chOff x="768155" y="1021943"/>
            <a:chExt cx="10812201" cy="482685"/>
          </a:xfrm>
        </p:grpSpPr>
        <p:sp>
          <p:nvSpPr>
            <p:cNvPr id="7" name="Rectangle: Rounded Corners 35">
              <a:extLst>
                <a:ext uri="{FF2B5EF4-FFF2-40B4-BE49-F238E27FC236}">
                  <a16:creationId xmlns:a16="http://schemas.microsoft.com/office/drawing/2014/main" id="{03BDCB78-EF5E-48F7-A754-736B8BCF9DA2}"/>
                </a:ext>
              </a:extLst>
            </p:cNvPr>
            <p:cNvSpPr/>
            <p:nvPr/>
          </p:nvSpPr>
          <p:spPr>
            <a:xfrm>
              <a:off x="768155" y="1035507"/>
              <a:ext cx="7933987" cy="469121"/>
            </a:xfrm>
            <a:prstGeom prst="roundRect">
              <a:avLst/>
            </a:prstGeom>
            <a:solidFill>
              <a:srgbClr val="AAC832"/>
            </a:solidFill>
          </p:spPr>
          <p:txBody>
            <a:bodyPr wrap="square" anchor="ctr" anchorCtr="0">
              <a:noAutofit/>
            </a:bodyPr>
            <a:lstStyle/>
            <a:p>
              <a:pPr algn="ctr"/>
              <a:r>
                <a:rPr lang="en-US" sz="2000" b="1" dirty="0">
                  <a:solidFill>
                    <a:schemeClr val="bg1"/>
                  </a:solidFill>
                </a:rPr>
                <a:t>Covered Service</a:t>
              </a:r>
            </a:p>
          </p:txBody>
        </p:sp>
        <p:sp>
          <p:nvSpPr>
            <p:cNvPr id="8" name="Rectangle: Rounded Corners 64">
              <a:extLst>
                <a:ext uri="{FF2B5EF4-FFF2-40B4-BE49-F238E27FC236}">
                  <a16:creationId xmlns:a16="http://schemas.microsoft.com/office/drawing/2014/main" id="{AC38EF31-D723-44FD-87A0-156DC9C1BFA2}"/>
                </a:ext>
              </a:extLst>
            </p:cNvPr>
            <p:cNvSpPr/>
            <p:nvPr/>
          </p:nvSpPr>
          <p:spPr>
            <a:xfrm>
              <a:off x="8745101" y="1021943"/>
              <a:ext cx="2835255" cy="469121"/>
            </a:xfrm>
            <a:prstGeom prst="roundRect">
              <a:avLst/>
            </a:prstGeom>
            <a:solidFill>
              <a:schemeClr val="accent6"/>
            </a:solidFill>
          </p:spPr>
          <p:txBody>
            <a:bodyPr wrap="square" anchor="ctr" anchorCtr="0">
              <a:noAutofit/>
            </a:bodyPr>
            <a:lstStyle/>
            <a:p>
              <a:pPr algn="ctr"/>
              <a:r>
                <a:rPr lang="en-US" sz="2000" b="1" dirty="0">
                  <a:solidFill>
                    <a:schemeClr val="bg1"/>
                  </a:solidFill>
                </a:rPr>
                <a:t>You Pay</a:t>
              </a:r>
            </a:p>
          </p:txBody>
        </p:sp>
      </p:grpSp>
      <p:sp>
        <p:nvSpPr>
          <p:cNvPr id="9" name="TextBox 8"/>
          <p:cNvSpPr txBox="1"/>
          <p:nvPr/>
        </p:nvSpPr>
        <p:spPr>
          <a:xfrm>
            <a:off x="614853" y="6085272"/>
            <a:ext cx="11102226" cy="317436"/>
          </a:xfrm>
          <a:prstGeom prst="rect">
            <a:avLst/>
          </a:prstGeom>
          <a:noFill/>
        </p:spPr>
        <p:txBody>
          <a:bodyPr wrap="square" lIns="0" tIns="0" rIns="0" bIns="0" rtlCol="0">
            <a:noAutofit/>
          </a:bodyPr>
          <a:lstStyle/>
          <a:p>
            <a:r>
              <a:rPr lang="en-US" sz="950" i="1" dirty="0">
                <a:solidFill>
                  <a:schemeClr val="tx2"/>
                </a:solidFill>
              </a:rPr>
              <a:t>* Without prior authorization from Health Net, there is no coverage for brand name drugs when a generic equivalent is available.  If it is medically necessary for a member to take a brand name medication when a generic   </a:t>
            </a:r>
          </a:p>
          <a:p>
            <a:r>
              <a:rPr lang="en-US" sz="950" i="1" dirty="0">
                <a:solidFill>
                  <a:schemeClr val="tx2"/>
                </a:solidFill>
              </a:rPr>
              <a:t>equivalent is available, the copay will be covered at Tier 3 ($40 for a 30 day supply, $80 for a 90 day supply).</a:t>
            </a:r>
          </a:p>
        </p:txBody>
      </p:sp>
    </p:spTree>
    <p:extLst>
      <p:ext uri="{BB962C8B-B14F-4D97-AF65-F5344CB8AC3E}">
        <p14:creationId xmlns:p14="http://schemas.microsoft.com/office/powerpoint/2010/main" val="2949017405"/>
      </p:ext>
    </p:extLst>
  </p:cSld>
  <p:clrMapOvr>
    <a:masterClrMapping/>
  </p:clrMapOvr>
  <mc:AlternateContent xmlns:mc="http://schemas.openxmlformats.org/markup-compatibility/2006" xmlns:p14="http://schemas.microsoft.com/office/powerpoint/2010/main">
    <mc:Choice Requires="p14">
      <p:transition spd="slow" p14:dur="2000" advTm="20333"/>
    </mc:Choice>
    <mc:Fallback xmlns="">
      <p:transition spd="slow" advTm="2033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1686E-8545-6A41-B817-AC04AB432F62}"/>
              </a:ext>
            </a:extLst>
          </p:cNvPr>
          <p:cNvSpPr>
            <a:spLocks noGrp="1"/>
          </p:cNvSpPr>
          <p:nvPr>
            <p:ph type="title"/>
          </p:nvPr>
        </p:nvSpPr>
        <p:spPr/>
        <p:txBody>
          <a:bodyPr>
            <a:noAutofit/>
          </a:bodyPr>
          <a:lstStyle/>
          <a:p>
            <a:r>
              <a:rPr lang="en-US" sz="3200" b="1" dirty="0">
                <a:latin typeface="+mj-lt"/>
              </a:rPr>
              <a:t>Dedicated Health Benefit Navigators</a:t>
            </a:r>
          </a:p>
        </p:txBody>
      </p:sp>
      <p:sp>
        <p:nvSpPr>
          <p:cNvPr id="2" name="Text Placeholder 1">
            <a:extLst>
              <a:ext uri="{FF2B5EF4-FFF2-40B4-BE49-F238E27FC236}">
                <a16:creationId xmlns:a16="http://schemas.microsoft.com/office/drawing/2014/main" id="{B19D4C5D-4641-164F-BB22-3EFAFD6CF3E1}"/>
              </a:ext>
            </a:extLst>
          </p:cNvPr>
          <p:cNvSpPr>
            <a:spLocks noGrp="1"/>
          </p:cNvSpPr>
          <p:nvPr>
            <p:ph idx="1"/>
          </p:nvPr>
        </p:nvSpPr>
        <p:spPr>
          <a:xfrm>
            <a:off x="658286" y="1077969"/>
            <a:ext cx="10978218" cy="299600"/>
          </a:xfrm>
        </p:spPr>
        <p:txBody>
          <a:bodyPr>
            <a:normAutofit/>
          </a:bodyPr>
          <a:lstStyle/>
          <a:p>
            <a:r>
              <a:rPr lang="en-US" sz="2000" dirty="0"/>
              <a:t>PERSONALIZED NAVIGATION FOR HIGH-TOUCH SERVICE</a:t>
            </a:r>
          </a:p>
        </p:txBody>
      </p:sp>
      <p:grpSp>
        <p:nvGrpSpPr>
          <p:cNvPr id="22" name="Group 21"/>
          <p:cNvGrpSpPr/>
          <p:nvPr/>
        </p:nvGrpSpPr>
        <p:grpSpPr>
          <a:xfrm>
            <a:off x="766497" y="2261450"/>
            <a:ext cx="2646137" cy="2626543"/>
            <a:chOff x="550813" y="2172284"/>
            <a:chExt cx="2646137" cy="2626543"/>
          </a:xfrm>
        </p:grpSpPr>
        <p:grpSp>
          <p:nvGrpSpPr>
            <p:cNvPr id="12" name="Group 11"/>
            <p:cNvGrpSpPr/>
            <p:nvPr/>
          </p:nvGrpSpPr>
          <p:grpSpPr>
            <a:xfrm>
              <a:off x="550813" y="2172284"/>
              <a:ext cx="2646137" cy="2626543"/>
              <a:chOff x="1015621" y="2223011"/>
              <a:chExt cx="3107823" cy="3107822"/>
            </a:xfrm>
          </p:grpSpPr>
          <p:sp>
            <p:nvSpPr>
              <p:cNvPr id="27" name="Arc 26">
                <a:extLst>
                  <a:ext uri="{FF2B5EF4-FFF2-40B4-BE49-F238E27FC236}">
                    <a16:creationId xmlns:a16="http://schemas.microsoft.com/office/drawing/2014/main" id="{4D442E19-E21A-4C30-9C5D-D1EE0B95965A}"/>
                  </a:ext>
                </a:extLst>
              </p:cNvPr>
              <p:cNvSpPr/>
              <p:nvPr/>
            </p:nvSpPr>
            <p:spPr>
              <a:xfrm>
                <a:off x="1015621" y="2223012"/>
                <a:ext cx="3107823" cy="3107821"/>
              </a:xfrm>
              <a:prstGeom prst="arc">
                <a:avLst>
                  <a:gd name="adj1" fmla="val 16274650"/>
                  <a:gd name="adj2" fmla="val 19697608"/>
                </a:avLst>
              </a:prstGeom>
              <a:noFill/>
              <a:ln w="381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c 27">
                <a:extLst>
                  <a:ext uri="{FF2B5EF4-FFF2-40B4-BE49-F238E27FC236}">
                    <a16:creationId xmlns:a16="http://schemas.microsoft.com/office/drawing/2014/main" id="{E7C44639-FA60-49C7-8E60-AE47E85A5EAC}"/>
                  </a:ext>
                </a:extLst>
              </p:cNvPr>
              <p:cNvSpPr/>
              <p:nvPr/>
            </p:nvSpPr>
            <p:spPr>
              <a:xfrm>
                <a:off x="1015621" y="2223012"/>
                <a:ext cx="3107823" cy="3107821"/>
              </a:xfrm>
              <a:prstGeom prst="arc">
                <a:avLst>
                  <a:gd name="adj1" fmla="val 19795724"/>
                  <a:gd name="adj2" fmla="val 1726976"/>
                </a:avLst>
              </a:prstGeom>
              <a:noFill/>
              <a:ln w="381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28">
                <a:extLst>
                  <a:ext uri="{FF2B5EF4-FFF2-40B4-BE49-F238E27FC236}">
                    <a16:creationId xmlns:a16="http://schemas.microsoft.com/office/drawing/2014/main" id="{22A8D545-56E6-41B5-9F0B-DBCB9570A76F}"/>
                  </a:ext>
                </a:extLst>
              </p:cNvPr>
              <p:cNvSpPr/>
              <p:nvPr/>
            </p:nvSpPr>
            <p:spPr>
              <a:xfrm flipH="1">
                <a:off x="1015621" y="2223012"/>
                <a:ext cx="3107822" cy="3107821"/>
              </a:xfrm>
              <a:prstGeom prst="arc">
                <a:avLst>
                  <a:gd name="adj1" fmla="val 19827629"/>
                  <a:gd name="adj2" fmla="val 1734475"/>
                </a:avLst>
              </a:prstGeom>
              <a:noFill/>
              <a:ln w="3810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a:extLst>
                  <a:ext uri="{FF2B5EF4-FFF2-40B4-BE49-F238E27FC236}">
                    <a16:creationId xmlns:a16="http://schemas.microsoft.com/office/drawing/2014/main" id="{FB2DE67C-1BA9-4F37-9379-EC66A4C89BB0}"/>
                  </a:ext>
                </a:extLst>
              </p:cNvPr>
              <p:cNvSpPr/>
              <p:nvPr/>
            </p:nvSpPr>
            <p:spPr>
              <a:xfrm flipH="1">
                <a:off x="1015621" y="2223012"/>
                <a:ext cx="3107822" cy="3107821"/>
              </a:xfrm>
              <a:prstGeom prst="arc">
                <a:avLst>
                  <a:gd name="adj1" fmla="val 1836794"/>
                  <a:gd name="adj2" fmla="val 5344172"/>
                </a:avLst>
              </a:prstGeom>
              <a:noFill/>
              <a:ln w="381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c 30">
                <a:extLst>
                  <a:ext uri="{FF2B5EF4-FFF2-40B4-BE49-F238E27FC236}">
                    <a16:creationId xmlns:a16="http://schemas.microsoft.com/office/drawing/2014/main" id="{31AD4577-DE9D-4A0D-A6A3-BF9E475D1B76}"/>
                  </a:ext>
                </a:extLst>
              </p:cNvPr>
              <p:cNvSpPr/>
              <p:nvPr/>
            </p:nvSpPr>
            <p:spPr>
              <a:xfrm flipH="1">
                <a:off x="1015621" y="2223012"/>
                <a:ext cx="3107822" cy="3107821"/>
              </a:xfrm>
              <a:prstGeom prst="arc">
                <a:avLst>
                  <a:gd name="adj1" fmla="val 5457754"/>
                  <a:gd name="adj2" fmla="val 8970771"/>
                </a:avLst>
              </a:prstGeom>
              <a:noFill/>
              <a:ln w="381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c 31">
                <a:extLst>
                  <a:ext uri="{FF2B5EF4-FFF2-40B4-BE49-F238E27FC236}">
                    <a16:creationId xmlns:a16="http://schemas.microsoft.com/office/drawing/2014/main" id="{80875EEC-F768-45D9-A6B3-E3410F2ABB48}"/>
                  </a:ext>
                </a:extLst>
              </p:cNvPr>
              <p:cNvSpPr/>
              <p:nvPr/>
            </p:nvSpPr>
            <p:spPr>
              <a:xfrm flipH="1">
                <a:off x="1015621" y="2223011"/>
                <a:ext cx="3107822" cy="3107820"/>
              </a:xfrm>
              <a:prstGeom prst="arc">
                <a:avLst>
                  <a:gd name="adj1" fmla="val 16242718"/>
                  <a:gd name="adj2" fmla="val 19736295"/>
                </a:avLst>
              </a:prstGeom>
              <a:noFill/>
              <a:ln w="381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a:grpSpLocks noChangeAspect="1"/>
            </p:cNvGrpSpPr>
            <p:nvPr/>
          </p:nvGrpSpPr>
          <p:grpSpPr>
            <a:xfrm>
              <a:off x="1020990" y="2934354"/>
              <a:ext cx="1669586" cy="1118473"/>
              <a:chOff x="3644566" y="2854408"/>
              <a:chExt cx="1866213" cy="1259521"/>
            </a:xfrm>
          </p:grpSpPr>
          <p:grpSp>
            <p:nvGrpSpPr>
              <p:cNvPr id="35" name="Group 34">
                <a:extLst>
                  <a:ext uri="{FF2B5EF4-FFF2-40B4-BE49-F238E27FC236}">
                    <a16:creationId xmlns:a16="http://schemas.microsoft.com/office/drawing/2014/main" id="{5E4F52F8-B693-4F10-BFC5-7B6D2CE3E588}"/>
                  </a:ext>
                </a:extLst>
              </p:cNvPr>
              <p:cNvGrpSpPr/>
              <p:nvPr/>
            </p:nvGrpSpPr>
            <p:grpSpPr>
              <a:xfrm>
                <a:off x="4672918" y="3200222"/>
                <a:ext cx="658780" cy="913707"/>
                <a:chOff x="5154780" y="3516754"/>
                <a:chExt cx="813308" cy="1128034"/>
              </a:xfrm>
            </p:grpSpPr>
            <p:sp>
              <p:nvSpPr>
                <p:cNvPr id="43" name="Rectangle 42">
                  <a:extLst>
                    <a:ext uri="{FF2B5EF4-FFF2-40B4-BE49-F238E27FC236}">
                      <a16:creationId xmlns:a16="http://schemas.microsoft.com/office/drawing/2014/main" id="{76DB4D53-7392-4EA6-A3EA-CB747834CAC9}"/>
                    </a:ext>
                  </a:extLst>
                </p:cNvPr>
                <p:cNvSpPr/>
                <p:nvPr/>
              </p:nvSpPr>
              <p:spPr>
                <a:xfrm>
                  <a:off x="5154780" y="4253758"/>
                  <a:ext cx="813308" cy="391030"/>
                </a:xfrm>
                <a:prstGeom prst="rect">
                  <a:avLst/>
                </a:prstGeom>
              </p:spPr>
              <p:txBody>
                <a:bodyPr wrap="square" lIns="0" tIns="0" rIns="0" bIns="0" anchor="t" anchorCtr="0">
                  <a:noAutofit/>
                </a:bodyPr>
                <a:lstStyle/>
                <a:p>
                  <a:pPr algn="ctr"/>
                  <a:r>
                    <a:rPr lang="en-US" sz="1200" b="1" dirty="0">
                      <a:solidFill>
                        <a:schemeClr val="tx2"/>
                      </a:solidFill>
                    </a:rPr>
                    <a:t>Member</a:t>
                  </a:r>
                </a:p>
              </p:txBody>
            </p:sp>
            <p:grpSp>
              <p:nvGrpSpPr>
                <p:cNvPr id="44" name="Group 4">
                  <a:extLst>
                    <a:ext uri="{FF2B5EF4-FFF2-40B4-BE49-F238E27FC236}">
                      <a16:creationId xmlns:a16="http://schemas.microsoft.com/office/drawing/2014/main" id="{FDBF4633-48BE-4A29-8E8C-899DF5424AB0}"/>
                    </a:ext>
                  </a:extLst>
                </p:cNvPr>
                <p:cNvGrpSpPr>
                  <a:grpSpLocks noChangeAspect="1"/>
                </p:cNvGrpSpPr>
                <p:nvPr/>
              </p:nvGrpSpPr>
              <p:grpSpPr bwMode="auto">
                <a:xfrm>
                  <a:off x="5280605" y="3516754"/>
                  <a:ext cx="561659" cy="627801"/>
                  <a:chOff x="3197" y="2057"/>
                  <a:chExt cx="518" cy="579"/>
                </a:xfrm>
                <a:solidFill>
                  <a:schemeClr val="tx2"/>
                </a:solidFill>
              </p:grpSpPr>
              <p:sp>
                <p:nvSpPr>
                  <p:cNvPr id="45" name="Freeform 5">
                    <a:extLst>
                      <a:ext uri="{FF2B5EF4-FFF2-40B4-BE49-F238E27FC236}">
                        <a16:creationId xmlns:a16="http://schemas.microsoft.com/office/drawing/2014/main" id="{9A4D57CB-5BB1-447B-8374-B61EBBBE70E5}"/>
                      </a:ext>
                    </a:extLst>
                  </p:cNvPr>
                  <p:cNvSpPr>
                    <a:spLocks/>
                  </p:cNvSpPr>
                  <p:nvPr/>
                </p:nvSpPr>
                <p:spPr bwMode="auto">
                  <a:xfrm>
                    <a:off x="3317" y="2057"/>
                    <a:ext cx="275" cy="313"/>
                  </a:xfrm>
                  <a:custGeom>
                    <a:avLst/>
                    <a:gdLst>
                      <a:gd name="T0" fmla="*/ 112 w 812"/>
                      <a:gd name="T1" fmla="*/ 733 h 927"/>
                      <a:gd name="T2" fmla="*/ 296 w 812"/>
                      <a:gd name="T3" fmla="*/ 900 h 927"/>
                      <a:gd name="T4" fmla="*/ 418 w 812"/>
                      <a:gd name="T5" fmla="*/ 925 h 927"/>
                      <a:gd name="T6" fmla="*/ 539 w 812"/>
                      <a:gd name="T7" fmla="*/ 893 h 927"/>
                      <a:gd name="T8" fmla="*/ 719 w 812"/>
                      <a:gd name="T9" fmla="*/ 715 h 927"/>
                      <a:gd name="T10" fmla="*/ 808 w 812"/>
                      <a:gd name="T11" fmla="*/ 467 h 927"/>
                      <a:gd name="T12" fmla="*/ 812 w 812"/>
                      <a:gd name="T13" fmla="*/ 412 h 927"/>
                      <a:gd name="T14" fmla="*/ 812 w 812"/>
                      <a:gd name="T15" fmla="*/ 412 h 927"/>
                      <a:gd name="T16" fmla="*/ 812 w 812"/>
                      <a:gd name="T17" fmla="*/ 412 h 927"/>
                      <a:gd name="T18" fmla="*/ 721 w 812"/>
                      <a:gd name="T19" fmla="*/ 158 h 927"/>
                      <a:gd name="T20" fmla="*/ 503 w 812"/>
                      <a:gd name="T21" fmla="*/ 21 h 927"/>
                      <a:gd name="T22" fmla="*/ 232 w 812"/>
                      <a:gd name="T23" fmla="*/ 52 h 927"/>
                      <a:gd name="T24" fmla="*/ 51 w 812"/>
                      <a:gd name="T25" fmla="*/ 231 h 927"/>
                      <a:gd name="T26" fmla="*/ 16 w 812"/>
                      <a:gd name="T27" fmla="*/ 495 h 927"/>
                      <a:gd name="T28" fmla="*/ 112 w 812"/>
                      <a:gd name="T29" fmla="*/ 733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927">
                        <a:moveTo>
                          <a:pt x="112" y="733"/>
                        </a:moveTo>
                        <a:cubicBezTo>
                          <a:pt x="158" y="802"/>
                          <a:pt x="219" y="866"/>
                          <a:pt x="296" y="900"/>
                        </a:cubicBezTo>
                        <a:cubicBezTo>
                          <a:pt x="335" y="917"/>
                          <a:pt x="376" y="927"/>
                          <a:pt x="418" y="925"/>
                        </a:cubicBezTo>
                        <a:cubicBezTo>
                          <a:pt x="460" y="923"/>
                          <a:pt x="501" y="911"/>
                          <a:pt x="539" y="893"/>
                        </a:cubicBezTo>
                        <a:cubicBezTo>
                          <a:pt x="615" y="854"/>
                          <a:pt x="675" y="787"/>
                          <a:pt x="719" y="715"/>
                        </a:cubicBezTo>
                        <a:cubicBezTo>
                          <a:pt x="766" y="640"/>
                          <a:pt x="797" y="555"/>
                          <a:pt x="808" y="467"/>
                        </a:cubicBezTo>
                        <a:cubicBezTo>
                          <a:pt x="810" y="449"/>
                          <a:pt x="812" y="430"/>
                          <a:pt x="812" y="412"/>
                        </a:cubicBezTo>
                        <a:cubicBezTo>
                          <a:pt x="812" y="412"/>
                          <a:pt x="812" y="412"/>
                          <a:pt x="812" y="412"/>
                        </a:cubicBezTo>
                        <a:cubicBezTo>
                          <a:pt x="812" y="412"/>
                          <a:pt x="812" y="412"/>
                          <a:pt x="812" y="412"/>
                        </a:cubicBezTo>
                        <a:cubicBezTo>
                          <a:pt x="811" y="319"/>
                          <a:pt x="779" y="230"/>
                          <a:pt x="721" y="158"/>
                        </a:cubicBezTo>
                        <a:cubicBezTo>
                          <a:pt x="667" y="90"/>
                          <a:pt x="587" y="40"/>
                          <a:pt x="503" y="21"/>
                        </a:cubicBezTo>
                        <a:cubicBezTo>
                          <a:pt x="411" y="0"/>
                          <a:pt x="316" y="11"/>
                          <a:pt x="232" y="52"/>
                        </a:cubicBezTo>
                        <a:cubicBezTo>
                          <a:pt x="154" y="89"/>
                          <a:pt x="89" y="154"/>
                          <a:pt x="51" y="231"/>
                        </a:cubicBezTo>
                        <a:cubicBezTo>
                          <a:pt x="10" y="314"/>
                          <a:pt x="0" y="404"/>
                          <a:pt x="16" y="495"/>
                        </a:cubicBezTo>
                        <a:cubicBezTo>
                          <a:pt x="30" y="579"/>
                          <a:pt x="64" y="662"/>
                          <a:pt x="11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
                    <a:extLst>
                      <a:ext uri="{FF2B5EF4-FFF2-40B4-BE49-F238E27FC236}">
                        <a16:creationId xmlns:a16="http://schemas.microsoft.com/office/drawing/2014/main" id="{EF0207BA-3AA0-4B52-93B2-0171C9F3FA1F}"/>
                      </a:ext>
                    </a:extLst>
                  </p:cNvPr>
                  <p:cNvSpPr>
                    <a:spLocks/>
                  </p:cNvSpPr>
                  <p:nvPr/>
                </p:nvSpPr>
                <p:spPr bwMode="auto">
                  <a:xfrm>
                    <a:off x="3197" y="2384"/>
                    <a:ext cx="518" cy="252"/>
                  </a:xfrm>
                  <a:custGeom>
                    <a:avLst/>
                    <a:gdLst>
                      <a:gd name="T0" fmla="*/ 1396 w 1528"/>
                      <a:gd name="T1" fmla="*/ 113 h 746"/>
                      <a:gd name="T2" fmla="*/ 1110 w 1528"/>
                      <a:gd name="T3" fmla="*/ 4 h 746"/>
                      <a:gd name="T4" fmla="*/ 1058 w 1528"/>
                      <a:gd name="T5" fmla="*/ 4 h 746"/>
                      <a:gd name="T6" fmla="*/ 1000 w 1528"/>
                      <a:gd name="T7" fmla="*/ 16 h 746"/>
                      <a:gd name="T8" fmla="*/ 974 w 1528"/>
                      <a:gd name="T9" fmla="*/ 47 h 746"/>
                      <a:gd name="T10" fmla="*/ 840 w 1528"/>
                      <a:gd name="T11" fmla="*/ 208 h 746"/>
                      <a:gd name="T12" fmla="*/ 765 w 1528"/>
                      <a:gd name="T13" fmla="*/ 297 h 746"/>
                      <a:gd name="T14" fmla="*/ 655 w 1528"/>
                      <a:gd name="T15" fmla="*/ 167 h 746"/>
                      <a:gd name="T16" fmla="*/ 563 w 1528"/>
                      <a:gd name="T17" fmla="*/ 57 h 746"/>
                      <a:gd name="T18" fmla="*/ 535 w 1528"/>
                      <a:gd name="T19" fmla="*/ 24 h 746"/>
                      <a:gd name="T20" fmla="*/ 496 w 1528"/>
                      <a:gd name="T21" fmla="*/ 4 h 746"/>
                      <a:gd name="T22" fmla="*/ 348 w 1528"/>
                      <a:gd name="T23" fmla="*/ 9 h 746"/>
                      <a:gd name="T24" fmla="*/ 144 w 1528"/>
                      <a:gd name="T25" fmla="*/ 103 h 746"/>
                      <a:gd name="T26" fmla="*/ 20 w 1528"/>
                      <a:gd name="T27" fmla="*/ 290 h 746"/>
                      <a:gd name="T28" fmla="*/ 0 w 1528"/>
                      <a:gd name="T29" fmla="*/ 437 h 746"/>
                      <a:gd name="T30" fmla="*/ 0 w 1528"/>
                      <a:gd name="T31" fmla="*/ 696 h 746"/>
                      <a:gd name="T32" fmla="*/ 0 w 1528"/>
                      <a:gd name="T33" fmla="*/ 703 h 746"/>
                      <a:gd name="T34" fmla="*/ 42 w 1528"/>
                      <a:gd name="T35" fmla="*/ 745 h 746"/>
                      <a:gd name="T36" fmla="*/ 186 w 1528"/>
                      <a:gd name="T37" fmla="*/ 745 h 746"/>
                      <a:gd name="T38" fmla="*/ 531 w 1528"/>
                      <a:gd name="T39" fmla="*/ 745 h 746"/>
                      <a:gd name="T40" fmla="*/ 949 w 1528"/>
                      <a:gd name="T41" fmla="*/ 745 h 746"/>
                      <a:gd name="T42" fmla="*/ 1308 w 1528"/>
                      <a:gd name="T43" fmla="*/ 745 h 746"/>
                      <a:gd name="T44" fmla="*/ 1483 w 1528"/>
                      <a:gd name="T45" fmla="*/ 745 h 746"/>
                      <a:gd name="T46" fmla="*/ 1486 w 1528"/>
                      <a:gd name="T47" fmla="*/ 745 h 746"/>
                      <a:gd name="T48" fmla="*/ 1528 w 1528"/>
                      <a:gd name="T49" fmla="*/ 703 h 746"/>
                      <a:gd name="T50" fmla="*/ 1528 w 1528"/>
                      <a:gd name="T51" fmla="*/ 451 h 746"/>
                      <a:gd name="T52" fmla="*/ 1528 w 1528"/>
                      <a:gd name="T53" fmla="*/ 415 h 746"/>
                      <a:gd name="T54" fmla="*/ 1396 w 1528"/>
                      <a:gd name="T55" fmla="*/ 113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8" h="746">
                        <a:moveTo>
                          <a:pt x="1396" y="113"/>
                        </a:moveTo>
                        <a:cubicBezTo>
                          <a:pt x="1318" y="41"/>
                          <a:pt x="1216" y="4"/>
                          <a:pt x="1110" y="4"/>
                        </a:cubicBezTo>
                        <a:cubicBezTo>
                          <a:pt x="1093" y="4"/>
                          <a:pt x="1076" y="4"/>
                          <a:pt x="1058" y="4"/>
                        </a:cubicBezTo>
                        <a:cubicBezTo>
                          <a:pt x="1038" y="4"/>
                          <a:pt x="1015" y="0"/>
                          <a:pt x="1000" y="16"/>
                        </a:cubicBezTo>
                        <a:cubicBezTo>
                          <a:pt x="991" y="25"/>
                          <a:pt x="983" y="36"/>
                          <a:pt x="974" y="47"/>
                        </a:cubicBezTo>
                        <a:cubicBezTo>
                          <a:pt x="929" y="100"/>
                          <a:pt x="885" y="154"/>
                          <a:pt x="840" y="208"/>
                        </a:cubicBezTo>
                        <a:cubicBezTo>
                          <a:pt x="815" y="238"/>
                          <a:pt x="790" y="267"/>
                          <a:pt x="765" y="297"/>
                        </a:cubicBezTo>
                        <a:cubicBezTo>
                          <a:pt x="728" y="254"/>
                          <a:pt x="692" y="210"/>
                          <a:pt x="655" y="167"/>
                        </a:cubicBezTo>
                        <a:cubicBezTo>
                          <a:pt x="624" y="130"/>
                          <a:pt x="594" y="94"/>
                          <a:pt x="563" y="57"/>
                        </a:cubicBezTo>
                        <a:cubicBezTo>
                          <a:pt x="553" y="46"/>
                          <a:pt x="544" y="35"/>
                          <a:pt x="535" y="24"/>
                        </a:cubicBezTo>
                        <a:cubicBezTo>
                          <a:pt x="524" y="12"/>
                          <a:pt x="514" y="4"/>
                          <a:pt x="496" y="4"/>
                        </a:cubicBezTo>
                        <a:cubicBezTo>
                          <a:pt x="447" y="2"/>
                          <a:pt x="397" y="2"/>
                          <a:pt x="348" y="9"/>
                        </a:cubicBezTo>
                        <a:cubicBezTo>
                          <a:pt x="272" y="20"/>
                          <a:pt x="202" y="54"/>
                          <a:pt x="144" y="103"/>
                        </a:cubicBezTo>
                        <a:cubicBezTo>
                          <a:pt x="86" y="152"/>
                          <a:pt x="43" y="218"/>
                          <a:pt x="20" y="290"/>
                        </a:cubicBezTo>
                        <a:cubicBezTo>
                          <a:pt x="4" y="338"/>
                          <a:pt x="0" y="387"/>
                          <a:pt x="0" y="437"/>
                        </a:cubicBezTo>
                        <a:cubicBezTo>
                          <a:pt x="0" y="523"/>
                          <a:pt x="0" y="610"/>
                          <a:pt x="0" y="696"/>
                        </a:cubicBezTo>
                        <a:cubicBezTo>
                          <a:pt x="0" y="698"/>
                          <a:pt x="0" y="701"/>
                          <a:pt x="0" y="703"/>
                        </a:cubicBezTo>
                        <a:cubicBezTo>
                          <a:pt x="0" y="726"/>
                          <a:pt x="20" y="745"/>
                          <a:pt x="42" y="745"/>
                        </a:cubicBezTo>
                        <a:cubicBezTo>
                          <a:pt x="90" y="745"/>
                          <a:pt x="138" y="745"/>
                          <a:pt x="186" y="745"/>
                        </a:cubicBezTo>
                        <a:cubicBezTo>
                          <a:pt x="301" y="745"/>
                          <a:pt x="416" y="745"/>
                          <a:pt x="531" y="745"/>
                        </a:cubicBezTo>
                        <a:cubicBezTo>
                          <a:pt x="670" y="745"/>
                          <a:pt x="809" y="745"/>
                          <a:pt x="949" y="745"/>
                        </a:cubicBezTo>
                        <a:cubicBezTo>
                          <a:pt x="1069" y="745"/>
                          <a:pt x="1188" y="745"/>
                          <a:pt x="1308" y="745"/>
                        </a:cubicBezTo>
                        <a:cubicBezTo>
                          <a:pt x="1367" y="745"/>
                          <a:pt x="1425" y="746"/>
                          <a:pt x="1483" y="745"/>
                        </a:cubicBezTo>
                        <a:cubicBezTo>
                          <a:pt x="1484" y="745"/>
                          <a:pt x="1485" y="745"/>
                          <a:pt x="1486" y="745"/>
                        </a:cubicBezTo>
                        <a:cubicBezTo>
                          <a:pt x="1509" y="745"/>
                          <a:pt x="1528" y="726"/>
                          <a:pt x="1528" y="703"/>
                        </a:cubicBezTo>
                        <a:cubicBezTo>
                          <a:pt x="1528" y="619"/>
                          <a:pt x="1528" y="535"/>
                          <a:pt x="1528" y="451"/>
                        </a:cubicBezTo>
                        <a:cubicBezTo>
                          <a:pt x="1528" y="439"/>
                          <a:pt x="1528" y="427"/>
                          <a:pt x="1528" y="415"/>
                        </a:cubicBezTo>
                        <a:cubicBezTo>
                          <a:pt x="1527" y="301"/>
                          <a:pt x="1480" y="190"/>
                          <a:pt x="1396"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6" name="Group 35">
                <a:extLst>
                  <a:ext uri="{FF2B5EF4-FFF2-40B4-BE49-F238E27FC236}">
                    <a16:creationId xmlns:a16="http://schemas.microsoft.com/office/drawing/2014/main" id="{D2782C93-820D-4EFE-83BA-20AF825F8403}"/>
                  </a:ext>
                </a:extLst>
              </p:cNvPr>
              <p:cNvGrpSpPr/>
              <p:nvPr/>
            </p:nvGrpSpPr>
            <p:grpSpPr>
              <a:xfrm>
                <a:off x="3734127" y="3200222"/>
                <a:ext cx="924012" cy="913707"/>
                <a:chOff x="6051041" y="3516754"/>
                <a:chExt cx="1140755" cy="1128034"/>
              </a:xfrm>
            </p:grpSpPr>
            <p:sp>
              <p:nvSpPr>
                <p:cNvPr id="39" name="Rectangle 38">
                  <a:extLst>
                    <a:ext uri="{FF2B5EF4-FFF2-40B4-BE49-F238E27FC236}">
                      <a16:creationId xmlns:a16="http://schemas.microsoft.com/office/drawing/2014/main" id="{2D6B652B-D0F3-40FC-86CB-745C2A7A6328}"/>
                    </a:ext>
                  </a:extLst>
                </p:cNvPr>
                <p:cNvSpPr/>
                <p:nvPr/>
              </p:nvSpPr>
              <p:spPr>
                <a:xfrm>
                  <a:off x="6051041" y="4253758"/>
                  <a:ext cx="1140755" cy="391030"/>
                </a:xfrm>
                <a:prstGeom prst="rect">
                  <a:avLst/>
                </a:prstGeom>
              </p:spPr>
              <p:txBody>
                <a:bodyPr wrap="square" lIns="0" tIns="0" rIns="0" bIns="0" anchor="t" anchorCtr="0">
                  <a:noAutofit/>
                </a:bodyPr>
                <a:lstStyle/>
                <a:p>
                  <a:pPr algn="ctr"/>
                  <a:r>
                    <a:rPr lang="en-US" sz="1200" b="1" dirty="0">
                      <a:solidFill>
                        <a:schemeClr val="tx2"/>
                      </a:solidFill>
                    </a:rPr>
                    <a:t>HBN</a:t>
                  </a:r>
                </a:p>
              </p:txBody>
            </p:sp>
            <p:grpSp>
              <p:nvGrpSpPr>
                <p:cNvPr id="40" name="Group 4">
                  <a:extLst>
                    <a:ext uri="{FF2B5EF4-FFF2-40B4-BE49-F238E27FC236}">
                      <a16:creationId xmlns:a16="http://schemas.microsoft.com/office/drawing/2014/main" id="{E11B86E4-BF34-4A3B-B091-AFF75DC10B0A}"/>
                    </a:ext>
                  </a:extLst>
                </p:cNvPr>
                <p:cNvGrpSpPr>
                  <a:grpSpLocks noChangeAspect="1"/>
                </p:cNvGrpSpPr>
                <p:nvPr/>
              </p:nvGrpSpPr>
              <p:grpSpPr bwMode="auto">
                <a:xfrm>
                  <a:off x="6340589" y="3516754"/>
                  <a:ext cx="561659" cy="627801"/>
                  <a:chOff x="3197" y="2057"/>
                  <a:chExt cx="518" cy="579"/>
                </a:xfrm>
                <a:solidFill>
                  <a:schemeClr val="tx2"/>
                </a:solidFill>
              </p:grpSpPr>
              <p:sp>
                <p:nvSpPr>
                  <p:cNvPr id="41" name="Freeform 5">
                    <a:extLst>
                      <a:ext uri="{FF2B5EF4-FFF2-40B4-BE49-F238E27FC236}">
                        <a16:creationId xmlns:a16="http://schemas.microsoft.com/office/drawing/2014/main" id="{C3F322D4-1C13-4B82-8ECA-61B75F1F9854}"/>
                      </a:ext>
                    </a:extLst>
                  </p:cNvPr>
                  <p:cNvSpPr>
                    <a:spLocks/>
                  </p:cNvSpPr>
                  <p:nvPr/>
                </p:nvSpPr>
                <p:spPr bwMode="auto">
                  <a:xfrm>
                    <a:off x="3317" y="2057"/>
                    <a:ext cx="275" cy="313"/>
                  </a:xfrm>
                  <a:custGeom>
                    <a:avLst/>
                    <a:gdLst>
                      <a:gd name="T0" fmla="*/ 112 w 812"/>
                      <a:gd name="T1" fmla="*/ 733 h 927"/>
                      <a:gd name="T2" fmla="*/ 296 w 812"/>
                      <a:gd name="T3" fmla="*/ 900 h 927"/>
                      <a:gd name="T4" fmla="*/ 418 w 812"/>
                      <a:gd name="T5" fmla="*/ 925 h 927"/>
                      <a:gd name="T6" fmla="*/ 539 w 812"/>
                      <a:gd name="T7" fmla="*/ 893 h 927"/>
                      <a:gd name="T8" fmla="*/ 719 w 812"/>
                      <a:gd name="T9" fmla="*/ 715 h 927"/>
                      <a:gd name="T10" fmla="*/ 808 w 812"/>
                      <a:gd name="T11" fmla="*/ 467 h 927"/>
                      <a:gd name="T12" fmla="*/ 812 w 812"/>
                      <a:gd name="T13" fmla="*/ 412 h 927"/>
                      <a:gd name="T14" fmla="*/ 812 w 812"/>
                      <a:gd name="T15" fmla="*/ 412 h 927"/>
                      <a:gd name="T16" fmla="*/ 812 w 812"/>
                      <a:gd name="T17" fmla="*/ 412 h 927"/>
                      <a:gd name="T18" fmla="*/ 721 w 812"/>
                      <a:gd name="T19" fmla="*/ 158 h 927"/>
                      <a:gd name="T20" fmla="*/ 503 w 812"/>
                      <a:gd name="T21" fmla="*/ 21 h 927"/>
                      <a:gd name="T22" fmla="*/ 232 w 812"/>
                      <a:gd name="T23" fmla="*/ 52 h 927"/>
                      <a:gd name="T24" fmla="*/ 51 w 812"/>
                      <a:gd name="T25" fmla="*/ 231 h 927"/>
                      <a:gd name="T26" fmla="*/ 16 w 812"/>
                      <a:gd name="T27" fmla="*/ 495 h 927"/>
                      <a:gd name="T28" fmla="*/ 112 w 812"/>
                      <a:gd name="T29" fmla="*/ 733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927">
                        <a:moveTo>
                          <a:pt x="112" y="733"/>
                        </a:moveTo>
                        <a:cubicBezTo>
                          <a:pt x="158" y="802"/>
                          <a:pt x="219" y="866"/>
                          <a:pt x="296" y="900"/>
                        </a:cubicBezTo>
                        <a:cubicBezTo>
                          <a:pt x="335" y="917"/>
                          <a:pt x="376" y="927"/>
                          <a:pt x="418" y="925"/>
                        </a:cubicBezTo>
                        <a:cubicBezTo>
                          <a:pt x="460" y="923"/>
                          <a:pt x="501" y="911"/>
                          <a:pt x="539" y="893"/>
                        </a:cubicBezTo>
                        <a:cubicBezTo>
                          <a:pt x="615" y="854"/>
                          <a:pt x="675" y="787"/>
                          <a:pt x="719" y="715"/>
                        </a:cubicBezTo>
                        <a:cubicBezTo>
                          <a:pt x="766" y="640"/>
                          <a:pt x="797" y="555"/>
                          <a:pt x="808" y="467"/>
                        </a:cubicBezTo>
                        <a:cubicBezTo>
                          <a:pt x="810" y="449"/>
                          <a:pt x="812" y="430"/>
                          <a:pt x="812" y="412"/>
                        </a:cubicBezTo>
                        <a:cubicBezTo>
                          <a:pt x="812" y="412"/>
                          <a:pt x="812" y="412"/>
                          <a:pt x="812" y="412"/>
                        </a:cubicBezTo>
                        <a:cubicBezTo>
                          <a:pt x="812" y="412"/>
                          <a:pt x="812" y="412"/>
                          <a:pt x="812" y="412"/>
                        </a:cubicBezTo>
                        <a:cubicBezTo>
                          <a:pt x="811" y="319"/>
                          <a:pt x="779" y="230"/>
                          <a:pt x="721" y="158"/>
                        </a:cubicBezTo>
                        <a:cubicBezTo>
                          <a:pt x="667" y="90"/>
                          <a:pt x="587" y="40"/>
                          <a:pt x="503" y="21"/>
                        </a:cubicBezTo>
                        <a:cubicBezTo>
                          <a:pt x="411" y="0"/>
                          <a:pt x="316" y="11"/>
                          <a:pt x="232" y="52"/>
                        </a:cubicBezTo>
                        <a:cubicBezTo>
                          <a:pt x="154" y="89"/>
                          <a:pt x="89" y="154"/>
                          <a:pt x="51" y="231"/>
                        </a:cubicBezTo>
                        <a:cubicBezTo>
                          <a:pt x="10" y="314"/>
                          <a:pt x="0" y="404"/>
                          <a:pt x="16" y="495"/>
                        </a:cubicBezTo>
                        <a:cubicBezTo>
                          <a:pt x="30" y="579"/>
                          <a:pt x="64" y="662"/>
                          <a:pt x="11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6F269F68-57A4-413F-BB5D-DD25A4E451F7}"/>
                      </a:ext>
                    </a:extLst>
                  </p:cNvPr>
                  <p:cNvSpPr>
                    <a:spLocks/>
                  </p:cNvSpPr>
                  <p:nvPr/>
                </p:nvSpPr>
                <p:spPr bwMode="auto">
                  <a:xfrm>
                    <a:off x="3197" y="2384"/>
                    <a:ext cx="518" cy="252"/>
                  </a:xfrm>
                  <a:custGeom>
                    <a:avLst/>
                    <a:gdLst>
                      <a:gd name="T0" fmla="*/ 1396 w 1528"/>
                      <a:gd name="T1" fmla="*/ 113 h 746"/>
                      <a:gd name="T2" fmla="*/ 1110 w 1528"/>
                      <a:gd name="T3" fmla="*/ 4 h 746"/>
                      <a:gd name="T4" fmla="*/ 1058 w 1528"/>
                      <a:gd name="T5" fmla="*/ 4 h 746"/>
                      <a:gd name="T6" fmla="*/ 1000 w 1528"/>
                      <a:gd name="T7" fmla="*/ 16 h 746"/>
                      <a:gd name="T8" fmla="*/ 974 w 1528"/>
                      <a:gd name="T9" fmla="*/ 47 h 746"/>
                      <a:gd name="T10" fmla="*/ 840 w 1528"/>
                      <a:gd name="T11" fmla="*/ 208 h 746"/>
                      <a:gd name="T12" fmla="*/ 765 w 1528"/>
                      <a:gd name="T13" fmla="*/ 297 h 746"/>
                      <a:gd name="T14" fmla="*/ 655 w 1528"/>
                      <a:gd name="T15" fmla="*/ 167 h 746"/>
                      <a:gd name="T16" fmla="*/ 563 w 1528"/>
                      <a:gd name="T17" fmla="*/ 57 h 746"/>
                      <a:gd name="T18" fmla="*/ 535 w 1528"/>
                      <a:gd name="T19" fmla="*/ 24 h 746"/>
                      <a:gd name="T20" fmla="*/ 496 w 1528"/>
                      <a:gd name="T21" fmla="*/ 4 h 746"/>
                      <a:gd name="T22" fmla="*/ 348 w 1528"/>
                      <a:gd name="T23" fmla="*/ 9 h 746"/>
                      <a:gd name="T24" fmla="*/ 144 w 1528"/>
                      <a:gd name="T25" fmla="*/ 103 h 746"/>
                      <a:gd name="T26" fmla="*/ 20 w 1528"/>
                      <a:gd name="T27" fmla="*/ 290 h 746"/>
                      <a:gd name="T28" fmla="*/ 0 w 1528"/>
                      <a:gd name="T29" fmla="*/ 437 h 746"/>
                      <a:gd name="T30" fmla="*/ 0 w 1528"/>
                      <a:gd name="T31" fmla="*/ 696 h 746"/>
                      <a:gd name="T32" fmla="*/ 0 w 1528"/>
                      <a:gd name="T33" fmla="*/ 703 h 746"/>
                      <a:gd name="T34" fmla="*/ 42 w 1528"/>
                      <a:gd name="T35" fmla="*/ 745 h 746"/>
                      <a:gd name="T36" fmla="*/ 186 w 1528"/>
                      <a:gd name="T37" fmla="*/ 745 h 746"/>
                      <a:gd name="T38" fmla="*/ 531 w 1528"/>
                      <a:gd name="T39" fmla="*/ 745 h 746"/>
                      <a:gd name="T40" fmla="*/ 949 w 1528"/>
                      <a:gd name="T41" fmla="*/ 745 h 746"/>
                      <a:gd name="T42" fmla="*/ 1308 w 1528"/>
                      <a:gd name="T43" fmla="*/ 745 h 746"/>
                      <a:gd name="T44" fmla="*/ 1483 w 1528"/>
                      <a:gd name="T45" fmla="*/ 745 h 746"/>
                      <a:gd name="T46" fmla="*/ 1486 w 1528"/>
                      <a:gd name="T47" fmla="*/ 745 h 746"/>
                      <a:gd name="T48" fmla="*/ 1528 w 1528"/>
                      <a:gd name="T49" fmla="*/ 703 h 746"/>
                      <a:gd name="T50" fmla="*/ 1528 w 1528"/>
                      <a:gd name="T51" fmla="*/ 451 h 746"/>
                      <a:gd name="T52" fmla="*/ 1528 w 1528"/>
                      <a:gd name="T53" fmla="*/ 415 h 746"/>
                      <a:gd name="T54" fmla="*/ 1396 w 1528"/>
                      <a:gd name="T55" fmla="*/ 113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8" h="746">
                        <a:moveTo>
                          <a:pt x="1396" y="113"/>
                        </a:moveTo>
                        <a:cubicBezTo>
                          <a:pt x="1318" y="41"/>
                          <a:pt x="1216" y="4"/>
                          <a:pt x="1110" y="4"/>
                        </a:cubicBezTo>
                        <a:cubicBezTo>
                          <a:pt x="1093" y="4"/>
                          <a:pt x="1076" y="4"/>
                          <a:pt x="1058" y="4"/>
                        </a:cubicBezTo>
                        <a:cubicBezTo>
                          <a:pt x="1038" y="4"/>
                          <a:pt x="1015" y="0"/>
                          <a:pt x="1000" y="16"/>
                        </a:cubicBezTo>
                        <a:cubicBezTo>
                          <a:pt x="991" y="25"/>
                          <a:pt x="983" y="36"/>
                          <a:pt x="974" y="47"/>
                        </a:cubicBezTo>
                        <a:cubicBezTo>
                          <a:pt x="929" y="100"/>
                          <a:pt x="885" y="154"/>
                          <a:pt x="840" y="208"/>
                        </a:cubicBezTo>
                        <a:cubicBezTo>
                          <a:pt x="815" y="238"/>
                          <a:pt x="790" y="267"/>
                          <a:pt x="765" y="297"/>
                        </a:cubicBezTo>
                        <a:cubicBezTo>
                          <a:pt x="728" y="254"/>
                          <a:pt x="692" y="210"/>
                          <a:pt x="655" y="167"/>
                        </a:cubicBezTo>
                        <a:cubicBezTo>
                          <a:pt x="624" y="130"/>
                          <a:pt x="594" y="94"/>
                          <a:pt x="563" y="57"/>
                        </a:cubicBezTo>
                        <a:cubicBezTo>
                          <a:pt x="553" y="46"/>
                          <a:pt x="544" y="35"/>
                          <a:pt x="535" y="24"/>
                        </a:cubicBezTo>
                        <a:cubicBezTo>
                          <a:pt x="524" y="12"/>
                          <a:pt x="514" y="4"/>
                          <a:pt x="496" y="4"/>
                        </a:cubicBezTo>
                        <a:cubicBezTo>
                          <a:pt x="447" y="2"/>
                          <a:pt x="397" y="2"/>
                          <a:pt x="348" y="9"/>
                        </a:cubicBezTo>
                        <a:cubicBezTo>
                          <a:pt x="272" y="20"/>
                          <a:pt x="202" y="54"/>
                          <a:pt x="144" y="103"/>
                        </a:cubicBezTo>
                        <a:cubicBezTo>
                          <a:pt x="86" y="152"/>
                          <a:pt x="43" y="218"/>
                          <a:pt x="20" y="290"/>
                        </a:cubicBezTo>
                        <a:cubicBezTo>
                          <a:pt x="4" y="338"/>
                          <a:pt x="0" y="387"/>
                          <a:pt x="0" y="437"/>
                        </a:cubicBezTo>
                        <a:cubicBezTo>
                          <a:pt x="0" y="523"/>
                          <a:pt x="0" y="610"/>
                          <a:pt x="0" y="696"/>
                        </a:cubicBezTo>
                        <a:cubicBezTo>
                          <a:pt x="0" y="698"/>
                          <a:pt x="0" y="701"/>
                          <a:pt x="0" y="703"/>
                        </a:cubicBezTo>
                        <a:cubicBezTo>
                          <a:pt x="0" y="726"/>
                          <a:pt x="20" y="745"/>
                          <a:pt x="42" y="745"/>
                        </a:cubicBezTo>
                        <a:cubicBezTo>
                          <a:pt x="90" y="745"/>
                          <a:pt x="138" y="745"/>
                          <a:pt x="186" y="745"/>
                        </a:cubicBezTo>
                        <a:cubicBezTo>
                          <a:pt x="301" y="745"/>
                          <a:pt x="416" y="745"/>
                          <a:pt x="531" y="745"/>
                        </a:cubicBezTo>
                        <a:cubicBezTo>
                          <a:pt x="670" y="745"/>
                          <a:pt x="809" y="745"/>
                          <a:pt x="949" y="745"/>
                        </a:cubicBezTo>
                        <a:cubicBezTo>
                          <a:pt x="1069" y="745"/>
                          <a:pt x="1188" y="745"/>
                          <a:pt x="1308" y="745"/>
                        </a:cubicBezTo>
                        <a:cubicBezTo>
                          <a:pt x="1367" y="745"/>
                          <a:pt x="1425" y="746"/>
                          <a:pt x="1483" y="745"/>
                        </a:cubicBezTo>
                        <a:cubicBezTo>
                          <a:pt x="1484" y="745"/>
                          <a:pt x="1485" y="745"/>
                          <a:pt x="1486" y="745"/>
                        </a:cubicBezTo>
                        <a:cubicBezTo>
                          <a:pt x="1509" y="745"/>
                          <a:pt x="1528" y="726"/>
                          <a:pt x="1528" y="703"/>
                        </a:cubicBezTo>
                        <a:cubicBezTo>
                          <a:pt x="1528" y="619"/>
                          <a:pt x="1528" y="535"/>
                          <a:pt x="1528" y="451"/>
                        </a:cubicBezTo>
                        <a:cubicBezTo>
                          <a:pt x="1528" y="439"/>
                          <a:pt x="1528" y="427"/>
                          <a:pt x="1528" y="415"/>
                        </a:cubicBezTo>
                        <a:cubicBezTo>
                          <a:pt x="1527" y="301"/>
                          <a:pt x="1480" y="190"/>
                          <a:pt x="1396"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7" name="Freeform 10">
                <a:extLst>
                  <a:ext uri="{FF2B5EF4-FFF2-40B4-BE49-F238E27FC236}">
                    <a16:creationId xmlns:a16="http://schemas.microsoft.com/office/drawing/2014/main" id="{9AB5B5D2-A3A5-44DE-9735-D76F771D8A78}"/>
                  </a:ext>
                </a:extLst>
              </p:cNvPr>
              <p:cNvSpPr>
                <a:spLocks noEditPoints="1"/>
              </p:cNvSpPr>
              <p:nvPr/>
            </p:nvSpPr>
            <p:spPr bwMode="auto">
              <a:xfrm>
                <a:off x="5081297" y="2854408"/>
                <a:ext cx="429482" cy="417910"/>
              </a:xfrm>
              <a:custGeom>
                <a:avLst/>
                <a:gdLst>
                  <a:gd name="T0" fmla="*/ 723 w 897"/>
                  <a:gd name="T1" fmla="*/ 1 h 871"/>
                  <a:gd name="T2" fmla="*/ 631 w 897"/>
                  <a:gd name="T3" fmla="*/ 0 h 871"/>
                  <a:gd name="T4" fmla="*/ 276 w 897"/>
                  <a:gd name="T5" fmla="*/ 0 h 871"/>
                  <a:gd name="T6" fmla="*/ 178 w 897"/>
                  <a:gd name="T7" fmla="*/ 1 h 871"/>
                  <a:gd name="T8" fmla="*/ 3 w 897"/>
                  <a:gd name="T9" fmla="*/ 159 h 871"/>
                  <a:gd name="T10" fmla="*/ 2 w 897"/>
                  <a:gd name="T11" fmla="*/ 200 h 871"/>
                  <a:gd name="T12" fmla="*/ 2 w 897"/>
                  <a:gd name="T13" fmla="*/ 453 h 871"/>
                  <a:gd name="T14" fmla="*/ 30 w 897"/>
                  <a:gd name="T15" fmla="*/ 601 h 871"/>
                  <a:gd name="T16" fmla="*/ 159 w 897"/>
                  <a:gd name="T17" fmla="*/ 680 h 871"/>
                  <a:gd name="T18" fmla="*/ 222 w 897"/>
                  <a:gd name="T19" fmla="*/ 682 h 871"/>
                  <a:gd name="T20" fmla="*/ 222 w 897"/>
                  <a:gd name="T21" fmla="*/ 818 h 871"/>
                  <a:gd name="T22" fmla="*/ 293 w 897"/>
                  <a:gd name="T23" fmla="*/ 848 h 871"/>
                  <a:gd name="T24" fmla="*/ 466 w 897"/>
                  <a:gd name="T25" fmla="*/ 691 h 871"/>
                  <a:gd name="T26" fmla="*/ 477 w 897"/>
                  <a:gd name="T27" fmla="*/ 682 h 871"/>
                  <a:gd name="T28" fmla="*/ 695 w 897"/>
                  <a:gd name="T29" fmla="*/ 682 h 871"/>
                  <a:gd name="T30" fmla="*/ 761 w 897"/>
                  <a:gd name="T31" fmla="*/ 677 h 871"/>
                  <a:gd name="T32" fmla="*/ 881 w 897"/>
                  <a:gd name="T33" fmla="*/ 580 h 871"/>
                  <a:gd name="T34" fmla="*/ 896 w 897"/>
                  <a:gd name="T35" fmla="*/ 495 h 871"/>
                  <a:gd name="T36" fmla="*/ 896 w 897"/>
                  <a:gd name="T37" fmla="*/ 183 h 871"/>
                  <a:gd name="T38" fmla="*/ 897 w 897"/>
                  <a:gd name="T39" fmla="*/ 175 h 871"/>
                  <a:gd name="T40" fmla="*/ 723 w 897"/>
                  <a:gd name="T41" fmla="*/ 1 h 871"/>
                  <a:gd name="T42" fmla="*/ 735 w 897"/>
                  <a:gd name="T43" fmla="*/ 597 h 871"/>
                  <a:gd name="T44" fmla="*/ 733 w 897"/>
                  <a:gd name="T45" fmla="*/ 597 h 871"/>
                  <a:gd name="T46" fmla="*/ 678 w 897"/>
                  <a:gd name="T47" fmla="*/ 280 h 871"/>
                  <a:gd name="T48" fmla="*/ 745 w 897"/>
                  <a:gd name="T49" fmla="*/ 336 h 871"/>
                  <a:gd name="T50" fmla="*/ 746 w 897"/>
                  <a:gd name="T51" fmla="*/ 348 h 871"/>
                  <a:gd name="T52" fmla="*/ 744 w 897"/>
                  <a:gd name="T53" fmla="*/ 363 h 871"/>
                  <a:gd name="T54" fmla="*/ 676 w 897"/>
                  <a:gd name="T55" fmla="*/ 417 h 871"/>
                  <a:gd name="T56" fmla="*/ 609 w 897"/>
                  <a:gd name="T57" fmla="*/ 348 h 871"/>
                  <a:gd name="T58" fmla="*/ 678 w 897"/>
                  <a:gd name="T59" fmla="*/ 280 h 871"/>
                  <a:gd name="T60" fmla="*/ 450 w 897"/>
                  <a:gd name="T61" fmla="*/ 280 h 871"/>
                  <a:gd name="T62" fmla="*/ 516 w 897"/>
                  <a:gd name="T63" fmla="*/ 336 h 871"/>
                  <a:gd name="T64" fmla="*/ 518 w 897"/>
                  <a:gd name="T65" fmla="*/ 348 h 871"/>
                  <a:gd name="T66" fmla="*/ 516 w 897"/>
                  <a:gd name="T67" fmla="*/ 362 h 871"/>
                  <a:gd name="T68" fmla="*/ 448 w 897"/>
                  <a:gd name="T69" fmla="*/ 417 h 871"/>
                  <a:gd name="T70" fmla="*/ 381 w 897"/>
                  <a:gd name="T71" fmla="*/ 348 h 871"/>
                  <a:gd name="T72" fmla="*/ 450 w 897"/>
                  <a:gd name="T73" fmla="*/ 280 h 871"/>
                  <a:gd name="T74" fmla="*/ 153 w 897"/>
                  <a:gd name="T75" fmla="*/ 348 h 871"/>
                  <a:gd name="T76" fmla="*/ 221 w 897"/>
                  <a:gd name="T77" fmla="*/ 280 h 871"/>
                  <a:gd name="T78" fmla="*/ 288 w 897"/>
                  <a:gd name="T79" fmla="*/ 336 h 871"/>
                  <a:gd name="T80" fmla="*/ 289 w 897"/>
                  <a:gd name="T81" fmla="*/ 348 h 871"/>
                  <a:gd name="T82" fmla="*/ 287 w 897"/>
                  <a:gd name="T83" fmla="*/ 363 h 871"/>
                  <a:gd name="T84" fmla="*/ 219 w 897"/>
                  <a:gd name="T85" fmla="*/ 417 h 871"/>
                  <a:gd name="T86" fmla="*/ 153 w 897"/>
                  <a:gd name="T87" fmla="*/ 348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7" h="871">
                    <a:moveTo>
                      <a:pt x="723" y="1"/>
                    </a:moveTo>
                    <a:cubicBezTo>
                      <a:pt x="692" y="1"/>
                      <a:pt x="661" y="0"/>
                      <a:pt x="631" y="0"/>
                    </a:cubicBezTo>
                    <a:cubicBezTo>
                      <a:pt x="276" y="0"/>
                      <a:pt x="276" y="0"/>
                      <a:pt x="276" y="0"/>
                    </a:cubicBezTo>
                    <a:cubicBezTo>
                      <a:pt x="243" y="0"/>
                      <a:pt x="211" y="1"/>
                      <a:pt x="178" y="1"/>
                    </a:cubicBezTo>
                    <a:cubicBezTo>
                      <a:pt x="87" y="1"/>
                      <a:pt x="13" y="69"/>
                      <a:pt x="3" y="159"/>
                    </a:cubicBezTo>
                    <a:cubicBezTo>
                      <a:pt x="2" y="173"/>
                      <a:pt x="2" y="187"/>
                      <a:pt x="2" y="200"/>
                    </a:cubicBezTo>
                    <a:cubicBezTo>
                      <a:pt x="2" y="453"/>
                      <a:pt x="2" y="453"/>
                      <a:pt x="2" y="453"/>
                    </a:cubicBezTo>
                    <a:cubicBezTo>
                      <a:pt x="2" y="505"/>
                      <a:pt x="0" y="556"/>
                      <a:pt x="30" y="601"/>
                    </a:cubicBezTo>
                    <a:cubicBezTo>
                      <a:pt x="59" y="646"/>
                      <a:pt x="106" y="674"/>
                      <a:pt x="159" y="680"/>
                    </a:cubicBezTo>
                    <a:cubicBezTo>
                      <a:pt x="180" y="683"/>
                      <a:pt x="201" y="682"/>
                      <a:pt x="222" y="682"/>
                    </a:cubicBezTo>
                    <a:cubicBezTo>
                      <a:pt x="222" y="818"/>
                      <a:pt x="222" y="818"/>
                      <a:pt x="222" y="818"/>
                    </a:cubicBezTo>
                    <a:cubicBezTo>
                      <a:pt x="222" y="856"/>
                      <a:pt x="266" y="871"/>
                      <a:pt x="293" y="848"/>
                    </a:cubicBezTo>
                    <a:cubicBezTo>
                      <a:pt x="351" y="795"/>
                      <a:pt x="408" y="743"/>
                      <a:pt x="466" y="691"/>
                    </a:cubicBezTo>
                    <a:cubicBezTo>
                      <a:pt x="470" y="688"/>
                      <a:pt x="473" y="685"/>
                      <a:pt x="477" y="682"/>
                    </a:cubicBezTo>
                    <a:cubicBezTo>
                      <a:pt x="695" y="682"/>
                      <a:pt x="695" y="682"/>
                      <a:pt x="695" y="682"/>
                    </a:cubicBezTo>
                    <a:cubicBezTo>
                      <a:pt x="717" y="682"/>
                      <a:pt x="739" y="682"/>
                      <a:pt x="761" y="677"/>
                    </a:cubicBezTo>
                    <a:cubicBezTo>
                      <a:pt x="813" y="667"/>
                      <a:pt x="860" y="628"/>
                      <a:pt x="881" y="580"/>
                    </a:cubicBezTo>
                    <a:cubicBezTo>
                      <a:pt x="893" y="553"/>
                      <a:pt x="896" y="525"/>
                      <a:pt x="896" y="495"/>
                    </a:cubicBezTo>
                    <a:cubicBezTo>
                      <a:pt x="896" y="183"/>
                      <a:pt x="896" y="183"/>
                      <a:pt x="896" y="183"/>
                    </a:cubicBezTo>
                    <a:cubicBezTo>
                      <a:pt x="897" y="180"/>
                      <a:pt x="897" y="177"/>
                      <a:pt x="897" y="175"/>
                    </a:cubicBezTo>
                    <a:cubicBezTo>
                      <a:pt x="895" y="79"/>
                      <a:pt x="818" y="2"/>
                      <a:pt x="723" y="1"/>
                    </a:cubicBezTo>
                    <a:close/>
                    <a:moveTo>
                      <a:pt x="735" y="597"/>
                    </a:moveTo>
                    <a:cubicBezTo>
                      <a:pt x="741" y="597"/>
                      <a:pt x="729" y="598"/>
                      <a:pt x="733" y="597"/>
                    </a:cubicBezTo>
                    <a:moveTo>
                      <a:pt x="678" y="280"/>
                    </a:moveTo>
                    <a:cubicBezTo>
                      <a:pt x="712" y="280"/>
                      <a:pt x="738" y="304"/>
                      <a:pt x="745" y="336"/>
                    </a:cubicBezTo>
                    <a:cubicBezTo>
                      <a:pt x="746" y="340"/>
                      <a:pt x="747" y="344"/>
                      <a:pt x="746" y="348"/>
                    </a:cubicBezTo>
                    <a:cubicBezTo>
                      <a:pt x="747" y="353"/>
                      <a:pt x="746" y="358"/>
                      <a:pt x="744" y="363"/>
                    </a:cubicBezTo>
                    <a:cubicBezTo>
                      <a:pt x="737" y="394"/>
                      <a:pt x="711" y="418"/>
                      <a:pt x="676" y="417"/>
                    </a:cubicBezTo>
                    <a:cubicBezTo>
                      <a:pt x="640" y="416"/>
                      <a:pt x="609" y="385"/>
                      <a:pt x="609" y="348"/>
                    </a:cubicBezTo>
                    <a:cubicBezTo>
                      <a:pt x="610" y="311"/>
                      <a:pt x="641" y="280"/>
                      <a:pt x="678" y="280"/>
                    </a:cubicBezTo>
                    <a:close/>
                    <a:moveTo>
                      <a:pt x="450" y="280"/>
                    </a:moveTo>
                    <a:cubicBezTo>
                      <a:pt x="484" y="280"/>
                      <a:pt x="510" y="304"/>
                      <a:pt x="516" y="336"/>
                    </a:cubicBezTo>
                    <a:cubicBezTo>
                      <a:pt x="517" y="340"/>
                      <a:pt x="518" y="344"/>
                      <a:pt x="518" y="348"/>
                    </a:cubicBezTo>
                    <a:cubicBezTo>
                      <a:pt x="518" y="353"/>
                      <a:pt x="517" y="358"/>
                      <a:pt x="516" y="362"/>
                    </a:cubicBezTo>
                    <a:cubicBezTo>
                      <a:pt x="508" y="393"/>
                      <a:pt x="482" y="418"/>
                      <a:pt x="448" y="417"/>
                    </a:cubicBezTo>
                    <a:cubicBezTo>
                      <a:pt x="412" y="415"/>
                      <a:pt x="380" y="385"/>
                      <a:pt x="381" y="348"/>
                    </a:cubicBezTo>
                    <a:cubicBezTo>
                      <a:pt x="382" y="311"/>
                      <a:pt x="412" y="280"/>
                      <a:pt x="450" y="280"/>
                    </a:cubicBezTo>
                    <a:close/>
                    <a:moveTo>
                      <a:pt x="153" y="348"/>
                    </a:moveTo>
                    <a:cubicBezTo>
                      <a:pt x="153" y="311"/>
                      <a:pt x="183" y="280"/>
                      <a:pt x="221" y="280"/>
                    </a:cubicBezTo>
                    <a:cubicBezTo>
                      <a:pt x="255" y="280"/>
                      <a:pt x="281" y="304"/>
                      <a:pt x="288" y="336"/>
                    </a:cubicBezTo>
                    <a:cubicBezTo>
                      <a:pt x="289" y="340"/>
                      <a:pt x="290" y="344"/>
                      <a:pt x="289" y="348"/>
                    </a:cubicBezTo>
                    <a:cubicBezTo>
                      <a:pt x="290" y="353"/>
                      <a:pt x="289" y="358"/>
                      <a:pt x="287" y="363"/>
                    </a:cubicBezTo>
                    <a:cubicBezTo>
                      <a:pt x="280" y="394"/>
                      <a:pt x="254" y="418"/>
                      <a:pt x="219" y="417"/>
                    </a:cubicBezTo>
                    <a:cubicBezTo>
                      <a:pt x="184" y="415"/>
                      <a:pt x="152" y="385"/>
                      <a:pt x="153" y="34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
                <a:extLst>
                  <a:ext uri="{FF2B5EF4-FFF2-40B4-BE49-F238E27FC236}">
                    <a16:creationId xmlns:a16="http://schemas.microsoft.com/office/drawing/2014/main" id="{337FCE77-A08D-4580-A35B-90F155AF0A41}"/>
                  </a:ext>
                </a:extLst>
              </p:cNvPr>
              <p:cNvSpPr>
                <a:spLocks noEditPoints="1"/>
              </p:cNvSpPr>
              <p:nvPr/>
            </p:nvSpPr>
            <p:spPr bwMode="auto">
              <a:xfrm flipH="1">
                <a:off x="3644566" y="2854413"/>
                <a:ext cx="429482" cy="417910"/>
              </a:xfrm>
              <a:custGeom>
                <a:avLst/>
                <a:gdLst>
                  <a:gd name="T0" fmla="*/ 723 w 897"/>
                  <a:gd name="T1" fmla="*/ 1 h 871"/>
                  <a:gd name="T2" fmla="*/ 631 w 897"/>
                  <a:gd name="T3" fmla="*/ 0 h 871"/>
                  <a:gd name="T4" fmla="*/ 276 w 897"/>
                  <a:gd name="T5" fmla="*/ 0 h 871"/>
                  <a:gd name="T6" fmla="*/ 178 w 897"/>
                  <a:gd name="T7" fmla="*/ 1 h 871"/>
                  <a:gd name="T8" fmla="*/ 3 w 897"/>
                  <a:gd name="T9" fmla="*/ 159 h 871"/>
                  <a:gd name="T10" fmla="*/ 2 w 897"/>
                  <a:gd name="T11" fmla="*/ 200 h 871"/>
                  <a:gd name="T12" fmla="*/ 2 w 897"/>
                  <a:gd name="T13" fmla="*/ 453 h 871"/>
                  <a:gd name="T14" fmla="*/ 30 w 897"/>
                  <a:gd name="T15" fmla="*/ 601 h 871"/>
                  <a:gd name="T16" fmla="*/ 159 w 897"/>
                  <a:gd name="T17" fmla="*/ 680 h 871"/>
                  <a:gd name="T18" fmla="*/ 222 w 897"/>
                  <a:gd name="T19" fmla="*/ 682 h 871"/>
                  <a:gd name="T20" fmla="*/ 222 w 897"/>
                  <a:gd name="T21" fmla="*/ 818 h 871"/>
                  <a:gd name="T22" fmla="*/ 293 w 897"/>
                  <a:gd name="T23" fmla="*/ 848 h 871"/>
                  <a:gd name="T24" fmla="*/ 466 w 897"/>
                  <a:gd name="T25" fmla="*/ 691 h 871"/>
                  <a:gd name="T26" fmla="*/ 477 w 897"/>
                  <a:gd name="T27" fmla="*/ 682 h 871"/>
                  <a:gd name="T28" fmla="*/ 695 w 897"/>
                  <a:gd name="T29" fmla="*/ 682 h 871"/>
                  <a:gd name="T30" fmla="*/ 761 w 897"/>
                  <a:gd name="T31" fmla="*/ 677 h 871"/>
                  <a:gd name="T32" fmla="*/ 881 w 897"/>
                  <a:gd name="T33" fmla="*/ 580 h 871"/>
                  <a:gd name="T34" fmla="*/ 896 w 897"/>
                  <a:gd name="T35" fmla="*/ 495 h 871"/>
                  <a:gd name="T36" fmla="*/ 896 w 897"/>
                  <a:gd name="T37" fmla="*/ 183 h 871"/>
                  <a:gd name="T38" fmla="*/ 897 w 897"/>
                  <a:gd name="T39" fmla="*/ 175 h 871"/>
                  <a:gd name="T40" fmla="*/ 723 w 897"/>
                  <a:gd name="T41" fmla="*/ 1 h 871"/>
                  <a:gd name="T42" fmla="*/ 735 w 897"/>
                  <a:gd name="T43" fmla="*/ 597 h 871"/>
                  <a:gd name="T44" fmla="*/ 733 w 897"/>
                  <a:gd name="T45" fmla="*/ 597 h 871"/>
                  <a:gd name="T46" fmla="*/ 678 w 897"/>
                  <a:gd name="T47" fmla="*/ 280 h 871"/>
                  <a:gd name="T48" fmla="*/ 745 w 897"/>
                  <a:gd name="T49" fmla="*/ 336 h 871"/>
                  <a:gd name="T50" fmla="*/ 746 w 897"/>
                  <a:gd name="T51" fmla="*/ 348 h 871"/>
                  <a:gd name="T52" fmla="*/ 744 w 897"/>
                  <a:gd name="T53" fmla="*/ 363 h 871"/>
                  <a:gd name="T54" fmla="*/ 676 w 897"/>
                  <a:gd name="T55" fmla="*/ 417 h 871"/>
                  <a:gd name="T56" fmla="*/ 609 w 897"/>
                  <a:gd name="T57" fmla="*/ 348 h 871"/>
                  <a:gd name="T58" fmla="*/ 678 w 897"/>
                  <a:gd name="T59" fmla="*/ 280 h 871"/>
                  <a:gd name="T60" fmla="*/ 450 w 897"/>
                  <a:gd name="T61" fmla="*/ 280 h 871"/>
                  <a:gd name="T62" fmla="*/ 516 w 897"/>
                  <a:gd name="T63" fmla="*/ 336 h 871"/>
                  <a:gd name="T64" fmla="*/ 518 w 897"/>
                  <a:gd name="T65" fmla="*/ 348 h 871"/>
                  <a:gd name="T66" fmla="*/ 516 w 897"/>
                  <a:gd name="T67" fmla="*/ 362 h 871"/>
                  <a:gd name="T68" fmla="*/ 448 w 897"/>
                  <a:gd name="T69" fmla="*/ 417 h 871"/>
                  <a:gd name="T70" fmla="*/ 381 w 897"/>
                  <a:gd name="T71" fmla="*/ 348 h 871"/>
                  <a:gd name="T72" fmla="*/ 450 w 897"/>
                  <a:gd name="T73" fmla="*/ 280 h 871"/>
                  <a:gd name="T74" fmla="*/ 153 w 897"/>
                  <a:gd name="T75" fmla="*/ 348 h 871"/>
                  <a:gd name="T76" fmla="*/ 221 w 897"/>
                  <a:gd name="T77" fmla="*/ 280 h 871"/>
                  <a:gd name="T78" fmla="*/ 288 w 897"/>
                  <a:gd name="T79" fmla="*/ 336 h 871"/>
                  <a:gd name="T80" fmla="*/ 289 w 897"/>
                  <a:gd name="T81" fmla="*/ 348 h 871"/>
                  <a:gd name="T82" fmla="*/ 287 w 897"/>
                  <a:gd name="T83" fmla="*/ 363 h 871"/>
                  <a:gd name="T84" fmla="*/ 219 w 897"/>
                  <a:gd name="T85" fmla="*/ 417 h 871"/>
                  <a:gd name="T86" fmla="*/ 153 w 897"/>
                  <a:gd name="T87" fmla="*/ 348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7" h="871">
                    <a:moveTo>
                      <a:pt x="723" y="1"/>
                    </a:moveTo>
                    <a:cubicBezTo>
                      <a:pt x="692" y="1"/>
                      <a:pt x="661" y="0"/>
                      <a:pt x="631" y="0"/>
                    </a:cubicBezTo>
                    <a:cubicBezTo>
                      <a:pt x="276" y="0"/>
                      <a:pt x="276" y="0"/>
                      <a:pt x="276" y="0"/>
                    </a:cubicBezTo>
                    <a:cubicBezTo>
                      <a:pt x="243" y="0"/>
                      <a:pt x="211" y="1"/>
                      <a:pt x="178" y="1"/>
                    </a:cubicBezTo>
                    <a:cubicBezTo>
                      <a:pt x="87" y="1"/>
                      <a:pt x="13" y="69"/>
                      <a:pt x="3" y="159"/>
                    </a:cubicBezTo>
                    <a:cubicBezTo>
                      <a:pt x="2" y="173"/>
                      <a:pt x="2" y="187"/>
                      <a:pt x="2" y="200"/>
                    </a:cubicBezTo>
                    <a:cubicBezTo>
                      <a:pt x="2" y="453"/>
                      <a:pt x="2" y="453"/>
                      <a:pt x="2" y="453"/>
                    </a:cubicBezTo>
                    <a:cubicBezTo>
                      <a:pt x="2" y="505"/>
                      <a:pt x="0" y="556"/>
                      <a:pt x="30" y="601"/>
                    </a:cubicBezTo>
                    <a:cubicBezTo>
                      <a:pt x="59" y="646"/>
                      <a:pt x="106" y="674"/>
                      <a:pt x="159" y="680"/>
                    </a:cubicBezTo>
                    <a:cubicBezTo>
                      <a:pt x="180" y="683"/>
                      <a:pt x="201" y="682"/>
                      <a:pt x="222" y="682"/>
                    </a:cubicBezTo>
                    <a:cubicBezTo>
                      <a:pt x="222" y="818"/>
                      <a:pt x="222" y="818"/>
                      <a:pt x="222" y="818"/>
                    </a:cubicBezTo>
                    <a:cubicBezTo>
                      <a:pt x="222" y="856"/>
                      <a:pt x="266" y="871"/>
                      <a:pt x="293" y="848"/>
                    </a:cubicBezTo>
                    <a:cubicBezTo>
                      <a:pt x="351" y="795"/>
                      <a:pt x="408" y="743"/>
                      <a:pt x="466" y="691"/>
                    </a:cubicBezTo>
                    <a:cubicBezTo>
                      <a:pt x="470" y="688"/>
                      <a:pt x="473" y="685"/>
                      <a:pt x="477" y="682"/>
                    </a:cubicBezTo>
                    <a:cubicBezTo>
                      <a:pt x="695" y="682"/>
                      <a:pt x="695" y="682"/>
                      <a:pt x="695" y="682"/>
                    </a:cubicBezTo>
                    <a:cubicBezTo>
                      <a:pt x="717" y="682"/>
                      <a:pt x="739" y="682"/>
                      <a:pt x="761" y="677"/>
                    </a:cubicBezTo>
                    <a:cubicBezTo>
                      <a:pt x="813" y="667"/>
                      <a:pt x="860" y="628"/>
                      <a:pt x="881" y="580"/>
                    </a:cubicBezTo>
                    <a:cubicBezTo>
                      <a:pt x="893" y="553"/>
                      <a:pt x="896" y="525"/>
                      <a:pt x="896" y="495"/>
                    </a:cubicBezTo>
                    <a:cubicBezTo>
                      <a:pt x="896" y="183"/>
                      <a:pt x="896" y="183"/>
                      <a:pt x="896" y="183"/>
                    </a:cubicBezTo>
                    <a:cubicBezTo>
                      <a:pt x="897" y="180"/>
                      <a:pt x="897" y="177"/>
                      <a:pt x="897" y="175"/>
                    </a:cubicBezTo>
                    <a:cubicBezTo>
                      <a:pt x="895" y="79"/>
                      <a:pt x="818" y="2"/>
                      <a:pt x="723" y="1"/>
                    </a:cubicBezTo>
                    <a:close/>
                    <a:moveTo>
                      <a:pt x="735" y="597"/>
                    </a:moveTo>
                    <a:cubicBezTo>
                      <a:pt x="741" y="597"/>
                      <a:pt x="729" y="598"/>
                      <a:pt x="733" y="597"/>
                    </a:cubicBezTo>
                    <a:moveTo>
                      <a:pt x="678" y="280"/>
                    </a:moveTo>
                    <a:cubicBezTo>
                      <a:pt x="712" y="280"/>
                      <a:pt x="738" y="304"/>
                      <a:pt x="745" y="336"/>
                    </a:cubicBezTo>
                    <a:cubicBezTo>
                      <a:pt x="746" y="340"/>
                      <a:pt x="747" y="344"/>
                      <a:pt x="746" y="348"/>
                    </a:cubicBezTo>
                    <a:cubicBezTo>
                      <a:pt x="747" y="353"/>
                      <a:pt x="746" y="358"/>
                      <a:pt x="744" y="363"/>
                    </a:cubicBezTo>
                    <a:cubicBezTo>
                      <a:pt x="737" y="394"/>
                      <a:pt x="711" y="418"/>
                      <a:pt x="676" y="417"/>
                    </a:cubicBezTo>
                    <a:cubicBezTo>
                      <a:pt x="640" y="416"/>
                      <a:pt x="609" y="385"/>
                      <a:pt x="609" y="348"/>
                    </a:cubicBezTo>
                    <a:cubicBezTo>
                      <a:pt x="610" y="311"/>
                      <a:pt x="641" y="280"/>
                      <a:pt x="678" y="280"/>
                    </a:cubicBezTo>
                    <a:close/>
                    <a:moveTo>
                      <a:pt x="450" y="280"/>
                    </a:moveTo>
                    <a:cubicBezTo>
                      <a:pt x="484" y="280"/>
                      <a:pt x="510" y="304"/>
                      <a:pt x="516" y="336"/>
                    </a:cubicBezTo>
                    <a:cubicBezTo>
                      <a:pt x="517" y="340"/>
                      <a:pt x="518" y="344"/>
                      <a:pt x="518" y="348"/>
                    </a:cubicBezTo>
                    <a:cubicBezTo>
                      <a:pt x="518" y="353"/>
                      <a:pt x="517" y="358"/>
                      <a:pt x="516" y="362"/>
                    </a:cubicBezTo>
                    <a:cubicBezTo>
                      <a:pt x="508" y="393"/>
                      <a:pt x="482" y="418"/>
                      <a:pt x="448" y="417"/>
                    </a:cubicBezTo>
                    <a:cubicBezTo>
                      <a:pt x="412" y="415"/>
                      <a:pt x="380" y="385"/>
                      <a:pt x="381" y="348"/>
                    </a:cubicBezTo>
                    <a:cubicBezTo>
                      <a:pt x="382" y="311"/>
                      <a:pt x="412" y="280"/>
                      <a:pt x="450" y="280"/>
                    </a:cubicBezTo>
                    <a:close/>
                    <a:moveTo>
                      <a:pt x="153" y="348"/>
                    </a:moveTo>
                    <a:cubicBezTo>
                      <a:pt x="153" y="311"/>
                      <a:pt x="183" y="280"/>
                      <a:pt x="221" y="280"/>
                    </a:cubicBezTo>
                    <a:cubicBezTo>
                      <a:pt x="255" y="280"/>
                      <a:pt x="281" y="304"/>
                      <a:pt x="288" y="336"/>
                    </a:cubicBezTo>
                    <a:cubicBezTo>
                      <a:pt x="289" y="340"/>
                      <a:pt x="290" y="344"/>
                      <a:pt x="289" y="348"/>
                    </a:cubicBezTo>
                    <a:cubicBezTo>
                      <a:pt x="290" y="353"/>
                      <a:pt x="289" y="358"/>
                      <a:pt x="287" y="363"/>
                    </a:cubicBezTo>
                    <a:cubicBezTo>
                      <a:pt x="280" y="394"/>
                      <a:pt x="254" y="418"/>
                      <a:pt x="219" y="417"/>
                    </a:cubicBezTo>
                    <a:cubicBezTo>
                      <a:pt x="184" y="415"/>
                      <a:pt x="152" y="385"/>
                      <a:pt x="153" y="34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77" name="Freeform 5">
            <a:extLst>
              <a:ext uri="{FF2B5EF4-FFF2-40B4-BE49-F238E27FC236}">
                <a16:creationId xmlns:a16="http://schemas.microsoft.com/office/drawing/2014/main" id="{0C01DFC3-366F-4327-A3FF-07DF413C5CCB}"/>
              </a:ext>
            </a:extLst>
          </p:cNvPr>
          <p:cNvSpPr>
            <a:spLocks noEditPoints="1"/>
          </p:cNvSpPr>
          <p:nvPr/>
        </p:nvSpPr>
        <p:spPr bwMode="auto">
          <a:xfrm>
            <a:off x="4408698" y="1691328"/>
            <a:ext cx="361720" cy="339017"/>
          </a:xfrm>
          <a:custGeom>
            <a:avLst/>
            <a:gdLst>
              <a:gd name="T0" fmla="*/ 270 w 2400"/>
              <a:gd name="T1" fmla="*/ 1393 h 2253"/>
              <a:gd name="T2" fmla="*/ 346 w 2400"/>
              <a:gd name="T3" fmla="*/ 1266 h 2253"/>
              <a:gd name="T4" fmla="*/ 461 w 2400"/>
              <a:gd name="T5" fmla="*/ 1333 h 2253"/>
              <a:gd name="T6" fmla="*/ 650 w 2400"/>
              <a:gd name="T7" fmla="*/ 1767 h 2253"/>
              <a:gd name="T8" fmla="*/ 510 w 2400"/>
              <a:gd name="T9" fmla="*/ 1783 h 2253"/>
              <a:gd name="T10" fmla="*/ 1899 w 2400"/>
              <a:gd name="T11" fmla="*/ 1775 h 2253"/>
              <a:gd name="T12" fmla="*/ 2065 w 2400"/>
              <a:gd name="T13" fmla="*/ 1268 h 2253"/>
              <a:gd name="T14" fmla="*/ 2055 w 2400"/>
              <a:gd name="T15" fmla="*/ 1266 h 2253"/>
              <a:gd name="T16" fmla="*/ 1757 w 2400"/>
              <a:gd name="T17" fmla="*/ 1633 h 2253"/>
              <a:gd name="T18" fmla="*/ 1898 w 2400"/>
              <a:gd name="T19" fmla="*/ 1775 h 2253"/>
              <a:gd name="T20" fmla="*/ 1491 w 2400"/>
              <a:gd name="T21" fmla="*/ 268 h 2253"/>
              <a:gd name="T22" fmla="*/ 1420 w 2400"/>
              <a:gd name="T23" fmla="*/ 136 h 2253"/>
              <a:gd name="T24" fmla="*/ 904 w 2400"/>
              <a:gd name="T25" fmla="*/ 256 h 2253"/>
              <a:gd name="T26" fmla="*/ 1375 w 2400"/>
              <a:gd name="T27" fmla="*/ 332 h 2253"/>
              <a:gd name="T28" fmla="*/ 1711 w 2400"/>
              <a:gd name="T29" fmla="*/ 264 h 2253"/>
              <a:gd name="T30" fmla="*/ 2239 w 2400"/>
              <a:gd name="T31" fmla="*/ 265 h 2253"/>
              <a:gd name="T32" fmla="*/ 1975 w 2400"/>
              <a:gd name="T33" fmla="*/ 1 h 2253"/>
              <a:gd name="T34" fmla="*/ 2123 w 2400"/>
              <a:gd name="T35" fmla="*/ 592 h 2253"/>
              <a:gd name="T36" fmla="*/ 1950 w 2400"/>
              <a:gd name="T37" fmla="*/ 744 h 2253"/>
              <a:gd name="T38" fmla="*/ 1828 w 2400"/>
              <a:gd name="T39" fmla="*/ 593 h 2253"/>
              <a:gd name="T40" fmla="*/ 1551 w 2400"/>
              <a:gd name="T41" fmla="*/ 890 h 2253"/>
              <a:gd name="T42" fmla="*/ 1627 w 2400"/>
              <a:gd name="T43" fmla="*/ 1042 h 2253"/>
              <a:gd name="T44" fmla="*/ 2323 w 2400"/>
              <a:gd name="T45" fmla="*/ 1042 h 2253"/>
              <a:gd name="T46" fmla="*/ 2400 w 2400"/>
              <a:gd name="T47" fmla="*/ 965 h 2253"/>
              <a:gd name="T48" fmla="*/ 2167 w 2400"/>
              <a:gd name="T49" fmla="*/ 579 h 2253"/>
              <a:gd name="T50" fmla="*/ 425 w 2400"/>
              <a:gd name="T51" fmla="*/ 528 h 2253"/>
              <a:gd name="T52" fmla="*/ 425 w 2400"/>
              <a:gd name="T53" fmla="*/ 0 h 2253"/>
              <a:gd name="T54" fmla="*/ 161 w 2400"/>
              <a:gd name="T55" fmla="*/ 264 h 2253"/>
              <a:gd name="T56" fmla="*/ 77 w 2400"/>
              <a:gd name="T57" fmla="*/ 1042 h 2253"/>
              <a:gd name="T58" fmla="*/ 849 w 2400"/>
              <a:gd name="T59" fmla="*/ 966 h 2253"/>
              <a:gd name="T60" fmla="*/ 849 w 2400"/>
              <a:gd name="T61" fmla="*/ 890 h 2253"/>
              <a:gd name="T62" fmla="*/ 572 w 2400"/>
              <a:gd name="T63" fmla="*/ 592 h 2253"/>
              <a:gd name="T64" fmla="*/ 400 w 2400"/>
              <a:gd name="T65" fmla="*/ 744 h 2253"/>
              <a:gd name="T66" fmla="*/ 277 w 2400"/>
              <a:gd name="T67" fmla="*/ 593 h 2253"/>
              <a:gd name="T68" fmla="*/ 0 w 2400"/>
              <a:gd name="T69" fmla="*/ 890 h 2253"/>
              <a:gd name="T70" fmla="*/ 77 w 2400"/>
              <a:gd name="T71" fmla="*/ 1042 h 2253"/>
              <a:gd name="T72" fmla="*/ 936 w 2400"/>
              <a:gd name="T73" fmla="*/ 1477 h 2253"/>
              <a:gd name="T74" fmla="*/ 1464 w 2400"/>
              <a:gd name="T75" fmla="*/ 1477 h 2253"/>
              <a:gd name="T76" fmla="*/ 1200 w 2400"/>
              <a:gd name="T77" fmla="*/ 1212 h 2253"/>
              <a:gd name="T78" fmla="*/ 776 w 2400"/>
              <a:gd name="T79" fmla="*/ 2102 h 2253"/>
              <a:gd name="T80" fmla="*/ 852 w 2400"/>
              <a:gd name="T81" fmla="*/ 2253 h 2253"/>
              <a:gd name="T82" fmla="*/ 1624 w 2400"/>
              <a:gd name="T83" fmla="*/ 2177 h 2253"/>
              <a:gd name="T84" fmla="*/ 1624 w 2400"/>
              <a:gd name="T85" fmla="*/ 2102 h 2253"/>
              <a:gd name="T86" fmla="*/ 1348 w 2400"/>
              <a:gd name="T87" fmla="*/ 1804 h 2253"/>
              <a:gd name="T88" fmla="*/ 1175 w 2400"/>
              <a:gd name="T89" fmla="*/ 1956 h 2253"/>
              <a:gd name="T90" fmla="*/ 1053 w 2400"/>
              <a:gd name="T91" fmla="*/ 1805 h 2253"/>
              <a:gd name="T92" fmla="*/ 776 w 2400"/>
              <a:gd name="T93" fmla="*/ 2102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0" h="2253">
                <a:moveTo>
                  <a:pt x="501" y="1775"/>
                </a:moveTo>
                <a:cubicBezTo>
                  <a:pt x="396" y="1667"/>
                  <a:pt x="317" y="1536"/>
                  <a:pt x="270" y="1393"/>
                </a:cubicBezTo>
                <a:cubicBezTo>
                  <a:pt x="253" y="1341"/>
                  <a:pt x="283" y="1285"/>
                  <a:pt x="335" y="1268"/>
                </a:cubicBezTo>
                <a:cubicBezTo>
                  <a:pt x="339" y="1267"/>
                  <a:pt x="342" y="1266"/>
                  <a:pt x="346" y="1266"/>
                </a:cubicBezTo>
                <a:cubicBezTo>
                  <a:pt x="346" y="1266"/>
                  <a:pt x="346" y="1266"/>
                  <a:pt x="346" y="1266"/>
                </a:cubicBezTo>
                <a:cubicBezTo>
                  <a:pt x="396" y="1255"/>
                  <a:pt x="445" y="1285"/>
                  <a:pt x="461" y="1333"/>
                </a:cubicBezTo>
                <a:cubicBezTo>
                  <a:pt x="498" y="1446"/>
                  <a:pt x="561" y="1549"/>
                  <a:pt x="644" y="1633"/>
                </a:cubicBezTo>
                <a:cubicBezTo>
                  <a:pt x="679" y="1670"/>
                  <a:pt x="682" y="1727"/>
                  <a:pt x="650" y="1767"/>
                </a:cubicBezTo>
                <a:cubicBezTo>
                  <a:pt x="650" y="1767"/>
                  <a:pt x="650" y="1767"/>
                  <a:pt x="650" y="1767"/>
                </a:cubicBezTo>
                <a:cubicBezTo>
                  <a:pt x="616" y="1810"/>
                  <a:pt x="553" y="1817"/>
                  <a:pt x="510" y="1783"/>
                </a:cubicBezTo>
                <a:cubicBezTo>
                  <a:pt x="507" y="1780"/>
                  <a:pt x="504" y="1778"/>
                  <a:pt x="501" y="1775"/>
                </a:cubicBezTo>
                <a:close/>
                <a:moveTo>
                  <a:pt x="1899" y="1775"/>
                </a:moveTo>
                <a:cubicBezTo>
                  <a:pt x="2004" y="1667"/>
                  <a:pt x="2083" y="1536"/>
                  <a:pt x="2130" y="1393"/>
                </a:cubicBezTo>
                <a:cubicBezTo>
                  <a:pt x="2147" y="1341"/>
                  <a:pt x="2117" y="1285"/>
                  <a:pt x="2065" y="1268"/>
                </a:cubicBezTo>
                <a:cubicBezTo>
                  <a:pt x="2062" y="1267"/>
                  <a:pt x="2058" y="1266"/>
                  <a:pt x="2055" y="1266"/>
                </a:cubicBezTo>
                <a:cubicBezTo>
                  <a:pt x="2055" y="1266"/>
                  <a:pt x="2055" y="1266"/>
                  <a:pt x="2055" y="1266"/>
                </a:cubicBezTo>
                <a:cubicBezTo>
                  <a:pt x="2005" y="1255"/>
                  <a:pt x="1955" y="1285"/>
                  <a:pt x="1939" y="1333"/>
                </a:cubicBezTo>
                <a:cubicBezTo>
                  <a:pt x="1902" y="1446"/>
                  <a:pt x="1840" y="1549"/>
                  <a:pt x="1757" y="1633"/>
                </a:cubicBezTo>
                <a:cubicBezTo>
                  <a:pt x="1718" y="1673"/>
                  <a:pt x="1717" y="1736"/>
                  <a:pt x="1757" y="1775"/>
                </a:cubicBezTo>
                <a:cubicBezTo>
                  <a:pt x="1796" y="1814"/>
                  <a:pt x="1859" y="1814"/>
                  <a:pt x="1898" y="1775"/>
                </a:cubicBezTo>
                <a:lnTo>
                  <a:pt x="1899" y="1775"/>
                </a:lnTo>
                <a:close/>
                <a:moveTo>
                  <a:pt x="1491" y="268"/>
                </a:moveTo>
                <a:cubicBezTo>
                  <a:pt x="1510" y="215"/>
                  <a:pt x="1483" y="158"/>
                  <a:pt x="1431" y="139"/>
                </a:cubicBezTo>
                <a:cubicBezTo>
                  <a:pt x="1427" y="138"/>
                  <a:pt x="1424" y="137"/>
                  <a:pt x="1420" y="136"/>
                </a:cubicBezTo>
                <a:cubicBezTo>
                  <a:pt x="1275" y="103"/>
                  <a:pt x="1125" y="103"/>
                  <a:pt x="980" y="136"/>
                </a:cubicBezTo>
                <a:cubicBezTo>
                  <a:pt x="926" y="149"/>
                  <a:pt x="892" y="202"/>
                  <a:pt x="904" y="256"/>
                </a:cubicBezTo>
                <a:cubicBezTo>
                  <a:pt x="916" y="311"/>
                  <a:pt x="970" y="344"/>
                  <a:pt x="1024" y="332"/>
                </a:cubicBezTo>
                <a:cubicBezTo>
                  <a:pt x="1140" y="306"/>
                  <a:pt x="1259" y="306"/>
                  <a:pt x="1375" y="332"/>
                </a:cubicBezTo>
                <a:cubicBezTo>
                  <a:pt x="1424" y="344"/>
                  <a:pt x="1474" y="316"/>
                  <a:pt x="1491" y="268"/>
                </a:cubicBezTo>
                <a:close/>
                <a:moveTo>
                  <a:pt x="1711" y="264"/>
                </a:moveTo>
                <a:cubicBezTo>
                  <a:pt x="1711" y="410"/>
                  <a:pt x="1829" y="528"/>
                  <a:pt x="1975" y="528"/>
                </a:cubicBezTo>
                <a:cubicBezTo>
                  <a:pt x="2120" y="528"/>
                  <a:pt x="2238" y="411"/>
                  <a:pt x="2239" y="265"/>
                </a:cubicBezTo>
                <a:cubicBezTo>
                  <a:pt x="2239" y="119"/>
                  <a:pt x="2121" y="1"/>
                  <a:pt x="1976" y="1"/>
                </a:cubicBezTo>
                <a:cubicBezTo>
                  <a:pt x="1975" y="1"/>
                  <a:pt x="1975" y="1"/>
                  <a:pt x="1975" y="1"/>
                </a:cubicBezTo>
                <a:cubicBezTo>
                  <a:pt x="1830" y="1"/>
                  <a:pt x="1712" y="119"/>
                  <a:pt x="1711" y="264"/>
                </a:cubicBezTo>
                <a:close/>
                <a:moveTo>
                  <a:pt x="2123" y="592"/>
                </a:moveTo>
                <a:cubicBezTo>
                  <a:pt x="2006" y="738"/>
                  <a:pt x="2006" y="738"/>
                  <a:pt x="2006" y="738"/>
                </a:cubicBezTo>
                <a:cubicBezTo>
                  <a:pt x="1993" y="755"/>
                  <a:pt x="1968" y="758"/>
                  <a:pt x="1950" y="744"/>
                </a:cubicBezTo>
                <a:cubicBezTo>
                  <a:pt x="1948" y="742"/>
                  <a:pt x="1946" y="740"/>
                  <a:pt x="1944" y="738"/>
                </a:cubicBezTo>
                <a:cubicBezTo>
                  <a:pt x="1828" y="593"/>
                  <a:pt x="1828" y="593"/>
                  <a:pt x="1828" y="593"/>
                </a:cubicBezTo>
                <a:cubicBezTo>
                  <a:pt x="1817" y="579"/>
                  <a:pt x="1799" y="574"/>
                  <a:pt x="1783" y="579"/>
                </a:cubicBezTo>
                <a:cubicBezTo>
                  <a:pt x="1645" y="620"/>
                  <a:pt x="1551" y="746"/>
                  <a:pt x="1551" y="890"/>
                </a:cubicBezTo>
                <a:cubicBezTo>
                  <a:pt x="1551" y="965"/>
                  <a:pt x="1551" y="965"/>
                  <a:pt x="1551" y="965"/>
                </a:cubicBezTo>
                <a:cubicBezTo>
                  <a:pt x="1551" y="1007"/>
                  <a:pt x="1585" y="1042"/>
                  <a:pt x="1627" y="1042"/>
                </a:cubicBezTo>
                <a:cubicBezTo>
                  <a:pt x="1627" y="1042"/>
                  <a:pt x="1627" y="1042"/>
                  <a:pt x="1627" y="1042"/>
                </a:cubicBezTo>
                <a:cubicBezTo>
                  <a:pt x="2323" y="1042"/>
                  <a:pt x="2323" y="1042"/>
                  <a:pt x="2323" y="1042"/>
                </a:cubicBezTo>
                <a:cubicBezTo>
                  <a:pt x="2365" y="1042"/>
                  <a:pt x="2400" y="1007"/>
                  <a:pt x="2400" y="965"/>
                </a:cubicBezTo>
                <a:cubicBezTo>
                  <a:pt x="2400" y="965"/>
                  <a:pt x="2400" y="965"/>
                  <a:pt x="2400" y="965"/>
                </a:cubicBezTo>
                <a:cubicBezTo>
                  <a:pt x="2400" y="890"/>
                  <a:pt x="2400" y="890"/>
                  <a:pt x="2400" y="890"/>
                </a:cubicBezTo>
                <a:cubicBezTo>
                  <a:pt x="2400" y="746"/>
                  <a:pt x="2305" y="620"/>
                  <a:pt x="2167" y="579"/>
                </a:cubicBezTo>
                <a:cubicBezTo>
                  <a:pt x="2151" y="574"/>
                  <a:pt x="2133" y="579"/>
                  <a:pt x="2123" y="592"/>
                </a:cubicBezTo>
                <a:close/>
                <a:moveTo>
                  <a:pt x="425" y="528"/>
                </a:moveTo>
                <a:cubicBezTo>
                  <a:pt x="571" y="528"/>
                  <a:pt x="689" y="410"/>
                  <a:pt x="689" y="264"/>
                </a:cubicBezTo>
                <a:cubicBezTo>
                  <a:pt x="689" y="118"/>
                  <a:pt x="571" y="0"/>
                  <a:pt x="425" y="0"/>
                </a:cubicBezTo>
                <a:cubicBezTo>
                  <a:pt x="279" y="0"/>
                  <a:pt x="161" y="118"/>
                  <a:pt x="161" y="264"/>
                </a:cubicBezTo>
                <a:cubicBezTo>
                  <a:pt x="161" y="264"/>
                  <a:pt x="161" y="264"/>
                  <a:pt x="161" y="264"/>
                </a:cubicBezTo>
                <a:cubicBezTo>
                  <a:pt x="161" y="410"/>
                  <a:pt x="279" y="528"/>
                  <a:pt x="425" y="528"/>
                </a:cubicBezTo>
                <a:close/>
                <a:moveTo>
                  <a:pt x="77" y="1042"/>
                </a:moveTo>
                <a:cubicBezTo>
                  <a:pt x="773" y="1042"/>
                  <a:pt x="773" y="1042"/>
                  <a:pt x="773" y="1042"/>
                </a:cubicBezTo>
                <a:cubicBezTo>
                  <a:pt x="815" y="1042"/>
                  <a:pt x="849" y="1008"/>
                  <a:pt x="849" y="966"/>
                </a:cubicBezTo>
                <a:cubicBezTo>
                  <a:pt x="849" y="966"/>
                  <a:pt x="849" y="966"/>
                  <a:pt x="849" y="966"/>
                </a:cubicBezTo>
                <a:cubicBezTo>
                  <a:pt x="849" y="890"/>
                  <a:pt x="849" y="890"/>
                  <a:pt x="849" y="890"/>
                </a:cubicBezTo>
                <a:cubicBezTo>
                  <a:pt x="849" y="746"/>
                  <a:pt x="755" y="620"/>
                  <a:pt x="617" y="579"/>
                </a:cubicBezTo>
                <a:cubicBezTo>
                  <a:pt x="601" y="574"/>
                  <a:pt x="583" y="579"/>
                  <a:pt x="572" y="592"/>
                </a:cubicBezTo>
                <a:cubicBezTo>
                  <a:pt x="456" y="738"/>
                  <a:pt x="456" y="738"/>
                  <a:pt x="456" y="738"/>
                </a:cubicBezTo>
                <a:cubicBezTo>
                  <a:pt x="442" y="755"/>
                  <a:pt x="417" y="758"/>
                  <a:pt x="400" y="744"/>
                </a:cubicBezTo>
                <a:cubicBezTo>
                  <a:pt x="398" y="742"/>
                  <a:pt x="396" y="740"/>
                  <a:pt x="394" y="738"/>
                </a:cubicBezTo>
                <a:cubicBezTo>
                  <a:pt x="277" y="593"/>
                  <a:pt x="277" y="593"/>
                  <a:pt x="277" y="593"/>
                </a:cubicBezTo>
                <a:cubicBezTo>
                  <a:pt x="267" y="579"/>
                  <a:pt x="249" y="574"/>
                  <a:pt x="233" y="579"/>
                </a:cubicBezTo>
                <a:cubicBezTo>
                  <a:pt x="95" y="620"/>
                  <a:pt x="1" y="746"/>
                  <a:pt x="0" y="890"/>
                </a:cubicBezTo>
                <a:cubicBezTo>
                  <a:pt x="0" y="965"/>
                  <a:pt x="0" y="965"/>
                  <a:pt x="0" y="965"/>
                </a:cubicBezTo>
                <a:cubicBezTo>
                  <a:pt x="0" y="1007"/>
                  <a:pt x="35" y="1042"/>
                  <a:pt x="77" y="1042"/>
                </a:cubicBezTo>
                <a:close/>
                <a:moveTo>
                  <a:pt x="1200" y="1213"/>
                </a:moveTo>
                <a:cubicBezTo>
                  <a:pt x="1054" y="1213"/>
                  <a:pt x="936" y="1331"/>
                  <a:pt x="936" y="1477"/>
                </a:cubicBezTo>
                <a:cubicBezTo>
                  <a:pt x="936" y="1622"/>
                  <a:pt x="1054" y="1740"/>
                  <a:pt x="1200" y="1740"/>
                </a:cubicBezTo>
                <a:cubicBezTo>
                  <a:pt x="1346" y="1740"/>
                  <a:pt x="1464" y="1622"/>
                  <a:pt x="1464" y="1477"/>
                </a:cubicBezTo>
                <a:cubicBezTo>
                  <a:pt x="1464" y="1477"/>
                  <a:pt x="1464" y="1476"/>
                  <a:pt x="1464" y="1476"/>
                </a:cubicBezTo>
                <a:cubicBezTo>
                  <a:pt x="1464" y="1330"/>
                  <a:pt x="1346" y="1212"/>
                  <a:pt x="1200" y="1212"/>
                </a:cubicBezTo>
                <a:lnTo>
                  <a:pt x="1200" y="1213"/>
                </a:lnTo>
                <a:close/>
                <a:moveTo>
                  <a:pt x="776" y="2102"/>
                </a:moveTo>
                <a:cubicBezTo>
                  <a:pt x="776" y="2178"/>
                  <a:pt x="776" y="2178"/>
                  <a:pt x="776" y="2178"/>
                </a:cubicBezTo>
                <a:cubicBezTo>
                  <a:pt x="776" y="2219"/>
                  <a:pt x="810" y="2253"/>
                  <a:pt x="852" y="2253"/>
                </a:cubicBezTo>
                <a:cubicBezTo>
                  <a:pt x="1548" y="2253"/>
                  <a:pt x="1548" y="2253"/>
                  <a:pt x="1548" y="2253"/>
                </a:cubicBezTo>
                <a:cubicBezTo>
                  <a:pt x="1590" y="2253"/>
                  <a:pt x="1624" y="2219"/>
                  <a:pt x="1624" y="2177"/>
                </a:cubicBezTo>
                <a:cubicBezTo>
                  <a:pt x="1624" y="2177"/>
                  <a:pt x="1624" y="2177"/>
                  <a:pt x="1624" y="2177"/>
                </a:cubicBezTo>
                <a:cubicBezTo>
                  <a:pt x="1624" y="2102"/>
                  <a:pt x="1624" y="2102"/>
                  <a:pt x="1624" y="2102"/>
                </a:cubicBezTo>
                <a:cubicBezTo>
                  <a:pt x="1625" y="1958"/>
                  <a:pt x="1530" y="1832"/>
                  <a:pt x="1392" y="1791"/>
                </a:cubicBezTo>
                <a:cubicBezTo>
                  <a:pt x="1376" y="1786"/>
                  <a:pt x="1358" y="1791"/>
                  <a:pt x="1348" y="1804"/>
                </a:cubicBezTo>
                <a:cubicBezTo>
                  <a:pt x="1231" y="1950"/>
                  <a:pt x="1231" y="1950"/>
                  <a:pt x="1231" y="1950"/>
                </a:cubicBezTo>
                <a:cubicBezTo>
                  <a:pt x="1218" y="1967"/>
                  <a:pt x="1193" y="1970"/>
                  <a:pt x="1175" y="1956"/>
                </a:cubicBezTo>
                <a:cubicBezTo>
                  <a:pt x="1173" y="1954"/>
                  <a:pt x="1171" y="1952"/>
                  <a:pt x="1169" y="1950"/>
                </a:cubicBezTo>
                <a:cubicBezTo>
                  <a:pt x="1053" y="1805"/>
                  <a:pt x="1053" y="1805"/>
                  <a:pt x="1053" y="1805"/>
                </a:cubicBezTo>
                <a:cubicBezTo>
                  <a:pt x="1042" y="1791"/>
                  <a:pt x="1025" y="1786"/>
                  <a:pt x="1009" y="1791"/>
                </a:cubicBezTo>
                <a:cubicBezTo>
                  <a:pt x="871" y="1831"/>
                  <a:pt x="776" y="1958"/>
                  <a:pt x="776" y="21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7">
            <a:extLst>
              <a:ext uri="{FF2B5EF4-FFF2-40B4-BE49-F238E27FC236}">
                <a16:creationId xmlns:a16="http://schemas.microsoft.com/office/drawing/2014/main" id="{37762E03-AFB4-4BEA-B0D3-04A2E162084F}"/>
              </a:ext>
            </a:extLst>
          </p:cNvPr>
          <p:cNvSpPr>
            <a:spLocks noEditPoints="1"/>
          </p:cNvSpPr>
          <p:nvPr/>
        </p:nvSpPr>
        <p:spPr bwMode="auto">
          <a:xfrm>
            <a:off x="4391008" y="2449411"/>
            <a:ext cx="363903" cy="348473"/>
          </a:xfrm>
          <a:custGeom>
            <a:avLst/>
            <a:gdLst>
              <a:gd name="T0" fmla="*/ 98 w 392"/>
              <a:gd name="T1" fmla="*/ 228 h 373"/>
              <a:gd name="T2" fmla="*/ 95 w 392"/>
              <a:gd name="T3" fmla="*/ 273 h 373"/>
              <a:gd name="T4" fmla="*/ 101 w 392"/>
              <a:gd name="T5" fmla="*/ 284 h 373"/>
              <a:gd name="T6" fmla="*/ 108 w 392"/>
              <a:gd name="T7" fmla="*/ 284 h 373"/>
              <a:gd name="T8" fmla="*/ 169 w 392"/>
              <a:gd name="T9" fmla="*/ 229 h 373"/>
              <a:gd name="T10" fmla="*/ 188 w 392"/>
              <a:gd name="T11" fmla="*/ 229 h 373"/>
              <a:gd name="T12" fmla="*/ 302 w 392"/>
              <a:gd name="T13" fmla="*/ 114 h 373"/>
              <a:gd name="T14" fmla="*/ 302 w 392"/>
              <a:gd name="T15" fmla="*/ 114 h 373"/>
              <a:gd name="T16" fmla="*/ 302 w 392"/>
              <a:gd name="T17" fmla="*/ 114 h 373"/>
              <a:gd name="T18" fmla="*/ 188 w 392"/>
              <a:gd name="T19" fmla="*/ 0 h 373"/>
              <a:gd name="T20" fmla="*/ 115 w 392"/>
              <a:gd name="T21" fmla="*/ 0 h 373"/>
              <a:gd name="T22" fmla="*/ 0 w 392"/>
              <a:gd name="T23" fmla="*/ 114 h 373"/>
              <a:gd name="T24" fmla="*/ 0 w 392"/>
              <a:gd name="T25" fmla="*/ 114 h 373"/>
              <a:gd name="T26" fmla="*/ 0 w 392"/>
              <a:gd name="T27" fmla="*/ 114 h 373"/>
              <a:gd name="T28" fmla="*/ 98 w 392"/>
              <a:gd name="T29" fmla="*/ 228 h 373"/>
              <a:gd name="T30" fmla="*/ 197 w 392"/>
              <a:gd name="T31" fmla="*/ 98 h 373"/>
              <a:gd name="T32" fmla="*/ 214 w 392"/>
              <a:gd name="T33" fmla="*/ 114 h 373"/>
              <a:gd name="T34" fmla="*/ 197 w 392"/>
              <a:gd name="T35" fmla="*/ 131 h 373"/>
              <a:gd name="T36" fmla="*/ 181 w 392"/>
              <a:gd name="T37" fmla="*/ 114 h 373"/>
              <a:gd name="T38" fmla="*/ 181 w 392"/>
              <a:gd name="T39" fmla="*/ 114 h 373"/>
              <a:gd name="T40" fmla="*/ 197 w 392"/>
              <a:gd name="T41" fmla="*/ 98 h 373"/>
              <a:gd name="T42" fmla="*/ 151 w 392"/>
              <a:gd name="T43" fmla="*/ 98 h 373"/>
              <a:gd name="T44" fmla="*/ 168 w 392"/>
              <a:gd name="T45" fmla="*/ 114 h 373"/>
              <a:gd name="T46" fmla="*/ 151 w 392"/>
              <a:gd name="T47" fmla="*/ 131 h 373"/>
              <a:gd name="T48" fmla="*/ 135 w 392"/>
              <a:gd name="T49" fmla="*/ 114 h 373"/>
              <a:gd name="T50" fmla="*/ 151 w 392"/>
              <a:gd name="T51" fmla="*/ 98 h 373"/>
              <a:gd name="T52" fmla="*/ 105 w 392"/>
              <a:gd name="T53" fmla="*/ 98 h 373"/>
              <a:gd name="T54" fmla="*/ 122 w 392"/>
              <a:gd name="T55" fmla="*/ 114 h 373"/>
              <a:gd name="T56" fmla="*/ 105 w 392"/>
              <a:gd name="T57" fmla="*/ 131 h 373"/>
              <a:gd name="T58" fmla="*/ 88 w 392"/>
              <a:gd name="T59" fmla="*/ 114 h 373"/>
              <a:gd name="T60" fmla="*/ 105 w 392"/>
              <a:gd name="T61" fmla="*/ 98 h 373"/>
              <a:gd name="T62" fmla="*/ 392 w 392"/>
              <a:gd name="T63" fmla="*/ 227 h 373"/>
              <a:gd name="T64" fmla="*/ 315 w 392"/>
              <a:gd name="T65" fmla="*/ 326 h 373"/>
              <a:gd name="T66" fmla="*/ 318 w 392"/>
              <a:gd name="T67" fmla="*/ 345 h 373"/>
              <a:gd name="T68" fmla="*/ 304 w 392"/>
              <a:gd name="T69" fmla="*/ 371 h 373"/>
              <a:gd name="T70" fmla="*/ 289 w 392"/>
              <a:gd name="T71" fmla="*/ 370 h 373"/>
              <a:gd name="T72" fmla="*/ 240 w 392"/>
              <a:gd name="T73" fmla="*/ 329 h 373"/>
              <a:gd name="T74" fmla="*/ 233 w 392"/>
              <a:gd name="T75" fmla="*/ 329 h 373"/>
              <a:gd name="T76" fmla="*/ 158 w 392"/>
              <a:gd name="T77" fmla="*/ 297 h 373"/>
              <a:gd name="T78" fmla="*/ 162 w 392"/>
              <a:gd name="T79" fmla="*/ 277 h 373"/>
              <a:gd name="T80" fmla="*/ 179 w 392"/>
              <a:gd name="T81" fmla="*/ 278 h 373"/>
              <a:gd name="T82" fmla="*/ 233 w 392"/>
              <a:gd name="T83" fmla="*/ 302 h 373"/>
              <a:gd name="T84" fmla="*/ 248 w 392"/>
              <a:gd name="T85" fmla="*/ 302 h 373"/>
              <a:gd name="T86" fmla="*/ 260 w 392"/>
              <a:gd name="T87" fmla="*/ 309 h 373"/>
              <a:gd name="T88" fmla="*/ 288 w 392"/>
              <a:gd name="T89" fmla="*/ 338 h 373"/>
              <a:gd name="T90" fmla="*/ 289 w 392"/>
              <a:gd name="T91" fmla="*/ 313 h 373"/>
              <a:gd name="T92" fmla="*/ 301 w 392"/>
              <a:gd name="T93" fmla="*/ 301 h 373"/>
              <a:gd name="T94" fmla="*/ 364 w 392"/>
              <a:gd name="T95" fmla="*/ 217 h 373"/>
              <a:gd name="T96" fmla="*/ 326 w 392"/>
              <a:gd name="T97" fmla="*/ 162 h 373"/>
              <a:gd name="T98" fmla="*/ 321 w 392"/>
              <a:gd name="T99" fmla="*/ 143 h 373"/>
              <a:gd name="T100" fmla="*/ 340 w 392"/>
              <a:gd name="T101" fmla="*/ 138 h 373"/>
              <a:gd name="T102" fmla="*/ 392 w 392"/>
              <a:gd name="T103" fmla="*/ 22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3">
                <a:moveTo>
                  <a:pt x="98" y="228"/>
                </a:moveTo>
                <a:cubicBezTo>
                  <a:pt x="100" y="243"/>
                  <a:pt x="99" y="258"/>
                  <a:pt x="95" y="273"/>
                </a:cubicBezTo>
                <a:cubicBezTo>
                  <a:pt x="94" y="278"/>
                  <a:pt x="96" y="283"/>
                  <a:pt x="101" y="284"/>
                </a:cubicBezTo>
                <a:cubicBezTo>
                  <a:pt x="104" y="285"/>
                  <a:pt x="106" y="285"/>
                  <a:pt x="108" y="284"/>
                </a:cubicBezTo>
                <a:cubicBezTo>
                  <a:pt x="127" y="274"/>
                  <a:pt x="154" y="256"/>
                  <a:pt x="169" y="229"/>
                </a:cubicBezTo>
                <a:cubicBezTo>
                  <a:pt x="188" y="229"/>
                  <a:pt x="188" y="229"/>
                  <a:pt x="188" y="229"/>
                </a:cubicBezTo>
                <a:cubicBezTo>
                  <a:pt x="251" y="229"/>
                  <a:pt x="302" y="178"/>
                  <a:pt x="302" y="114"/>
                </a:cubicBezTo>
                <a:cubicBezTo>
                  <a:pt x="302" y="114"/>
                  <a:pt x="302" y="114"/>
                  <a:pt x="302" y="114"/>
                </a:cubicBezTo>
                <a:cubicBezTo>
                  <a:pt x="302" y="114"/>
                  <a:pt x="302" y="114"/>
                  <a:pt x="302" y="114"/>
                </a:cubicBezTo>
                <a:cubicBezTo>
                  <a:pt x="302" y="51"/>
                  <a:pt x="251" y="0"/>
                  <a:pt x="188" y="0"/>
                </a:cubicBezTo>
                <a:cubicBezTo>
                  <a:pt x="115" y="0"/>
                  <a:pt x="115" y="0"/>
                  <a:pt x="115" y="0"/>
                </a:cubicBezTo>
                <a:cubicBezTo>
                  <a:pt x="51" y="0"/>
                  <a:pt x="0" y="51"/>
                  <a:pt x="0" y="114"/>
                </a:cubicBezTo>
                <a:cubicBezTo>
                  <a:pt x="0" y="114"/>
                  <a:pt x="0" y="114"/>
                  <a:pt x="0" y="114"/>
                </a:cubicBezTo>
                <a:cubicBezTo>
                  <a:pt x="0" y="114"/>
                  <a:pt x="0" y="114"/>
                  <a:pt x="0" y="114"/>
                </a:cubicBezTo>
                <a:cubicBezTo>
                  <a:pt x="0" y="171"/>
                  <a:pt x="42" y="220"/>
                  <a:pt x="98" y="228"/>
                </a:cubicBezTo>
                <a:close/>
                <a:moveTo>
                  <a:pt x="197" y="98"/>
                </a:moveTo>
                <a:cubicBezTo>
                  <a:pt x="207" y="98"/>
                  <a:pt x="214" y="105"/>
                  <a:pt x="214" y="114"/>
                </a:cubicBezTo>
                <a:cubicBezTo>
                  <a:pt x="214" y="124"/>
                  <a:pt x="207" y="131"/>
                  <a:pt x="197" y="131"/>
                </a:cubicBezTo>
                <a:cubicBezTo>
                  <a:pt x="188" y="131"/>
                  <a:pt x="181" y="124"/>
                  <a:pt x="181" y="114"/>
                </a:cubicBezTo>
                <a:cubicBezTo>
                  <a:pt x="181" y="114"/>
                  <a:pt x="181" y="114"/>
                  <a:pt x="181" y="114"/>
                </a:cubicBezTo>
                <a:cubicBezTo>
                  <a:pt x="181" y="105"/>
                  <a:pt x="188" y="98"/>
                  <a:pt x="197" y="98"/>
                </a:cubicBezTo>
                <a:close/>
                <a:moveTo>
                  <a:pt x="151" y="98"/>
                </a:moveTo>
                <a:cubicBezTo>
                  <a:pt x="160" y="98"/>
                  <a:pt x="168" y="105"/>
                  <a:pt x="168" y="114"/>
                </a:cubicBezTo>
                <a:cubicBezTo>
                  <a:pt x="168" y="124"/>
                  <a:pt x="160" y="131"/>
                  <a:pt x="151" y="131"/>
                </a:cubicBezTo>
                <a:cubicBezTo>
                  <a:pt x="142" y="131"/>
                  <a:pt x="135" y="124"/>
                  <a:pt x="135" y="114"/>
                </a:cubicBezTo>
                <a:cubicBezTo>
                  <a:pt x="135" y="105"/>
                  <a:pt x="142" y="98"/>
                  <a:pt x="151" y="98"/>
                </a:cubicBezTo>
                <a:close/>
                <a:moveTo>
                  <a:pt x="105" y="98"/>
                </a:moveTo>
                <a:cubicBezTo>
                  <a:pt x="114" y="98"/>
                  <a:pt x="122" y="105"/>
                  <a:pt x="122" y="114"/>
                </a:cubicBezTo>
                <a:cubicBezTo>
                  <a:pt x="122" y="124"/>
                  <a:pt x="114" y="131"/>
                  <a:pt x="105" y="131"/>
                </a:cubicBezTo>
                <a:cubicBezTo>
                  <a:pt x="96" y="131"/>
                  <a:pt x="88" y="124"/>
                  <a:pt x="88" y="114"/>
                </a:cubicBezTo>
                <a:cubicBezTo>
                  <a:pt x="88" y="105"/>
                  <a:pt x="96" y="98"/>
                  <a:pt x="105" y="98"/>
                </a:cubicBezTo>
                <a:close/>
                <a:moveTo>
                  <a:pt x="392" y="227"/>
                </a:moveTo>
                <a:cubicBezTo>
                  <a:pt x="392" y="274"/>
                  <a:pt x="360" y="314"/>
                  <a:pt x="315" y="326"/>
                </a:cubicBezTo>
                <a:cubicBezTo>
                  <a:pt x="315" y="333"/>
                  <a:pt x="316" y="339"/>
                  <a:pt x="318" y="345"/>
                </a:cubicBezTo>
                <a:cubicBezTo>
                  <a:pt x="321" y="356"/>
                  <a:pt x="315" y="368"/>
                  <a:pt x="304" y="371"/>
                </a:cubicBezTo>
                <a:cubicBezTo>
                  <a:pt x="299" y="373"/>
                  <a:pt x="293" y="372"/>
                  <a:pt x="289" y="370"/>
                </a:cubicBezTo>
                <a:cubicBezTo>
                  <a:pt x="273" y="362"/>
                  <a:pt x="253" y="349"/>
                  <a:pt x="240" y="329"/>
                </a:cubicBezTo>
                <a:cubicBezTo>
                  <a:pt x="233" y="329"/>
                  <a:pt x="233" y="329"/>
                  <a:pt x="233" y="329"/>
                </a:cubicBezTo>
                <a:cubicBezTo>
                  <a:pt x="205" y="329"/>
                  <a:pt x="178" y="317"/>
                  <a:pt x="158" y="297"/>
                </a:cubicBezTo>
                <a:cubicBezTo>
                  <a:pt x="154" y="290"/>
                  <a:pt x="156" y="282"/>
                  <a:pt x="162" y="277"/>
                </a:cubicBezTo>
                <a:cubicBezTo>
                  <a:pt x="167" y="274"/>
                  <a:pt x="174" y="274"/>
                  <a:pt x="179" y="278"/>
                </a:cubicBezTo>
                <a:cubicBezTo>
                  <a:pt x="193" y="293"/>
                  <a:pt x="213" y="302"/>
                  <a:pt x="233" y="302"/>
                </a:cubicBezTo>
                <a:cubicBezTo>
                  <a:pt x="248" y="302"/>
                  <a:pt x="248" y="302"/>
                  <a:pt x="248" y="302"/>
                </a:cubicBezTo>
                <a:cubicBezTo>
                  <a:pt x="253" y="302"/>
                  <a:pt x="258" y="305"/>
                  <a:pt x="260" y="309"/>
                </a:cubicBezTo>
                <a:cubicBezTo>
                  <a:pt x="267" y="321"/>
                  <a:pt x="277" y="331"/>
                  <a:pt x="288" y="338"/>
                </a:cubicBezTo>
                <a:cubicBezTo>
                  <a:pt x="287" y="330"/>
                  <a:pt x="288" y="321"/>
                  <a:pt x="289" y="313"/>
                </a:cubicBezTo>
                <a:cubicBezTo>
                  <a:pt x="290" y="307"/>
                  <a:pt x="295" y="302"/>
                  <a:pt x="301" y="301"/>
                </a:cubicBezTo>
                <a:cubicBezTo>
                  <a:pt x="341" y="295"/>
                  <a:pt x="370" y="257"/>
                  <a:pt x="364" y="217"/>
                </a:cubicBezTo>
                <a:cubicBezTo>
                  <a:pt x="360" y="194"/>
                  <a:pt x="346" y="173"/>
                  <a:pt x="326" y="162"/>
                </a:cubicBezTo>
                <a:cubicBezTo>
                  <a:pt x="319" y="158"/>
                  <a:pt x="317" y="150"/>
                  <a:pt x="321" y="143"/>
                </a:cubicBezTo>
                <a:cubicBezTo>
                  <a:pt x="325" y="136"/>
                  <a:pt x="333" y="134"/>
                  <a:pt x="340" y="138"/>
                </a:cubicBezTo>
                <a:cubicBezTo>
                  <a:pt x="372" y="156"/>
                  <a:pt x="392" y="190"/>
                  <a:pt x="392" y="22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94C98366-5B42-4C18-8868-6EBB63F55B1D}"/>
              </a:ext>
            </a:extLst>
          </p:cNvPr>
          <p:cNvSpPr>
            <a:spLocks noChangeAspect="1" noEditPoints="1"/>
          </p:cNvSpPr>
          <p:nvPr/>
        </p:nvSpPr>
        <p:spPr bwMode="auto">
          <a:xfrm>
            <a:off x="4426270" y="3207535"/>
            <a:ext cx="305679" cy="366523"/>
          </a:xfrm>
          <a:custGeom>
            <a:avLst/>
            <a:gdLst>
              <a:gd name="T0" fmla="*/ 1107 w 2016"/>
              <a:gd name="T1" fmla="*/ 730 h 2415"/>
              <a:gd name="T2" fmla="*/ 1109 w 2016"/>
              <a:gd name="T3" fmla="*/ 1091 h 2415"/>
              <a:gd name="T4" fmla="*/ 928 w 2016"/>
              <a:gd name="T5" fmla="*/ 911 h 2415"/>
              <a:gd name="T6" fmla="*/ 165 w 2016"/>
              <a:gd name="T7" fmla="*/ 1090 h 2415"/>
              <a:gd name="T8" fmla="*/ 1105 w 2016"/>
              <a:gd name="T9" fmla="*/ 2 h 2415"/>
              <a:gd name="T10" fmla="*/ 1761 w 2016"/>
              <a:gd name="T11" fmla="*/ 1536 h 2415"/>
              <a:gd name="T12" fmla="*/ 1837 w 2016"/>
              <a:gd name="T13" fmla="*/ 2134 h 2415"/>
              <a:gd name="T14" fmla="*/ 900 w 2016"/>
              <a:gd name="T15" fmla="*/ 2401 h 2415"/>
              <a:gd name="T16" fmla="*/ 789 w 2016"/>
              <a:gd name="T17" fmla="*/ 2339 h 2415"/>
              <a:gd name="T18" fmla="*/ 366 w 2016"/>
              <a:gd name="T19" fmla="*/ 2084 h 2415"/>
              <a:gd name="T20" fmla="*/ 203 w 2016"/>
              <a:gd name="T21" fmla="*/ 1921 h 2415"/>
              <a:gd name="T22" fmla="*/ 63 w 2016"/>
              <a:gd name="T23" fmla="*/ 1531 h 2415"/>
              <a:gd name="T24" fmla="*/ 16 w 2016"/>
              <a:gd name="T25" fmla="*/ 1425 h 2415"/>
              <a:gd name="T26" fmla="*/ 631 w 2016"/>
              <a:gd name="T27" fmla="*/ 1004 h 2415"/>
              <a:gd name="T28" fmla="*/ 751 w 2016"/>
              <a:gd name="T29" fmla="*/ 1115 h 2415"/>
              <a:gd name="T30" fmla="*/ 712 w 2016"/>
              <a:gd name="T31" fmla="*/ 1258 h 2415"/>
              <a:gd name="T32" fmla="*/ 837 w 2016"/>
              <a:gd name="T33" fmla="*/ 1312 h 2415"/>
              <a:gd name="T34" fmla="*/ 1001 w 2016"/>
              <a:gd name="T35" fmla="*/ 1307 h 2415"/>
              <a:gd name="T36" fmla="*/ 1074 w 2016"/>
              <a:gd name="T37" fmla="*/ 1435 h 2415"/>
              <a:gd name="T38" fmla="*/ 1201 w 2016"/>
              <a:gd name="T39" fmla="*/ 1386 h 2415"/>
              <a:gd name="T40" fmla="*/ 1312 w 2016"/>
              <a:gd name="T41" fmla="*/ 1266 h 2415"/>
              <a:gd name="T42" fmla="*/ 1456 w 2016"/>
              <a:gd name="T43" fmla="*/ 1306 h 2415"/>
              <a:gd name="T44" fmla="*/ 1511 w 2016"/>
              <a:gd name="T45" fmla="*/ 1181 h 2415"/>
              <a:gd name="T46" fmla="*/ 1505 w 2016"/>
              <a:gd name="T47" fmla="*/ 1017 h 2415"/>
              <a:gd name="T48" fmla="*/ 1633 w 2016"/>
              <a:gd name="T49" fmla="*/ 944 h 2415"/>
              <a:gd name="T50" fmla="*/ 1584 w 2016"/>
              <a:gd name="T51" fmla="*/ 817 h 2415"/>
              <a:gd name="T52" fmla="*/ 1465 w 2016"/>
              <a:gd name="T53" fmla="*/ 705 h 2415"/>
              <a:gd name="T54" fmla="*/ 1504 w 2016"/>
              <a:gd name="T55" fmla="*/ 562 h 2415"/>
              <a:gd name="T56" fmla="*/ 1378 w 2016"/>
              <a:gd name="T57" fmla="*/ 508 h 2415"/>
              <a:gd name="T58" fmla="*/ 1215 w 2016"/>
              <a:gd name="T59" fmla="*/ 513 h 2415"/>
              <a:gd name="T60" fmla="*/ 1141 w 2016"/>
              <a:gd name="T61" fmla="*/ 385 h 2415"/>
              <a:gd name="T62" fmla="*/ 1015 w 2016"/>
              <a:gd name="T63" fmla="*/ 434 h 2415"/>
              <a:gd name="T64" fmla="*/ 903 w 2016"/>
              <a:gd name="T65" fmla="*/ 554 h 2415"/>
              <a:gd name="T66" fmla="*/ 760 w 2016"/>
              <a:gd name="T67" fmla="*/ 514 h 2415"/>
              <a:gd name="T68" fmla="*/ 705 w 2016"/>
              <a:gd name="T69" fmla="*/ 640 h 2415"/>
              <a:gd name="T70" fmla="*/ 711 w 2016"/>
              <a:gd name="T71" fmla="*/ 803 h 2415"/>
              <a:gd name="T72" fmla="*/ 583 w 2016"/>
              <a:gd name="T73" fmla="*/ 877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16" h="2415">
                <a:moveTo>
                  <a:pt x="928" y="911"/>
                </a:moveTo>
                <a:cubicBezTo>
                  <a:pt x="927" y="811"/>
                  <a:pt x="1007" y="730"/>
                  <a:pt x="1107" y="730"/>
                </a:cubicBezTo>
                <a:cubicBezTo>
                  <a:pt x="1207" y="729"/>
                  <a:pt x="1288" y="810"/>
                  <a:pt x="1289" y="909"/>
                </a:cubicBezTo>
                <a:cubicBezTo>
                  <a:pt x="1289" y="1009"/>
                  <a:pt x="1209" y="1090"/>
                  <a:pt x="1109" y="1091"/>
                </a:cubicBezTo>
                <a:cubicBezTo>
                  <a:pt x="1109" y="1091"/>
                  <a:pt x="1109" y="1091"/>
                  <a:pt x="1109" y="1091"/>
                </a:cubicBezTo>
                <a:cubicBezTo>
                  <a:pt x="1009" y="1091"/>
                  <a:pt x="928" y="1011"/>
                  <a:pt x="928" y="911"/>
                </a:cubicBezTo>
                <a:close/>
                <a:moveTo>
                  <a:pt x="16" y="1425"/>
                </a:moveTo>
                <a:cubicBezTo>
                  <a:pt x="165" y="1090"/>
                  <a:pt x="165" y="1090"/>
                  <a:pt x="165" y="1090"/>
                </a:cubicBezTo>
                <a:cubicBezTo>
                  <a:pt x="190" y="1034"/>
                  <a:pt x="203" y="973"/>
                  <a:pt x="203" y="911"/>
                </a:cubicBezTo>
                <a:cubicBezTo>
                  <a:pt x="201" y="411"/>
                  <a:pt x="605" y="4"/>
                  <a:pt x="1105" y="2"/>
                </a:cubicBezTo>
                <a:cubicBezTo>
                  <a:pt x="1606" y="0"/>
                  <a:pt x="2013" y="404"/>
                  <a:pt x="2015" y="904"/>
                </a:cubicBezTo>
                <a:cubicBezTo>
                  <a:pt x="2016" y="1140"/>
                  <a:pt x="1925" y="1367"/>
                  <a:pt x="1761" y="1536"/>
                </a:cubicBezTo>
                <a:cubicBezTo>
                  <a:pt x="1900" y="2022"/>
                  <a:pt x="1900" y="2022"/>
                  <a:pt x="1900" y="2022"/>
                </a:cubicBezTo>
                <a:cubicBezTo>
                  <a:pt x="1913" y="2070"/>
                  <a:pt x="1885" y="2120"/>
                  <a:pt x="1837" y="2134"/>
                </a:cubicBezTo>
                <a:cubicBezTo>
                  <a:pt x="1837" y="2134"/>
                  <a:pt x="1837" y="2134"/>
                  <a:pt x="1837" y="2134"/>
                </a:cubicBezTo>
                <a:cubicBezTo>
                  <a:pt x="900" y="2401"/>
                  <a:pt x="900" y="2401"/>
                  <a:pt x="900" y="2401"/>
                </a:cubicBezTo>
                <a:cubicBezTo>
                  <a:pt x="852" y="2415"/>
                  <a:pt x="802" y="2387"/>
                  <a:pt x="789" y="2339"/>
                </a:cubicBezTo>
                <a:cubicBezTo>
                  <a:pt x="789" y="2339"/>
                  <a:pt x="789" y="2339"/>
                  <a:pt x="789" y="2339"/>
                </a:cubicBezTo>
                <a:cubicBezTo>
                  <a:pt x="715" y="2084"/>
                  <a:pt x="715" y="2084"/>
                  <a:pt x="715" y="2084"/>
                </a:cubicBezTo>
                <a:cubicBezTo>
                  <a:pt x="366" y="2084"/>
                  <a:pt x="366" y="2084"/>
                  <a:pt x="366" y="2084"/>
                </a:cubicBezTo>
                <a:cubicBezTo>
                  <a:pt x="276" y="2084"/>
                  <a:pt x="203" y="2011"/>
                  <a:pt x="203" y="1921"/>
                </a:cubicBezTo>
                <a:cubicBezTo>
                  <a:pt x="203" y="1921"/>
                  <a:pt x="203" y="1921"/>
                  <a:pt x="203" y="1921"/>
                </a:cubicBezTo>
                <a:cubicBezTo>
                  <a:pt x="203" y="1577"/>
                  <a:pt x="203" y="1577"/>
                  <a:pt x="203" y="1577"/>
                </a:cubicBezTo>
                <a:cubicBezTo>
                  <a:pt x="63" y="1531"/>
                  <a:pt x="63" y="1531"/>
                  <a:pt x="63" y="1531"/>
                </a:cubicBezTo>
                <a:cubicBezTo>
                  <a:pt x="22" y="1517"/>
                  <a:pt x="0" y="1472"/>
                  <a:pt x="14" y="1431"/>
                </a:cubicBezTo>
                <a:cubicBezTo>
                  <a:pt x="14" y="1429"/>
                  <a:pt x="15" y="1427"/>
                  <a:pt x="16" y="1425"/>
                </a:cubicBezTo>
                <a:close/>
                <a:moveTo>
                  <a:pt x="582" y="944"/>
                </a:moveTo>
                <a:cubicBezTo>
                  <a:pt x="582" y="973"/>
                  <a:pt x="602" y="998"/>
                  <a:pt x="631" y="1004"/>
                </a:cubicBezTo>
                <a:cubicBezTo>
                  <a:pt x="710" y="1017"/>
                  <a:pt x="710" y="1017"/>
                  <a:pt x="710" y="1017"/>
                </a:cubicBezTo>
                <a:cubicBezTo>
                  <a:pt x="719" y="1052"/>
                  <a:pt x="733" y="1084"/>
                  <a:pt x="751" y="1115"/>
                </a:cubicBezTo>
                <a:cubicBezTo>
                  <a:pt x="705" y="1181"/>
                  <a:pt x="705" y="1181"/>
                  <a:pt x="705" y="1181"/>
                </a:cubicBezTo>
                <a:cubicBezTo>
                  <a:pt x="689" y="1205"/>
                  <a:pt x="692" y="1237"/>
                  <a:pt x="712" y="1258"/>
                </a:cubicBezTo>
                <a:cubicBezTo>
                  <a:pt x="760" y="1305"/>
                  <a:pt x="760" y="1305"/>
                  <a:pt x="760" y="1305"/>
                </a:cubicBezTo>
                <a:cubicBezTo>
                  <a:pt x="780" y="1326"/>
                  <a:pt x="813" y="1329"/>
                  <a:pt x="837" y="1312"/>
                </a:cubicBezTo>
                <a:cubicBezTo>
                  <a:pt x="903" y="1266"/>
                  <a:pt x="903" y="1266"/>
                  <a:pt x="903" y="1266"/>
                </a:cubicBezTo>
                <a:cubicBezTo>
                  <a:pt x="934" y="1284"/>
                  <a:pt x="966" y="1298"/>
                  <a:pt x="1001" y="1307"/>
                </a:cubicBezTo>
                <a:cubicBezTo>
                  <a:pt x="1014" y="1386"/>
                  <a:pt x="1014" y="1386"/>
                  <a:pt x="1014" y="1386"/>
                </a:cubicBezTo>
                <a:cubicBezTo>
                  <a:pt x="1020" y="1414"/>
                  <a:pt x="1045" y="1435"/>
                  <a:pt x="1074" y="1435"/>
                </a:cubicBezTo>
                <a:cubicBezTo>
                  <a:pt x="1141" y="1435"/>
                  <a:pt x="1141" y="1435"/>
                  <a:pt x="1141" y="1435"/>
                </a:cubicBezTo>
                <a:cubicBezTo>
                  <a:pt x="1170" y="1435"/>
                  <a:pt x="1195" y="1414"/>
                  <a:pt x="1201" y="1386"/>
                </a:cubicBezTo>
                <a:cubicBezTo>
                  <a:pt x="1214" y="1307"/>
                  <a:pt x="1214" y="1307"/>
                  <a:pt x="1214" y="1307"/>
                </a:cubicBezTo>
                <a:cubicBezTo>
                  <a:pt x="1249" y="1298"/>
                  <a:pt x="1282" y="1284"/>
                  <a:pt x="1312" y="1266"/>
                </a:cubicBezTo>
                <a:cubicBezTo>
                  <a:pt x="1378" y="1313"/>
                  <a:pt x="1378" y="1313"/>
                  <a:pt x="1378" y="1313"/>
                </a:cubicBezTo>
                <a:cubicBezTo>
                  <a:pt x="1402" y="1330"/>
                  <a:pt x="1435" y="1327"/>
                  <a:pt x="1456" y="1306"/>
                </a:cubicBezTo>
                <a:cubicBezTo>
                  <a:pt x="1503" y="1259"/>
                  <a:pt x="1503" y="1259"/>
                  <a:pt x="1503" y="1259"/>
                </a:cubicBezTo>
                <a:cubicBezTo>
                  <a:pt x="1525" y="1238"/>
                  <a:pt x="1528" y="1205"/>
                  <a:pt x="1511" y="1181"/>
                </a:cubicBezTo>
                <a:cubicBezTo>
                  <a:pt x="1465" y="1115"/>
                  <a:pt x="1465" y="1115"/>
                  <a:pt x="1465" y="1115"/>
                </a:cubicBezTo>
                <a:cubicBezTo>
                  <a:pt x="1483" y="1084"/>
                  <a:pt x="1496" y="1051"/>
                  <a:pt x="1505" y="1017"/>
                </a:cubicBezTo>
                <a:cubicBezTo>
                  <a:pt x="1584" y="1003"/>
                  <a:pt x="1584" y="1003"/>
                  <a:pt x="1584" y="1003"/>
                </a:cubicBezTo>
                <a:cubicBezTo>
                  <a:pt x="1613" y="998"/>
                  <a:pt x="1633" y="973"/>
                  <a:pt x="1633" y="944"/>
                </a:cubicBezTo>
                <a:cubicBezTo>
                  <a:pt x="1633" y="877"/>
                  <a:pt x="1633" y="877"/>
                  <a:pt x="1633" y="877"/>
                </a:cubicBezTo>
                <a:cubicBezTo>
                  <a:pt x="1633" y="848"/>
                  <a:pt x="1613" y="823"/>
                  <a:pt x="1584" y="817"/>
                </a:cubicBezTo>
                <a:cubicBezTo>
                  <a:pt x="1505" y="803"/>
                  <a:pt x="1505" y="803"/>
                  <a:pt x="1505" y="803"/>
                </a:cubicBezTo>
                <a:cubicBezTo>
                  <a:pt x="1496" y="769"/>
                  <a:pt x="1483" y="736"/>
                  <a:pt x="1465" y="705"/>
                </a:cubicBezTo>
                <a:cubicBezTo>
                  <a:pt x="1511" y="640"/>
                  <a:pt x="1511" y="640"/>
                  <a:pt x="1511" y="640"/>
                </a:cubicBezTo>
                <a:cubicBezTo>
                  <a:pt x="1528" y="615"/>
                  <a:pt x="1525" y="582"/>
                  <a:pt x="1504" y="562"/>
                </a:cubicBezTo>
                <a:cubicBezTo>
                  <a:pt x="1457" y="514"/>
                  <a:pt x="1457" y="514"/>
                  <a:pt x="1457" y="514"/>
                </a:cubicBezTo>
                <a:cubicBezTo>
                  <a:pt x="1436" y="493"/>
                  <a:pt x="1403" y="490"/>
                  <a:pt x="1378" y="508"/>
                </a:cubicBezTo>
                <a:cubicBezTo>
                  <a:pt x="1313" y="554"/>
                  <a:pt x="1313" y="554"/>
                  <a:pt x="1313" y="554"/>
                </a:cubicBezTo>
                <a:cubicBezTo>
                  <a:pt x="1282" y="536"/>
                  <a:pt x="1249" y="522"/>
                  <a:pt x="1215" y="513"/>
                </a:cubicBezTo>
                <a:cubicBezTo>
                  <a:pt x="1201" y="434"/>
                  <a:pt x="1201" y="434"/>
                  <a:pt x="1201" y="434"/>
                </a:cubicBezTo>
                <a:cubicBezTo>
                  <a:pt x="1195" y="405"/>
                  <a:pt x="1170" y="385"/>
                  <a:pt x="1141" y="385"/>
                </a:cubicBezTo>
                <a:cubicBezTo>
                  <a:pt x="1075" y="385"/>
                  <a:pt x="1075" y="385"/>
                  <a:pt x="1075" y="385"/>
                </a:cubicBezTo>
                <a:cubicBezTo>
                  <a:pt x="1046" y="385"/>
                  <a:pt x="1021" y="405"/>
                  <a:pt x="1015" y="434"/>
                </a:cubicBezTo>
                <a:cubicBezTo>
                  <a:pt x="1001" y="513"/>
                  <a:pt x="1001" y="513"/>
                  <a:pt x="1001" y="513"/>
                </a:cubicBezTo>
                <a:cubicBezTo>
                  <a:pt x="967" y="522"/>
                  <a:pt x="934" y="536"/>
                  <a:pt x="903" y="554"/>
                </a:cubicBezTo>
                <a:cubicBezTo>
                  <a:pt x="837" y="508"/>
                  <a:pt x="837" y="508"/>
                  <a:pt x="837" y="508"/>
                </a:cubicBezTo>
                <a:cubicBezTo>
                  <a:pt x="813" y="491"/>
                  <a:pt x="780" y="494"/>
                  <a:pt x="760" y="514"/>
                </a:cubicBezTo>
                <a:cubicBezTo>
                  <a:pt x="712" y="562"/>
                  <a:pt x="712" y="562"/>
                  <a:pt x="712" y="562"/>
                </a:cubicBezTo>
                <a:cubicBezTo>
                  <a:pt x="691" y="582"/>
                  <a:pt x="689" y="615"/>
                  <a:pt x="705" y="640"/>
                </a:cubicBezTo>
                <a:cubicBezTo>
                  <a:pt x="752" y="705"/>
                  <a:pt x="752" y="705"/>
                  <a:pt x="752" y="705"/>
                </a:cubicBezTo>
                <a:cubicBezTo>
                  <a:pt x="734" y="736"/>
                  <a:pt x="720" y="769"/>
                  <a:pt x="711" y="803"/>
                </a:cubicBezTo>
                <a:cubicBezTo>
                  <a:pt x="632" y="817"/>
                  <a:pt x="632" y="817"/>
                  <a:pt x="632" y="817"/>
                </a:cubicBezTo>
                <a:cubicBezTo>
                  <a:pt x="603" y="823"/>
                  <a:pt x="583" y="848"/>
                  <a:pt x="583" y="877"/>
                </a:cubicBezTo>
                <a:lnTo>
                  <a:pt x="582" y="94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3">
            <a:extLst>
              <a:ext uri="{FF2B5EF4-FFF2-40B4-BE49-F238E27FC236}">
                <a16:creationId xmlns:a16="http://schemas.microsoft.com/office/drawing/2014/main" id="{E8843A15-D1A0-4FDA-98E3-595451B244AE}"/>
              </a:ext>
            </a:extLst>
          </p:cNvPr>
          <p:cNvSpPr>
            <a:spLocks noChangeAspect="1" noEditPoints="1"/>
          </p:cNvSpPr>
          <p:nvPr/>
        </p:nvSpPr>
        <p:spPr bwMode="auto">
          <a:xfrm>
            <a:off x="4376012" y="5653245"/>
            <a:ext cx="379190" cy="312941"/>
          </a:xfrm>
          <a:custGeom>
            <a:avLst/>
            <a:gdLst>
              <a:gd name="T0" fmla="*/ 1921 w 2204"/>
              <a:gd name="T1" fmla="*/ 888 h 2204"/>
              <a:gd name="T2" fmla="*/ 1949 w 2204"/>
              <a:gd name="T3" fmla="*/ 558 h 2204"/>
              <a:gd name="T4" fmla="*/ 1949 w 2204"/>
              <a:gd name="T5" fmla="*/ 391 h 2204"/>
              <a:gd name="T6" fmla="*/ 1646 w 2204"/>
              <a:gd name="T7" fmla="*/ 255 h 2204"/>
              <a:gd name="T8" fmla="*/ 1316 w 2204"/>
              <a:gd name="T9" fmla="*/ 283 h 2204"/>
              <a:gd name="T10" fmla="*/ 1198 w 2204"/>
              <a:gd name="T11" fmla="*/ 0 h 2204"/>
              <a:gd name="T12" fmla="*/ 888 w 2204"/>
              <a:gd name="T13" fmla="*/ 118 h 2204"/>
              <a:gd name="T14" fmla="*/ 674 w 2204"/>
              <a:gd name="T15" fmla="*/ 371 h 2204"/>
              <a:gd name="T16" fmla="*/ 391 w 2204"/>
              <a:gd name="T17" fmla="*/ 255 h 2204"/>
              <a:gd name="T18" fmla="*/ 220 w 2204"/>
              <a:gd name="T19" fmla="*/ 474 h 2204"/>
              <a:gd name="T20" fmla="*/ 371 w 2204"/>
              <a:gd name="T21" fmla="*/ 674 h 2204"/>
              <a:gd name="T22" fmla="*/ 118 w 2204"/>
              <a:gd name="T23" fmla="*/ 888 h 2204"/>
              <a:gd name="T24" fmla="*/ 0 w 2204"/>
              <a:gd name="T25" fmla="*/ 1198 h 2204"/>
              <a:gd name="T26" fmla="*/ 283 w 2204"/>
              <a:gd name="T27" fmla="*/ 1316 h 2204"/>
              <a:gd name="T28" fmla="*/ 255 w 2204"/>
              <a:gd name="T29" fmla="*/ 1646 h 2204"/>
              <a:gd name="T30" fmla="*/ 255 w 2204"/>
              <a:gd name="T31" fmla="*/ 1813 h 2204"/>
              <a:gd name="T32" fmla="*/ 474 w 2204"/>
              <a:gd name="T33" fmla="*/ 1984 h 2204"/>
              <a:gd name="T34" fmla="*/ 674 w 2204"/>
              <a:gd name="T35" fmla="*/ 1833 h 2204"/>
              <a:gd name="T36" fmla="*/ 888 w 2204"/>
              <a:gd name="T37" fmla="*/ 2086 h 2204"/>
              <a:gd name="T38" fmla="*/ 1198 w 2204"/>
              <a:gd name="T39" fmla="*/ 2204 h 2204"/>
              <a:gd name="T40" fmla="*/ 1316 w 2204"/>
              <a:gd name="T41" fmla="*/ 1921 h 2204"/>
              <a:gd name="T42" fmla="*/ 1646 w 2204"/>
              <a:gd name="T43" fmla="*/ 1949 h 2204"/>
              <a:gd name="T44" fmla="*/ 1813 w 2204"/>
              <a:gd name="T45" fmla="*/ 1949 h 2204"/>
              <a:gd name="T46" fmla="*/ 1984 w 2204"/>
              <a:gd name="T47" fmla="*/ 1730 h 2204"/>
              <a:gd name="T48" fmla="*/ 1833 w 2204"/>
              <a:gd name="T49" fmla="*/ 1530 h 2204"/>
              <a:gd name="T50" fmla="*/ 2086 w 2204"/>
              <a:gd name="T51" fmla="*/ 1316 h 2204"/>
              <a:gd name="T52" fmla="*/ 2204 w 2204"/>
              <a:gd name="T53" fmla="*/ 1006 h 2204"/>
              <a:gd name="T54" fmla="*/ 1102 w 2204"/>
              <a:gd name="T55" fmla="*/ 578 h 2204"/>
              <a:gd name="T56" fmla="*/ 1102 w 2204"/>
              <a:gd name="T57" fmla="*/ 1028 h 2204"/>
              <a:gd name="T58" fmla="*/ 1102 w 2204"/>
              <a:gd name="T59" fmla="*/ 578 h 2204"/>
              <a:gd name="T60" fmla="*/ 1299 w 2204"/>
              <a:gd name="T61" fmla="*/ 1602 h 2204"/>
              <a:gd name="T62" fmla="*/ 905 w 2204"/>
              <a:gd name="T63" fmla="*/ 1602 h 2204"/>
              <a:gd name="T64" fmla="*/ 776 w 2204"/>
              <a:gd name="T65" fmla="*/ 1447 h 2204"/>
              <a:gd name="T66" fmla="*/ 1428 w 2204"/>
              <a:gd name="T67" fmla="*/ 1447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04" h="2204">
                <a:moveTo>
                  <a:pt x="2086" y="888"/>
                </a:moveTo>
                <a:cubicBezTo>
                  <a:pt x="1921" y="888"/>
                  <a:pt x="1921" y="888"/>
                  <a:pt x="1921" y="888"/>
                </a:cubicBezTo>
                <a:cubicBezTo>
                  <a:pt x="1902" y="812"/>
                  <a:pt x="1872" y="741"/>
                  <a:pt x="1833" y="674"/>
                </a:cubicBezTo>
                <a:cubicBezTo>
                  <a:pt x="1949" y="558"/>
                  <a:pt x="1949" y="558"/>
                  <a:pt x="1949" y="558"/>
                </a:cubicBezTo>
                <a:cubicBezTo>
                  <a:pt x="1972" y="535"/>
                  <a:pt x="1984" y="506"/>
                  <a:pt x="1984" y="474"/>
                </a:cubicBezTo>
                <a:cubicBezTo>
                  <a:pt x="1984" y="443"/>
                  <a:pt x="1972" y="413"/>
                  <a:pt x="1949" y="391"/>
                </a:cubicBezTo>
                <a:cubicBezTo>
                  <a:pt x="1813" y="255"/>
                  <a:pt x="1813" y="255"/>
                  <a:pt x="1813" y="255"/>
                </a:cubicBezTo>
                <a:cubicBezTo>
                  <a:pt x="1767" y="209"/>
                  <a:pt x="1692" y="209"/>
                  <a:pt x="1646" y="255"/>
                </a:cubicBezTo>
                <a:cubicBezTo>
                  <a:pt x="1530" y="371"/>
                  <a:pt x="1530" y="371"/>
                  <a:pt x="1530" y="371"/>
                </a:cubicBezTo>
                <a:cubicBezTo>
                  <a:pt x="1463" y="332"/>
                  <a:pt x="1392" y="302"/>
                  <a:pt x="1316" y="283"/>
                </a:cubicBezTo>
                <a:cubicBezTo>
                  <a:pt x="1316" y="118"/>
                  <a:pt x="1316" y="118"/>
                  <a:pt x="1316" y="118"/>
                </a:cubicBezTo>
                <a:cubicBezTo>
                  <a:pt x="1316" y="53"/>
                  <a:pt x="1263" y="0"/>
                  <a:pt x="1198" y="0"/>
                </a:cubicBezTo>
                <a:cubicBezTo>
                  <a:pt x="1006" y="0"/>
                  <a:pt x="1006" y="0"/>
                  <a:pt x="1006" y="0"/>
                </a:cubicBezTo>
                <a:cubicBezTo>
                  <a:pt x="941" y="0"/>
                  <a:pt x="888" y="53"/>
                  <a:pt x="888" y="118"/>
                </a:cubicBezTo>
                <a:cubicBezTo>
                  <a:pt x="888" y="283"/>
                  <a:pt x="888" y="283"/>
                  <a:pt x="888" y="283"/>
                </a:cubicBezTo>
                <a:cubicBezTo>
                  <a:pt x="812" y="302"/>
                  <a:pt x="741" y="332"/>
                  <a:pt x="674" y="371"/>
                </a:cubicBezTo>
                <a:cubicBezTo>
                  <a:pt x="558" y="255"/>
                  <a:pt x="558" y="255"/>
                  <a:pt x="558" y="255"/>
                </a:cubicBezTo>
                <a:cubicBezTo>
                  <a:pt x="512" y="209"/>
                  <a:pt x="437" y="209"/>
                  <a:pt x="391" y="255"/>
                </a:cubicBezTo>
                <a:cubicBezTo>
                  <a:pt x="255" y="391"/>
                  <a:pt x="255" y="391"/>
                  <a:pt x="255" y="391"/>
                </a:cubicBezTo>
                <a:cubicBezTo>
                  <a:pt x="232" y="413"/>
                  <a:pt x="220" y="443"/>
                  <a:pt x="220" y="474"/>
                </a:cubicBezTo>
                <a:cubicBezTo>
                  <a:pt x="220" y="506"/>
                  <a:pt x="232" y="535"/>
                  <a:pt x="255" y="558"/>
                </a:cubicBezTo>
                <a:cubicBezTo>
                  <a:pt x="371" y="674"/>
                  <a:pt x="371" y="674"/>
                  <a:pt x="371" y="674"/>
                </a:cubicBezTo>
                <a:cubicBezTo>
                  <a:pt x="332" y="741"/>
                  <a:pt x="302" y="812"/>
                  <a:pt x="283" y="888"/>
                </a:cubicBezTo>
                <a:cubicBezTo>
                  <a:pt x="118" y="888"/>
                  <a:pt x="118" y="888"/>
                  <a:pt x="118" y="888"/>
                </a:cubicBezTo>
                <a:cubicBezTo>
                  <a:pt x="53" y="888"/>
                  <a:pt x="0" y="941"/>
                  <a:pt x="0" y="1006"/>
                </a:cubicBezTo>
                <a:cubicBezTo>
                  <a:pt x="0" y="1198"/>
                  <a:pt x="0" y="1198"/>
                  <a:pt x="0" y="1198"/>
                </a:cubicBezTo>
                <a:cubicBezTo>
                  <a:pt x="0" y="1263"/>
                  <a:pt x="53" y="1316"/>
                  <a:pt x="118" y="1316"/>
                </a:cubicBezTo>
                <a:cubicBezTo>
                  <a:pt x="283" y="1316"/>
                  <a:pt x="283" y="1316"/>
                  <a:pt x="283" y="1316"/>
                </a:cubicBezTo>
                <a:cubicBezTo>
                  <a:pt x="302" y="1392"/>
                  <a:pt x="332" y="1463"/>
                  <a:pt x="371" y="1530"/>
                </a:cubicBezTo>
                <a:cubicBezTo>
                  <a:pt x="255" y="1646"/>
                  <a:pt x="255" y="1646"/>
                  <a:pt x="255" y="1646"/>
                </a:cubicBezTo>
                <a:cubicBezTo>
                  <a:pt x="232" y="1669"/>
                  <a:pt x="220" y="1698"/>
                  <a:pt x="220" y="1730"/>
                </a:cubicBezTo>
                <a:cubicBezTo>
                  <a:pt x="220" y="1761"/>
                  <a:pt x="232" y="1791"/>
                  <a:pt x="255" y="1813"/>
                </a:cubicBezTo>
                <a:cubicBezTo>
                  <a:pt x="391" y="1949"/>
                  <a:pt x="391" y="1949"/>
                  <a:pt x="391" y="1949"/>
                </a:cubicBezTo>
                <a:cubicBezTo>
                  <a:pt x="414" y="1972"/>
                  <a:pt x="444" y="1984"/>
                  <a:pt x="474" y="1984"/>
                </a:cubicBezTo>
                <a:cubicBezTo>
                  <a:pt x="504" y="1984"/>
                  <a:pt x="535" y="1972"/>
                  <a:pt x="558" y="1949"/>
                </a:cubicBezTo>
                <a:cubicBezTo>
                  <a:pt x="674" y="1833"/>
                  <a:pt x="674" y="1833"/>
                  <a:pt x="674" y="1833"/>
                </a:cubicBezTo>
                <a:cubicBezTo>
                  <a:pt x="741" y="1872"/>
                  <a:pt x="812" y="1902"/>
                  <a:pt x="888" y="1921"/>
                </a:cubicBezTo>
                <a:cubicBezTo>
                  <a:pt x="888" y="2086"/>
                  <a:pt x="888" y="2086"/>
                  <a:pt x="888" y="2086"/>
                </a:cubicBezTo>
                <a:cubicBezTo>
                  <a:pt x="888" y="2151"/>
                  <a:pt x="941" y="2204"/>
                  <a:pt x="1006" y="2204"/>
                </a:cubicBezTo>
                <a:cubicBezTo>
                  <a:pt x="1198" y="2204"/>
                  <a:pt x="1198" y="2204"/>
                  <a:pt x="1198" y="2204"/>
                </a:cubicBezTo>
                <a:cubicBezTo>
                  <a:pt x="1263" y="2204"/>
                  <a:pt x="1316" y="2151"/>
                  <a:pt x="1316" y="2086"/>
                </a:cubicBezTo>
                <a:cubicBezTo>
                  <a:pt x="1316" y="1921"/>
                  <a:pt x="1316" y="1921"/>
                  <a:pt x="1316" y="1921"/>
                </a:cubicBezTo>
                <a:cubicBezTo>
                  <a:pt x="1392" y="1902"/>
                  <a:pt x="1463" y="1872"/>
                  <a:pt x="1530" y="1833"/>
                </a:cubicBezTo>
                <a:cubicBezTo>
                  <a:pt x="1646" y="1949"/>
                  <a:pt x="1646" y="1949"/>
                  <a:pt x="1646" y="1949"/>
                </a:cubicBezTo>
                <a:cubicBezTo>
                  <a:pt x="1669" y="1972"/>
                  <a:pt x="1700" y="1984"/>
                  <a:pt x="1730" y="1984"/>
                </a:cubicBezTo>
                <a:cubicBezTo>
                  <a:pt x="1760" y="1984"/>
                  <a:pt x="1790" y="1972"/>
                  <a:pt x="1813" y="1949"/>
                </a:cubicBezTo>
                <a:cubicBezTo>
                  <a:pt x="1949" y="1813"/>
                  <a:pt x="1949" y="1813"/>
                  <a:pt x="1949" y="1813"/>
                </a:cubicBezTo>
                <a:cubicBezTo>
                  <a:pt x="1972" y="1791"/>
                  <a:pt x="1984" y="1761"/>
                  <a:pt x="1984" y="1730"/>
                </a:cubicBezTo>
                <a:cubicBezTo>
                  <a:pt x="1984" y="1698"/>
                  <a:pt x="1972" y="1669"/>
                  <a:pt x="1949" y="1646"/>
                </a:cubicBezTo>
                <a:cubicBezTo>
                  <a:pt x="1833" y="1530"/>
                  <a:pt x="1833" y="1530"/>
                  <a:pt x="1833" y="1530"/>
                </a:cubicBezTo>
                <a:cubicBezTo>
                  <a:pt x="1872" y="1463"/>
                  <a:pt x="1902" y="1392"/>
                  <a:pt x="1921" y="1316"/>
                </a:cubicBezTo>
                <a:cubicBezTo>
                  <a:pt x="2086" y="1316"/>
                  <a:pt x="2086" y="1316"/>
                  <a:pt x="2086" y="1316"/>
                </a:cubicBezTo>
                <a:cubicBezTo>
                  <a:pt x="2151" y="1316"/>
                  <a:pt x="2204" y="1263"/>
                  <a:pt x="2204" y="1198"/>
                </a:cubicBezTo>
                <a:cubicBezTo>
                  <a:pt x="2204" y="1006"/>
                  <a:pt x="2204" y="1006"/>
                  <a:pt x="2204" y="1006"/>
                </a:cubicBezTo>
                <a:cubicBezTo>
                  <a:pt x="2204" y="941"/>
                  <a:pt x="2151" y="888"/>
                  <a:pt x="2086" y="888"/>
                </a:cubicBezTo>
                <a:close/>
                <a:moveTo>
                  <a:pt x="1102" y="578"/>
                </a:moveTo>
                <a:cubicBezTo>
                  <a:pt x="1226" y="578"/>
                  <a:pt x="1327" y="679"/>
                  <a:pt x="1327" y="803"/>
                </a:cubicBezTo>
                <a:cubicBezTo>
                  <a:pt x="1327" y="927"/>
                  <a:pt x="1226" y="1028"/>
                  <a:pt x="1102" y="1028"/>
                </a:cubicBezTo>
                <a:cubicBezTo>
                  <a:pt x="978" y="1028"/>
                  <a:pt x="877" y="927"/>
                  <a:pt x="877" y="803"/>
                </a:cubicBezTo>
                <a:cubicBezTo>
                  <a:pt x="877" y="679"/>
                  <a:pt x="978" y="578"/>
                  <a:pt x="1102" y="578"/>
                </a:cubicBezTo>
                <a:close/>
                <a:moveTo>
                  <a:pt x="1428" y="1458"/>
                </a:moveTo>
                <a:cubicBezTo>
                  <a:pt x="1428" y="1532"/>
                  <a:pt x="1372" y="1594"/>
                  <a:pt x="1299" y="1602"/>
                </a:cubicBezTo>
                <a:cubicBezTo>
                  <a:pt x="1297" y="1602"/>
                  <a:pt x="1297" y="1602"/>
                  <a:pt x="1297" y="1602"/>
                </a:cubicBezTo>
                <a:cubicBezTo>
                  <a:pt x="905" y="1602"/>
                  <a:pt x="905" y="1602"/>
                  <a:pt x="905" y="1602"/>
                </a:cubicBezTo>
                <a:cubicBezTo>
                  <a:pt x="832" y="1594"/>
                  <a:pt x="776" y="1532"/>
                  <a:pt x="776" y="1458"/>
                </a:cubicBezTo>
                <a:cubicBezTo>
                  <a:pt x="776" y="1447"/>
                  <a:pt x="776" y="1447"/>
                  <a:pt x="776" y="1447"/>
                </a:cubicBezTo>
                <a:cubicBezTo>
                  <a:pt x="776" y="1267"/>
                  <a:pt x="922" y="1121"/>
                  <a:pt x="1102" y="1121"/>
                </a:cubicBezTo>
                <a:cubicBezTo>
                  <a:pt x="1282" y="1121"/>
                  <a:pt x="1428" y="1267"/>
                  <a:pt x="1428" y="1447"/>
                </a:cubicBezTo>
                <a:cubicBezTo>
                  <a:pt x="1428" y="1458"/>
                  <a:pt x="1428" y="1458"/>
                  <a:pt x="1428" y="1458"/>
                </a:cubicBezTo>
                <a:close/>
              </a:path>
            </a:pathLst>
          </a:custGeom>
          <a:solidFill>
            <a:schemeClr val="accent2"/>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81" name="Freeform 13">
            <a:extLst>
              <a:ext uri="{FF2B5EF4-FFF2-40B4-BE49-F238E27FC236}">
                <a16:creationId xmlns:a16="http://schemas.microsoft.com/office/drawing/2014/main" id="{C7C11B06-6388-4941-BC6F-217CA3A6D1D9}"/>
              </a:ext>
            </a:extLst>
          </p:cNvPr>
          <p:cNvSpPr>
            <a:spLocks noChangeAspect="1" noEditPoints="1"/>
          </p:cNvSpPr>
          <p:nvPr/>
        </p:nvSpPr>
        <p:spPr bwMode="auto">
          <a:xfrm>
            <a:off x="4442225" y="4878741"/>
            <a:ext cx="292847" cy="282709"/>
          </a:xfrm>
          <a:custGeom>
            <a:avLst/>
            <a:gdLst>
              <a:gd name="T0" fmla="*/ 192 w 192"/>
              <a:gd name="T1" fmla="*/ 94 h 192"/>
              <a:gd name="T2" fmla="*/ 160 w 192"/>
              <a:gd name="T3" fmla="*/ 27 h 192"/>
              <a:gd name="T4" fmla="*/ 160 w 192"/>
              <a:gd name="T5" fmla="*/ 18 h 192"/>
              <a:gd name="T6" fmla="*/ 102 w 192"/>
              <a:gd name="T7" fmla="*/ 18 h 192"/>
              <a:gd name="T8" fmla="*/ 102 w 192"/>
              <a:gd name="T9" fmla="*/ 0 h 192"/>
              <a:gd name="T10" fmla="*/ 88 w 192"/>
              <a:gd name="T11" fmla="*/ 0 h 192"/>
              <a:gd name="T12" fmla="*/ 88 w 192"/>
              <a:gd name="T13" fmla="*/ 18 h 192"/>
              <a:gd name="T14" fmla="*/ 32 w 192"/>
              <a:gd name="T15" fmla="*/ 18 h 192"/>
              <a:gd name="T16" fmla="*/ 32 w 192"/>
              <a:gd name="T17" fmla="*/ 27 h 192"/>
              <a:gd name="T18" fmla="*/ 0 w 192"/>
              <a:gd name="T19" fmla="*/ 94 h 192"/>
              <a:gd name="T20" fmla="*/ 0 w 192"/>
              <a:gd name="T21" fmla="*/ 95 h 192"/>
              <a:gd name="T22" fmla="*/ 36 w 192"/>
              <a:gd name="T23" fmla="*/ 131 h 192"/>
              <a:gd name="T24" fmla="*/ 72 w 192"/>
              <a:gd name="T25" fmla="*/ 95 h 192"/>
              <a:gd name="T26" fmla="*/ 72 w 192"/>
              <a:gd name="T27" fmla="*/ 93 h 192"/>
              <a:gd name="T28" fmla="*/ 42 w 192"/>
              <a:gd name="T29" fmla="*/ 31 h 192"/>
              <a:gd name="T30" fmla="*/ 88 w 192"/>
              <a:gd name="T31" fmla="*/ 31 h 192"/>
              <a:gd name="T32" fmla="*/ 88 w 192"/>
              <a:gd name="T33" fmla="*/ 167 h 192"/>
              <a:gd name="T34" fmla="*/ 58 w 192"/>
              <a:gd name="T35" fmla="*/ 167 h 192"/>
              <a:gd name="T36" fmla="*/ 58 w 192"/>
              <a:gd name="T37" fmla="*/ 180 h 192"/>
              <a:gd name="T38" fmla="*/ 42 w 192"/>
              <a:gd name="T39" fmla="*/ 180 h 192"/>
              <a:gd name="T40" fmla="*/ 42 w 192"/>
              <a:gd name="T41" fmla="*/ 192 h 192"/>
              <a:gd name="T42" fmla="*/ 149 w 192"/>
              <a:gd name="T43" fmla="*/ 192 h 192"/>
              <a:gd name="T44" fmla="*/ 149 w 192"/>
              <a:gd name="T45" fmla="*/ 179 h 192"/>
              <a:gd name="T46" fmla="*/ 134 w 192"/>
              <a:gd name="T47" fmla="*/ 179 h 192"/>
              <a:gd name="T48" fmla="*/ 134 w 192"/>
              <a:gd name="T49" fmla="*/ 166 h 192"/>
              <a:gd name="T50" fmla="*/ 102 w 192"/>
              <a:gd name="T51" fmla="*/ 166 h 192"/>
              <a:gd name="T52" fmla="*/ 102 w 192"/>
              <a:gd name="T53" fmla="*/ 30 h 192"/>
              <a:gd name="T54" fmla="*/ 150 w 192"/>
              <a:gd name="T55" fmla="*/ 30 h 192"/>
              <a:gd name="T56" fmla="*/ 120 w 192"/>
              <a:gd name="T57" fmla="*/ 93 h 192"/>
              <a:gd name="T58" fmla="*/ 120 w 192"/>
              <a:gd name="T59" fmla="*/ 95 h 192"/>
              <a:gd name="T60" fmla="*/ 156 w 192"/>
              <a:gd name="T61" fmla="*/ 131 h 192"/>
              <a:gd name="T62" fmla="*/ 192 w 192"/>
              <a:gd name="T63" fmla="*/ 95 h 192"/>
              <a:gd name="T64" fmla="*/ 192 w 192"/>
              <a:gd name="T65" fmla="*/ 94 h 192"/>
              <a:gd name="T66" fmla="*/ 62 w 192"/>
              <a:gd name="T67" fmla="*/ 91 h 192"/>
              <a:gd name="T68" fmla="*/ 10 w 192"/>
              <a:gd name="T69" fmla="*/ 91 h 192"/>
              <a:gd name="T70" fmla="*/ 36 w 192"/>
              <a:gd name="T71" fmla="*/ 36 h 192"/>
              <a:gd name="T72" fmla="*/ 62 w 192"/>
              <a:gd name="T73" fmla="*/ 91 h 192"/>
              <a:gd name="T74" fmla="*/ 130 w 192"/>
              <a:gd name="T75" fmla="*/ 91 h 192"/>
              <a:gd name="T76" fmla="*/ 156 w 192"/>
              <a:gd name="T77" fmla="*/ 36 h 192"/>
              <a:gd name="T78" fmla="*/ 182 w 192"/>
              <a:gd name="T79" fmla="*/ 91 h 192"/>
              <a:gd name="T80" fmla="*/ 130 w 192"/>
              <a:gd name="T81" fmla="*/ 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92">
                <a:moveTo>
                  <a:pt x="192" y="94"/>
                </a:moveTo>
                <a:cubicBezTo>
                  <a:pt x="160" y="27"/>
                  <a:pt x="160" y="27"/>
                  <a:pt x="160" y="27"/>
                </a:cubicBezTo>
                <a:cubicBezTo>
                  <a:pt x="160" y="18"/>
                  <a:pt x="160" y="18"/>
                  <a:pt x="160" y="18"/>
                </a:cubicBezTo>
                <a:cubicBezTo>
                  <a:pt x="102" y="18"/>
                  <a:pt x="102" y="18"/>
                  <a:pt x="102" y="18"/>
                </a:cubicBezTo>
                <a:cubicBezTo>
                  <a:pt x="102" y="0"/>
                  <a:pt x="102" y="0"/>
                  <a:pt x="102" y="0"/>
                </a:cubicBezTo>
                <a:cubicBezTo>
                  <a:pt x="88" y="0"/>
                  <a:pt x="88" y="0"/>
                  <a:pt x="88" y="0"/>
                </a:cubicBezTo>
                <a:cubicBezTo>
                  <a:pt x="88" y="18"/>
                  <a:pt x="88" y="18"/>
                  <a:pt x="88" y="18"/>
                </a:cubicBezTo>
                <a:cubicBezTo>
                  <a:pt x="32" y="18"/>
                  <a:pt x="32" y="18"/>
                  <a:pt x="32" y="18"/>
                </a:cubicBezTo>
                <a:cubicBezTo>
                  <a:pt x="32" y="27"/>
                  <a:pt x="32" y="27"/>
                  <a:pt x="32" y="27"/>
                </a:cubicBezTo>
                <a:cubicBezTo>
                  <a:pt x="0" y="94"/>
                  <a:pt x="0" y="94"/>
                  <a:pt x="0" y="94"/>
                </a:cubicBezTo>
                <a:cubicBezTo>
                  <a:pt x="0" y="94"/>
                  <a:pt x="0" y="95"/>
                  <a:pt x="0" y="95"/>
                </a:cubicBezTo>
                <a:cubicBezTo>
                  <a:pt x="0" y="115"/>
                  <a:pt x="16" y="131"/>
                  <a:pt x="36" y="131"/>
                </a:cubicBezTo>
                <a:cubicBezTo>
                  <a:pt x="56" y="131"/>
                  <a:pt x="72" y="115"/>
                  <a:pt x="72" y="95"/>
                </a:cubicBezTo>
                <a:cubicBezTo>
                  <a:pt x="72" y="95"/>
                  <a:pt x="72" y="94"/>
                  <a:pt x="72" y="93"/>
                </a:cubicBezTo>
                <a:cubicBezTo>
                  <a:pt x="42" y="31"/>
                  <a:pt x="42" y="31"/>
                  <a:pt x="42" y="31"/>
                </a:cubicBezTo>
                <a:cubicBezTo>
                  <a:pt x="88" y="31"/>
                  <a:pt x="88" y="31"/>
                  <a:pt x="88" y="31"/>
                </a:cubicBezTo>
                <a:cubicBezTo>
                  <a:pt x="88" y="167"/>
                  <a:pt x="88" y="167"/>
                  <a:pt x="88" y="167"/>
                </a:cubicBezTo>
                <a:cubicBezTo>
                  <a:pt x="58" y="167"/>
                  <a:pt x="58" y="167"/>
                  <a:pt x="58" y="167"/>
                </a:cubicBezTo>
                <a:cubicBezTo>
                  <a:pt x="58" y="180"/>
                  <a:pt x="58" y="180"/>
                  <a:pt x="58" y="180"/>
                </a:cubicBezTo>
                <a:cubicBezTo>
                  <a:pt x="42" y="180"/>
                  <a:pt x="42" y="180"/>
                  <a:pt x="42" y="180"/>
                </a:cubicBezTo>
                <a:cubicBezTo>
                  <a:pt x="42" y="192"/>
                  <a:pt x="42" y="192"/>
                  <a:pt x="42" y="192"/>
                </a:cubicBezTo>
                <a:cubicBezTo>
                  <a:pt x="149" y="192"/>
                  <a:pt x="149" y="192"/>
                  <a:pt x="149" y="192"/>
                </a:cubicBezTo>
                <a:cubicBezTo>
                  <a:pt x="149" y="179"/>
                  <a:pt x="149" y="179"/>
                  <a:pt x="149" y="179"/>
                </a:cubicBezTo>
                <a:cubicBezTo>
                  <a:pt x="134" y="179"/>
                  <a:pt x="134" y="179"/>
                  <a:pt x="134" y="179"/>
                </a:cubicBezTo>
                <a:cubicBezTo>
                  <a:pt x="134" y="166"/>
                  <a:pt x="134" y="166"/>
                  <a:pt x="134" y="166"/>
                </a:cubicBezTo>
                <a:cubicBezTo>
                  <a:pt x="102" y="166"/>
                  <a:pt x="102" y="166"/>
                  <a:pt x="102" y="166"/>
                </a:cubicBezTo>
                <a:cubicBezTo>
                  <a:pt x="102" y="30"/>
                  <a:pt x="102" y="30"/>
                  <a:pt x="102" y="30"/>
                </a:cubicBezTo>
                <a:cubicBezTo>
                  <a:pt x="150" y="30"/>
                  <a:pt x="150" y="30"/>
                  <a:pt x="150" y="30"/>
                </a:cubicBezTo>
                <a:cubicBezTo>
                  <a:pt x="120" y="93"/>
                  <a:pt x="120" y="93"/>
                  <a:pt x="120" y="93"/>
                </a:cubicBezTo>
                <a:cubicBezTo>
                  <a:pt x="120" y="94"/>
                  <a:pt x="120" y="95"/>
                  <a:pt x="120" y="95"/>
                </a:cubicBezTo>
                <a:cubicBezTo>
                  <a:pt x="120" y="115"/>
                  <a:pt x="136" y="131"/>
                  <a:pt x="156" y="131"/>
                </a:cubicBezTo>
                <a:cubicBezTo>
                  <a:pt x="176" y="131"/>
                  <a:pt x="192" y="115"/>
                  <a:pt x="192" y="95"/>
                </a:cubicBezTo>
                <a:cubicBezTo>
                  <a:pt x="192" y="95"/>
                  <a:pt x="192" y="94"/>
                  <a:pt x="192" y="94"/>
                </a:cubicBezTo>
                <a:close/>
                <a:moveTo>
                  <a:pt x="62" y="91"/>
                </a:moveTo>
                <a:cubicBezTo>
                  <a:pt x="10" y="91"/>
                  <a:pt x="10" y="91"/>
                  <a:pt x="10" y="91"/>
                </a:cubicBezTo>
                <a:cubicBezTo>
                  <a:pt x="36" y="36"/>
                  <a:pt x="36" y="36"/>
                  <a:pt x="36" y="36"/>
                </a:cubicBezTo>
                <a:lnTo>
                  <a:pt x="62" y="91"/>
                </a:lnTo>
                <a:close/>
                <a:moveTo>
                  <a:pt x="130" y="91"/>
                </a:moveTo>
                <a:cubicBezTo>
                  <a:pt x="156" y="36"/>
                  <a:pt x="156" y="36"/>
                  <a:pt x="156" y="36"/>
                </a:cubicBezTo>
                <a:cubicBezTo>
                  <a:pt x="182" y="91"/>
                  <a:pt x="182" y="91"/>
                  <a:pt x="182" y="91"/>
                </a:cubicBezTo>
                <a:lnTo>
                  <a:pt x="130" y="91"/>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7">
            <a:extLst>
              <a:ext uri="{FF2B5EF4-FFF2-40B4-BE49-F238E27FC236}">
                <a16:creationId xmlns:a16="http://schemas.microsoft.com/office/drawing/2014/main" id="{891A4870-6E45-4303-A7AA-BE21DDA63E47}"/>
              </a:ext>
            </a:extLst>
          </p:cNvPr>
          <p:cNvSpPr>
            <a:spLocks noChangeAspect="1" noEditPoints="1"/>
          </p:cNvSpPr>
          <p:nvPr/>
        </p:nvSpPr>
        <p:spPr bwMode="auto">
          <a:xfrm>
            <a:off x="4387065" y="4001361"/>
            <a:ext cx="344149" cy="344149"/>
          </a:xfrm>
          <a:custGeom>
            <a:avLst/>
            <a:gdLst>
              <a:gd name="T0" fmla="*/ 770 w 1540"/>
              <a:gd name="T1" fmla="*/ 0 h 1540"/>
              <a:gd name="T2" fmla="*/ 0 w 1540"/>
              <a:gd name="T3" fmla="*/ 770 h 1540"/>
              <a:gd name="T4" fmla="*/ 770 w 1540"/>
              <a:gd name="T5" fmla="*/ 1540 h 1540"/>
              <a:gd name="T6" fmla="*/ 1540 w 1540"/>
              <a:gd name="T7" fmla="*/ 770 h 1540"/>
              <a:gd name="T8" fmla="*/ 770 w 1540"/>
              <a:gd name="T9" fmla="*/ 0 h 1540"/>
              <a:gd name="T10" fmla="*/ 1235 w 1540"/>
              <a:gd name="T11" fmla="*/ 955 h 1540"/>
              <a:gd name="T12" fmla="*/ 954 w 1540"/>
              <a:gd name="T13" fmla="*/ 955 h 1540"/>
              <a:gd name="T14" fmla="*/ 954 w 1540"/>
              <a:gd name="T15" fmla="*/ 1235 h 1540"/>
              <a:gd name="T16" fmla="*/ 586 w 1540"/>
              <a:gd name="T17" fmla="*/ 1235 h 1540"/>
              <a:gd name="T18" fmla="*/ 586 w 1540"/>
              <a:gd name="T19" fmla="*/ 955 h 1540"/>
              <a:gd name="T20" fmla="*/ 305 w 1540"/>
              <a:gd name="T21" fmla="*/ 955 h 1540"/>
              <a:gd name="T22" fmla="*/ 305 w 1540"/>
              <a:gd name="T23" fmla="*/ 586 h 1540"/>
              <a:gd name="T24" fmla="*/ 586 w 1540"/>
              <a:gd name="T25" fmla="*/ 586 h 1540"/>
              <a:gd name="T26" fmla="*/ 586 w 1540"/>
              <a:gd name="T27" fmla="*/ 305 h 1540"/>
              <a:gd name="T28" fmla="*/ 954 w 1540"/>
              <a:gd name="T29" fmla="*/ 305 h 1540"/>
              <a:gd name="T30" fmla="*/ 954 w 1540"/>
              <a:gd name="T31" fmla="*/ 586 h 1540"/>
              <a:gd name="T32" fmla="*/ 1235 w 1540"/>
              <a:gd name="T33" fmla="*/ 586 h 1540"/>
              <a:gd name="T34" fmla="*/ 1235 w 1540"/>
              <a:gd name="T35" fmla="*/ 955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0" h="1540">
                <a:moveTo>
                  <a:pt x="770" y="0"/>
                </a:moveTo>
                <a:cubicBezTo>
                  <a:pt x="345" y="0"/>
                  <a:pt x="0" y="345"/>
                  <a:pt x="0" y="770"/>
                </a:cubicBezTo>
                <a:cubicBezTo>
                  <a:pt x="0" y="1196"/>
                  <a:pt x="345" y="1540"/>
                  <a:pt x="770" y="1540"/>
                </a:cubicBezTo>
                <a:cubicBezTo>
                  <a:pt x="1195" y="1540"/>
                  <a:pt x="1540" y="1196"/>
                  <a:pt x="1540" y="770"/>
                </a:cubicBezTo>
                <a:cubicBezTo>
                  <a:pt x="1540" y="345"/>
                  <a:pt x="1195" y="0"/>
                  <a:pt x="770" y="0"/>
                </a:cubicBezTo>
                <a:close/>
                <a:moveTo>
                  <a:pt x="1235" y="955"/>
                </a:moveTo>
                <a:cubicBezTo>
                  <a:pt x="954" y="955"/>
                  <a:pt x="954" y="955"/>
                  <a:pt x="954" y="955"/>
                </a:cubicBezTo>
                <a:cubicBezTo>
                  <a:pt x="954" y="1235"/>
                  <a:pt x="954" y="1235"/>
                  <a:pt x="954" y="1235"/>
                </a:cubicBezTo>
                <a:cubicBezTo>
                  <a:pt x="586" y="1235"/>
                  <a:pt x="586" y="1235"/>
                  <a:pt x="586" y="1235"/>
                </a:cubicBezTo>
                <a:cubicBezTo>
                  <a:pt x="586" y="955"/>
                  <a:pt x="586" y="955"/>
                  <a:pt x="586" y="955"/>
                </a:cubicBezTo>
                <a:cubicBezTo>
                  <a:pt x="305" y="955"/>
                  <a:pt x="305" y="955"/>
                  <a:pt x="305" y="955"/>
                </a:cubicBezTo>
                <a:cubicBezTo>
                  <a:pt x="305" y="586"/>
                  <a:pt x="305" y="586"/>
                  <a:pt x="305" y="586"/>
                </a:cubicBezTo>
                <a:cubicBezTo>
                  <a:pt x="586" y="586"/>
                  <a:pt x="586" y="586"/>
                  <a:pt x="586" y="586"/>
                </a:cubicBezTo>
                <a:cubicBezTo>
                  <a:pt x="586" y="305"/>
                  <a:pt x="586" y="305"/>
                  <a:pt x="586" y="305"/>
                </a:cubicBezTo>
                <a:cubicBezTo>
                  <a:pt x="954" y="305"/>
                  <a:pt x="954" y="305"/>
                  <a:pt x="954" y="305"/>
                </a:cubicBezTo>
                <a:cubicBezTo>
                  <a:pt x="954" y="586"/>
                  <a:pt x="954" y="586"/>
                  <a:pt x="954" y="586"/>
                </a:cubicBezTo>
                <a:cubicBezTo>
                  <a:pt x="1235" y="586"/>
                  <a:pt x="1235" y="586"/>
                  <a:pt x="1235" y="586"/>
                </a:cubicBezTo>
                <a:lnTo>
                  <a:pt x="1235" y="955"/>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Content Placeholder 7">
            <a:extLst>
              <a:ext uri="{FF2B5EF4-FFF2-40B4-BE49-F238E27FC236}">
                <a16:creationId xmlns:a16="http://schemas.microsoft.com/office/drawing/2014/main" id="{AFAF7326-293E-0646-9FB6-976C1E298C8F}"/>
              </a:ext>
            </a:extLst>
          </p:cNvPr>
          <p:cNvSpPr txBox="1">
            <a:spLocks/>
          </p:cNvSpPr>
          <p:nvPr/>
        </p:nvSpPr>
        <p:spPr>
          <a:xfrm>
            <a:off x="4889395" y="1625673"/>
            <a:ext cx="7040336" cy="4751376"/>
          </a:xfrm>
          <a:prstGeom prst="rect">
            <a:avLst/>
          </a:prstGeom>
        </p:spPr>
        <p:txBody>
          <a:bodyPr vert="horz" lIns="0" tIns="0" rIns="0" bIns="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2"/>
                </a:solidFill>
                <a:latin typeface="+mn-lt"/>
                <a:ea typeface="+mn-ea"/>
                <a:cs typeface="+mn-cs"/>
              </a:defRPr>
            </a:lvl1pPr>
            <a:lvl2pPr marL="182880" indent="-18288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600"/>
              </a:spcBef>
              <a:buFont typeface="Arial" panose="020B0604020202020204" pitchFamily="34" charset="0"/>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600"/>
              </a:spcBef>
              <a:buClr>
                <a:schemeClr val="tx2">
                  <a:lumMod val="60000"/>
                  <a:lumOff val="40000"/>
                </a:schemeClr>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2400"/>
              </a:spcBef>
              <a:buNone/>
            </a:pPr>
            <a:r>
              <a:rPr lang="en-US" sz="1600" b="1" dirty="0">
                <a:solidFill>
                  <a:schemeClr val="accent1"/>
                </a:solidFill>
              </a:rPr>
              <a:t>Local Knowledge</a:t>
            </a:r>
            <a:br>
              <a:rPr lang="en-US" sz="1600" dirty="0"/>
            </a:br>
            <a:r>
              <a:rPr lang="en-US" sz="1600" dirty="0"/>
              <a:t>Dedicated teams based in So Cal &amp; Nor Cal</a:t>
            </a:r>
          </a:p>
          <a:p>
            <a:pPr marL="0" lvl="1" indent="0">
              <a:spcBef>
                <a:spcPts val="2400"/>
              </a:spcBef>
              <a:buNone/>
            </a:pPr>
            <a:r>
              <a:rPr lang="en-US" sz="1600" b="1" dirty="0">
                <a:solidFill>
                  <a:schemeClr val="accent3"/>
                </a:solidFill>
              </a:rPr>
              <a:t>Experience </a:t>
            </a:r>
            <a:r>
              <a:rPr lang="en-US" sz="1600" b="1" dirty="0">
                <a:solidFill>
                  <a:schemeClr val="accent1"/>
                </a:solidFill>
              </a:rPr>
              <a:t>                                                                                                                     </a:t>
            </a:r>
            <a:r>
              <a:rPr lang="en-US" sz="1600" dirty="0"/>
              <a:t>Expertise in UC benefits, ensure a high level of support</a:t>
            </a:r>
          </a:p>
          <a:p>
            <a:pPr marL="0" lvl="1" indent="0">
              <a:spcBef>
                <a:spcPts val="2400"/>
              </a:spcBef>
              <a:buNone/>
            </a:pPr>
            <a:r>
              <a:rPr lang="en-US" sz="1600" b="1" dirty="0">
                <a:solidFill>
                  <a:schemeClr val="accent4"/>
                </a:solidFill>
              </a:rPr>
              <a:t>Education &amp; Empowerment                                                                                      </a:t>
            </a:r>
            <a:r>
              <a:rPr lang="en-US" sz="1600" dirty="0"/>
              <a:t>Motivating members to engage with their health outcomes</a:t>
            </a:r>
          </a:p>
          <a:p>
            <a:pPr marL="0" lvl="1" indent="0">
              <a:spcBef>
                <a:spcPts val="2400"/>
              </a:spcBef>
              <a:buNone/>
            </a:pPr>
            <a:r>
              <a:rPr lang="en-US" sz="1600" b="1" dirty="0">
                <a:solidFill>
                  <a:schemeClr val="accent6"/>
                </a:solidFill>
              </a:rPr>
              <a:t>Holistic View of Member                                                                                         </a:t>
            </a:r>
            <a:r>
              <a:rPr lang="en-US" sz="1600" dirty="0"/>
              <a:t>Integration of medical, behavioral health and pharmacy</a:t>
            </a:r>
          </a:p>
          <a:p>
            <a:pPr marL="0" lvl="1" indent="0">
              <a:spcBef>
                <a:spcPts val="2400"/>
              </a:spcBef>
              <a:buNone/>
            </a:pPr>
            <a:r>
              <a:rPr lang="en-US" sz="1600" b="1" dirty="0">
                <a:solidFill>
                  <a:srgbClr val="00B0F0"/>
                </a:solidFill>
              </a:rPr>
              <a:t>Member Advocate                                                                                                        </a:t>
            </a:r>
            <a:r>
              <a:rPr lang="en-US" sz="1600" dirty="0"/>
              <a:t>Provides end-to-end support and service</a:t>
            </a:r>
          </a:p>
          <a:p>
            <a:pPr marL="0" lvl="1" indent="0">
              <a:spcBef>
                <a:spcPts val="2400"/>
              </a:spcBef>
              <a:buNone/>
            </a:pPr>
            <a:r>
              <a:rPr lang="en-US" sz="1600" b="1" dirty="0">
                <a:solidFill>
                  <a:schemeClr val="accent2"/>
                </a:solidFill>
              </a:rPr>
              <a:t>Personalized Support</a:t>
            </a:r>
          </a:p>
          <a:p>
            <a:pPr marL="0" lvl="1" indent="0">
              <a:spcBef>
                <a:spcPts val="0"/>
              </a:spcBef>
              <a:buNone/>
            </a:pPr>
            <a:r>
              <a:rPr lang="en-US" sz="1600" dirty="0"/>
              <a:t>Addresses next best actions                               </a:t>
            </a:r>
            <a:r>
              <a:rPr lang="en-US" dirty="0"/>
              <a:t>                                                                                                                                                                        </a:t>
            </a:r>
          </a:p>
        </p:txBody>
      </p:sp>
      <p:cxnSp>
        <p:nvCxnSpPr>
          <p:cNvPr id="25" name="Straight Connector 24"/>
          <p:cNvCxnSpPr/>
          <p:nvPr/>
        </p:nvCxnSpPr>
        <p:spPr>
          <a:xfrm>
            <a:off x="4889395" y="2261450"/>
            <a:ext cx="515986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889395" y="3041011"/>
            <a:ext cx="515986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889395" y="3825947"/>
            <a:ext cx="515986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889395" y="4642043"/>
            <a:ext cx="515986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889395" y="5477616"/>
            <a:ext cx="515986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144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9793-E726-E6B4-E3E8-A6B8AA7E221C}"/>
              </a:ext>
            </a:extLst>
          </p:cNvPr>
          <p:cNvSpPr>
            <a:spLocks noGrp="1"/>
          </p:cNvSpPr>
          <p:nvPr>
            <p:ph type="title"/>
          </p:nvPr>
        </p:nvSpPr>
        <p:spPr/>
        <p:txBody>
          <a:bodyPr>
            <a:normAutofit fontScale="90000"/>
          </a:bodyPr>
          <a:lstStyle/>
          <a:p>
            <a:r>
              <a:rPr lang="en-US" sz="3600" b="1" dirty="0">
                <a:latin typeface="+mj-lt"/>
              </a:rPr>
              <a:t>Teladoc – Telehealth Services </a:t>
            </a:r>
            <a:br>
              <a:rPr lang="en-US" sz="3600" b="1" dirty="0">
                <a:latin typeface="+mj-lt"/>
              </a:rPr>
            </a:br>
            <a:br>
              <a:rPr lang="en-US" sz="1300" dirty="0"/>
            </a:br>
            <a:r>
              <a:rPr lang="en-US" sz="2200" dirty="0">
                <a:solidFill>
                  <a:schemeClr val="tx2"/>
                </a:solidFill>
              </a:rPr>
              <a:t>ENJOY ACCESS TO TELEDOC VIRTUAL VISITS AT NO COPAY! </a:t>
            </a:r>
            <a:br>
              <a:rPr lang="en-US" sz="2400" dirty="0">
                <a:solidFill>
                  <a:schemeClr val="tx2"/>
                </a:solidFill>
              </a:rPr>
            </a:br>
            <a:endParaRPr lang="en-US" sz="2400" dirty="0">
              <a:solidFill>
                <a:schemeClr val="tx2"/>
              </a:solidFill>
            </a:endParaRPr>
          </a:p>
        </p:txBody>
      </p:sp>
      <p:pic>
        <p:nvPicPr>
          <p:cNvPr id="7" name="Content Placeholder 6">
            <a:extLst>
              <a:ext uri="{FF2B5EF4-FFF2-40B4-BE49-F238E27FC236}">
                <a16:creationId xmlns:a16="http://schemas.microsoft.com/office/drawing/2014/main" id="{DC613BA5-9F89-30FF-6886-32DF7FCC0703}"/>
              </a:ext>
            </a:extLst>
          </p:cNvPr>
          <p:cNvPicPr>
            <a:picLocks noGrp="1" noChangeAspect="1"/>
          </p:cNvPicPr>
          <p:nvPr>
            <p:ph idx="1"/>
          </p:nvPr>
        </p:nvPicPr>
        <p:blipFill>
          <a:blip r:embed="rId2"/>
          <a:stretch>
            <a:fillRect/>
          </a:stretch>
        </p:blipFill>
        <p:spPr>
          <a:xfrm>
            <a:off x="527377" y="1595526"/>
            <a:ext cx="10760373" cy="1176630"/>
          </a:xfrm>
          <a:prstGeom prst="rect">
            <a:avLst/>
          </a:prstGeom>
        </p:spPr>
      </p:pic>
      <p:sp>
        <p:nvSpPr>
          <p:cNvPr id="4" name="Slide Number Placeholder 3">
            <a:extLst>
              <a:ext uri="{FF2B5EF4-FFF2-40B4-BE49-F238E27FC236}">
                <a16:creationId xmlns:a16="http://schemas.microsoft.com/office/drawing/2014/main" id="{5A069834-FC7E-A4BB-7A1E-362019AF087A}"/>
              </a:ext>
            </a:extLst>
          </p:cNvPr>
          <p:cNvSpPr>
            <a:spLocks noGrp="1"/>
          </p:cNvSpPr>
          <p:nvPr>
            <p:ph type="sldNum" sz="quarter" idx="12"/>
          </p:nvPr>
        </p:nvSpPr>
        <p:spPr/>
        <p:txBody>
          <a:bodyPr/>
          <a:lstStyle/>
          <a:p>
            <a:endParaRPr lang="en-US" dirty="0"/>
          </a:p>
        </p:txBody>
      </p:sp>
      <p:pic>
        <p:nvPicPr>
          <p:cNvPr id="6" name="Picture 5">
            <a:extLst>
              <a:ext uri="{FF2B5EF4-FFF2-40B4-BE49-F238E27FC236}">
                <a16:creationId xmlns:a16="http://schemas.microsoft.com/office/drawing/2014/main" id="{15ACBAA3-92A3-E0E7-A8FD-8D8090955C46}"/>
              </a:ext>
            </a:extLst>
          </p:cNvPr>
          <p:cNvPicPr>
            <a:picLocks noChangeAspect="1"/>
          </p:cNvPicPr>
          <p:nvPr/>
        </p:nvPicPr>
        <p:blipFill>
          <a:blip r:embed="rId3"/>
          <a:stretch>
            <a:fillRect/>
          </a:stretch>
        </p:blipFill>
        <p:spPr>
          <a:xfrm>
            <a:off x="8816880" y="294232"/>
            <a:ext cx="2355353" cy="1242468"/>
          </a:xfrm>
          <a:prstGeom prst="rect">
            <a:avLst/>
          </a:prstGeom>
        </p:spPr>
      </p:pic>
      <p:sp>
        <p:nvSpPr>
          <p:cNvPr id="11" name="TextBox 10">
            <a:extLst>
              <a:ext uri="{FF2B5EF4-FFF2-40B4-BE49-F238E27FC236}">
                <a16:creationId xmlns:a16="http://schemas.microsoft.com/office/drawing/2014/main" id="{A555D8BA-81A3-5557-7BE0-CC61FF44CEC8}"/>
              </a:ext>
            </a:extLst>
          </p:cNvPr>
          <p:cNvSpPr txBox="1"/>
          <p:nvPr/>
        </p:nvSpPr>
        <p:spPr>
          <a:xfrm>
            <a:off x="601578" y="2709762"/>
            <a:ext cx="10686172" cy="3046988"/>
          </a:xfrm>
          <a:prstGeom prst="rect">
            <a:avLst/>
          </a:prstGeom>
          <a:noFill/>
        </p:spPr>
        <p:txBody>
          <a:bodyPr wrap="square">
            <a:spAutoFit/>
          </a:bodyPr>
          <a:lstStyle/>
          <a:p>
            <a:pPr algn="l"/>
            <a:endParaRPr lang="en-US" sz="2400" b="0" i="0" u="none" strike="noStrike" baseline="0" dirty="0">
              <a:solidFill>
                <a:srgbClr val="CC187D"/>
              </a:solidFill>
              <a:latin typeface="CenteneSans-Medium"/>
            </a:endParaRPr>
          </a:p>
          <a:p>
            <a:pPr algn="l"/>
            <a:r>
              <a:rPr lang="en-US" sz="2400" b="0" i="0" u="none" strike="noStrike" baseline="0" dirty="0">
                <a:solidFill>
                  <a:srgbClr val="CC187D"/>
                </a:solidFill>
                <a:latin typeface="CenteneSans-Medium"/>
              </a:rPr>
              <a:t>Teladoc Health Features:</a:t>
            </a:r>
          </a:p>
          <a:p>
            <a:pPr marL="285750" indent="-285750" algn="l">
              <a:buFont typeface="Wingdings" panose="05000000000000000000" pitchFamily="2" charset="2"/>
              <a:buChar char="ü"/>
            </a:pPr>
            <a:r>
              <a:rPr lang="en-US" dirty="0">
                <a:solidFill>
                  <a:srgbClr val="000000"/>
                </a:solidFill>
                <a:latin typeface="CenteneSans-Light"/>
              </a:rPr>
              <a:t>24/7 </a:t>
            </a:r>
            <a:r>
              <a:rPr lang="en-US" sz="1800" b="0" i="0" u="none" strike="noStrike" baseline="0" dirty="0">
                <a:solidFill>
                  <a:srgbClr val="000000"/>
                </a:solidFill>
                <a:latin typeface="CenteneSans-Light"/>
              </a:rPr>
              <a:t>on-demand and scheduled general medicine visits for all ages</a:t>
            </a:r>
          </a:p>
          <a:p>
            <a:pPr marL="285750" indent="-285750" algn="l">
              <a:buFont typeface="Wingdings" panose="05000000000000000000" pitchFamily="2" charset="2"/>
              <a:buChar char="ü"/>
            </a:pPr>
            <a:r>
              <a:rPr lang="en-US" sz="1800" b="0" i="0" u="none" strike="noStrike" baseline="0" dirty="0">
                <a:solidFill>
                  <a:srgbClr val="000000"/>
                </a:solidFill>
                <a:latin typeface="CenteneSans-Light"/>
              </a:rPr>
              <a:t>Scheduled behavioral health</a:t>
            </a:r>
            <a:r>
              <a:rPr lang="en-US" sz="1050" dirty="0">
                <a:solidFill>
                  <a:srgbClr val="000000"/>
                </a:solidFill>
                <a:latin typeface="CenteneSans-Light"/>
              </a:rPr>
              <a:t> </a:t>
            </a:r>
            <a:r>
              <a:rPr lang="en-US" sz="1800" b="0" i="0" u="none" strike="noStrike" baseline="0" dirty="0">
                <a:solidFill>
                  <a:srgbClr val="000000"/>
                </a:solidFill>
                <a:latin typeface="CenteneSans-Light"/>
              </a:rPr>
              <a:t>visits as noted below</a:t>
            </a:r>
            <a:endParaRPr lang="en-US" dirty="0">
              <a:solidFill>
                <a:srgbClr val="000000"/>
              </a:solidFill>
              <a:latin typeface="CenteneSans-Light"/>
            </a:endParaRPr>
          </a:p>
          <a:p>
            <a:pPr marL="285750" indent="-285750" algn="l">
              <a:buFont typeface="Wingdings" panose="05000000000000000000" pitchFamily="2" charset="2"/>
              <a:buChar char="ü"/>
            </a:pPr>
            <a:r>
              <a:rPr lang="en-US" sz="1800" b="0" i="0" u="none" strike="noStrike" baseline="0" dirty="0">
                <a:solidFill>
                  <a:srgbClr val="000000"/>
                </a:solidFill>
                <a:latin typeface="CenteneSans-Light"/>
              </a:rPr>
              <a:t>Psychiatry visits (18 years and older)</a:t>
            </a:r>
          </a:p>
          <a:p>
            <a:pPr marL="285750" indent="-285750" algn="l">
              <a:buFont typeface="Wingdings" panose="05000000000000000000" pitchFamily="2" charset="2"/>
              <a:buChar char="ü"/>
            </a:pPr>
            <a:r>
              <a:rPr lang="en-US" sz="1800" b="0" i="0" u="none" strike="noStrike" baseline="0" dirty="0">
                <a:solidFill>
                  <a:srgbClr val="000000"/>
                </a:solidFill>
                <a:latin typeface="CenteneSans-Light"/>
              </a:rPr>
              <a:t>Telephonic &amp; Video visits</a:t>
            </a:r>
          </a:p>
          <a:p>
            <a:pPr marL="285750" indent="-285750" algn="l">
              <a:buFont typeface="Wingdings" panose="05000000000000000000" pitchFamily="2" charset="2"/>
              <a:buChar char="ü"/>
            </a:pPr>
            <a:r>
              <a:rPr lang="en-US" sz="1800" b="0" i="0" u="none" strike="noStrike" baseline="0" dirty="0">
                <a:solidFill>
                  <a:srgbClr val="000000"/>
                </a:solidFill>
                <a:latin typeface="CenteneSans-Light"/>
              </a:rPr>
              <a:t>Web-based visit option</a:t>
            </a:r>
          </a:p>
          <a:p>
            <a:pPr marL="285750" indent="-285750" algn="l">
              <a:buFont typeface="Wingdings" panose="05000000000000000000" pitchFamily="2" charset="2"/>
              <a:buChar char="ü"/>
            </a:pPr>
            <a:r>
              <a:rPr lang="en-US" sz="1800" b="0" i="0" u="none" strike="noStrike" baseline="0" dirty="0">
                <a:solidFill>
                  <a:srgbClr val="000000"/>
                </a:solidFill>
                <a:latin typeface="CenteneSans-Light"/>
              </a:rPr>
              <a:t>Smartphone/tablet app</a:t>
            </a:r>
          </a:p>
          <a:p>
            <a:pPr marL="285750" indent="-285750" algn="l">
              <a:buFont typeface="Wingdings" panose="05000000000000000000" pitchFamily="2" charset="2"/>
              <a:buChar char="ü"/>
            </a:pPr>
            <a:r>
              <a:rPr lang="en-US" sz="1800" b="0" i="0" u="none" strike="noStrike" baseline="0" dirty="0">
                <a:solidFill>
                  <a:srgbClr val="000000"/>
                </a:solidFill>
                <a:latin typeface="CenteneSans-Light"/>
              </a:rPr>
              <a:t>Out-of-state care while traveling or away at college</a:t>
            </a:r>
            <a:endParaRPr lang="en-US" sz="1050" dirty="0">
              <a:solidFill>
                <a:srgbClr val="000000"/>
              </a:solidFill>
              <a:latin typeface="CenteneSans-Light"/>
            </a:endParaRPr>
          </a:p>
          <a:p>
            <a:pPr marL="285750" indent="-285750" algn="l">
              <a:buFont typeface="Wingdings" panose="05000000000000000000" pitchFamily="2" charset="2"/>
              <a:buChar char="ü"/>
            </a:pPr>
            <a:r>
              <a:rPr lang="en-US" sz="1800" b="0" i="0" u="none" strike="noStrike" baseline="0" dirty="0">
                <a:solidFill>
                  <a:srgbClr val="000000"/>
                </a:solidFill>
                <a:latin typeface="CenteneSans-Light"/>
              </a:rPr>
              <a:t>Prescriptions</a:t>
            </a:r>
            <a:endParaRPr lang="en-US" dirty="0"/>
          </a:p>
        </p:txBody>
      </p:sp>
    </p:spTree>
    <p:extLst>
      <p:ext uri="{BB962C8B-B14F-4D97-AF65-F5344CB8AC3E}">
        <p14:creationId xmlns:p14="http://schemas.microsoft.com/office/powerpoint/2010/main" val="85164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Father and daughters exercising">
            <a:extLst>
              <a:ext uri="{FF2B5EF4-FFF2-40B4-BE49-F238E27FC236}">
                <a16:creationId xmlns:a16="http://schemas.microsoft.com/office/drawing/2014/main" id="{654CC727-3CF2-5024-EBC5-9C375A6568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638"/>
          <a:stretch/>
        </p:blipFill>
        <p:spPr>
          <a:xfrm>
            <a:off x="3695129" y="10"/>
            <a:ext cx="8493821" cy="685799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D53265-81CB-6771-B577-36FFA5A02B66}"/>
              </a:ext>
            </a:extLst>
          </p:cNvPr>
          <p:cNvSpPr>
            <a:spLocks noGrp="1"/>
          </p:cNvSpPr>
          <p:nvPr>
            <p:ph type="title"/>
          </p:nvPr>
        </p:nvSpPr>
        <p:spPr>
          <a:xfrm>
            <a:off x="838200" y="365125"/>
            <a:ext cx="3822189" cy="1899912"/>
          </a:xfrm>
        </p:spPr>
        <p:txBody>
          <a:bodyPr>
            <a:normAutofit/>
          </a:bodyPr>
          <a:lstStyle/>
          <a:p>
            <a:r>
              <a:rPr lang="en-US" sz="2500" dirty="0"/>
              <a:t>Eat Right Now® by Sharecare</a:t>
            </a:r>
            <a:br>
              <a:rPr lang="en-US" sz="2500" dirty="0"/>
            </a:br>
            <a:r>
              <a:rPr lang="en-US" sz="2500" dirty="0"/>
              <a:t>Digital Weight Loss and Diabetes Prevention Program</a:t>
            </a:r>
          </a:p>
        </p:txBody>
      </p:sp>
      <p:sp>
        <p:nvSpPr>
          <p:cNvPr id="3" name="Content Placeholder 2">
            <a:extLst>
              <a:ext uri="{FF2B5EF4-FFF2-40B4-BE49-F238E27FC236}">
                <a16:creationId xmlns:a16="http://schemas.microsoft.com/office/drawing/2014/main" id="{5A009B06-6186-C783-6700-B725AC93A655}"/>
              </a:ext>
            </a:extLst>
          </p:cNvPr>
          <p:cNvSpPr>
            <a:spLocks noGrp="1"/>
          </p:cNvSpPr>
          <p:nvPr>
            <p:ph idx="1"/>
          </p:nvPr>
        </p:nvSpPr>
        <p:spPr>
          <a:xfrm>
            <a:off x="838200" y="1828800"/>
            <a:ext cx="4926496" cy="4527540"/>
          </a:xfrm>
        </p:spPr>
        <p:txBody>
          <a:bodyPr>
            <a:noAutofit/>
          </a:bodyPr>
          <a:lstStyle/>
          <a:p>
            <a:r>
              <a:rPr lang="en-US" sz="2000" b="0" i="0" u="none" strike="noStrike" baseline="0" dirty="0"/>
              <a:t>Eat Right Now program offers digital therapeutic tracks for weight loss and diabetes prevention that combine mindful awareness with a science-based, step-by-step approach. </a:t>
            </a:r>
          </a:p>
          <a:p>
            <a:pPr marL="342900" indent="-342900">
              <a:buFont typeface="Arial" panose="020B0604020202020204" pitchFamily="34" charset="0"/>
              <a:buChar char="•"/>
            </a:pPr>
            <a:r>
              <a:rPr lang="en-US" sz="2000" dirty="0"/>
              <a:t>12-month program with CDC Diabetes Prevention curriculum</a:t>
            </a:r>
          </a:p>
          <a:p>
            <a:pPr marL="342900" indent="-342900">
              <a:buFont typeface="Arial" panose="020B0604020202020204" pitchFamily="34" charset="0"/>
              <a:buChar char="•"/>
            </a:pPr>
            <a:r>
              <a:rPr lang="en-US" sz="2000" dirty="0"/>
              <a:t>Multi-channel coaching with certified weight loss coaches</a:t>
            </a:r>
          </a:p>
          <a:p>
            <a:pPr marL="342900" indent="-342900">
              <a:buFont typeface="Arial" panose="020B0604020202020204" pitchFamily="34" charset="0"/>
              <a:buChar char="•"/>
            </a:pPr>
            <a:r>
              <a:rPr lang="en-US" sz="2000" dirty="0"/>
              <a:t>Wireless scale and activity tracker</a:t>
            </a:r>
            <a:r>
              <a:rPr lang="en-US" sz="2000" baseline="30000" dirty="0"/>
              <a:t>*</a:t>
            </a:r>
            <a:endParaRPr lang="en-US" sz="2000" dirty="0"/>
          </a:p>
          <a:p>
            <a:pPr marL="342900" indent="-342900">
              <a:buFont typeface="Arial" panose="020B0604020202020204" pitchFamily="34" charset="0"/>
              <a:buChar char="•"/>
            </a:pPr>
            <a:r>
              <a:rPr lang="en-US" sz="2000" dirty="0"/>
              <a:t>Science-based tools to manage cravings and build skills</a:t>
            </a:r>
          </a:p>
          <a:p>
            <a:pPr marL="342900" indent="-342900">
              <a:buFont typeface="Arial" panose="020B0604020202020204" pitchFamily="34" charset="0"/>
              <a:buChar char="•"/>
            </a:pPr>
            <a:r>
              <a:rPr lang="en-US" sz="2000" dirty="0"/>
              <a:t>Available in English and Spanish </a:t>
            </a:r>
          </a:p>
          <a:p>
            <a:pPr marL="342900" indent="-342900">
              <a:buFont typeface="Arial" panose="020B0604020202020204" pitchFamily="34" charset="0"/>
              <a:buChar char="•"/>
            </a:pPr>
            <a:r>
              <a:rPr lang="en-US" sz="2000" dirty="0"/>
              <a:t>For members 18+ years old</a:t>
            </a:r>
          </a:p>
          <a:p>
            <a:r>
              <a:rPr lang="en-US" sz="1700" baseline="30000" dirty="0"/>
              <a:t>*</a:t>
            </a:r>
            <a:r>
              <a:rPr lang="en-US" sz="900" dirty="0">
                <a:effectLst/>
                <a:latin typeface="Calibri" panose="020F0502020204030204" pitchFamily="34" charset="0"/>
                <a:ea typeface="Calibri" panose="020F0502020204030204" pitchFamily="34" charset="0"/>
                <a:cs typeface="Times New Roman" panose="02020603050405020304" pitchFamily="18" charset="0"/>
              </a:rPr>
              <a:t>Scale offered at no cost for members who qualify for and enroll in the program. Member must input mailing address and complete order to receive the scale. Promo code for no-cost activity tracker may be earned after member completes 10+</a:t>
            </a:r>
            <a:r>
              <a:rPr lang="en-US" sz="900" b="1" dirty="0">
                <a:effectLst/>
                <a:latin typeface="Calibri" panose="020F0502020204030204" pitchFamily="34" charset="0"/>
                <a:ea typeface="Calibri" panose="020F0502020204030204" pitchFamily="34" charset="0"/>
                <a:cs typeface="Times New Roman" panose="02020603050405020304" pitchFamily="18" charset="0"/>
              </a:rPr>
              <a:t> individual days</a:t>
            </a:r>
            <a:r>
              <a:rPr lang="en-US" sz="900" dirty="0">
                <a:effectLst/>
                <a:latin typeface="Calibri" panose="020F0502020204030204" pitchFamily="34" charset="0"/>
                <a:ea typeface="Calibri" panose="020F0502020204030204" pitchFamily="34" charset="0"/>
                <a:cs typeface="Times New Roman" panose="02020603050405020304" pitchFamily="18" charset="0"/>
              </a:rPr>
              <a:t> of program engagement OR achieves 2.5% weight loss at least 30 days after enrollment.</a:t>
            </a:r>
          </a:p>
          <a:p>
            <a:endParaRPr lang="en-US" sz="1700" dirty="0"/>
          </a:p>
        </p:txBody>
      </p:sp>
      <p:sp>
        <p:nvSpPr>
          <p:cNvPr id="4" name="Footer Placeholder 3">
            <a:extLst>
              <a:ext uri="{FF2B5EF4-FFF2-40B4-BE49-F238E27FC236}">
                <a16:creationId xmlns:a16="http://schemas.microsoft.com/office/drawing/2014/main" id="{244359B9-4FF0-931B-92BD-2F441DAF9844}"/>
              </a:ext>
            </a:extLst>
          </p:cNvPr>
          <p:cNvSpPr>
            <a:spLocks noGrp="1"/>
          </p:cNvSpPr>
          <p:nvPr>
            <p:ph type="ftr" sz="quarter" idx="11"/>
          </p:nvPr>
        </p:nvSpPr>
        <p:spPr>
          <a:xfrm>
            <a:off x="5275696" y="6492865"/>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Confidential and Proprietary Information</a:t>
            </a:r>
          </a:p>
        </p:txBody>
      </p:sp>
      <p:sp>
        <p:nvSpPr>
          <p:cNvPr id="5" name="Slide Number Placeholder 4">
            <a:extLst>
              <a:ext uri="{FF2B5EF4-FFF2-40B4-BE49-F238E27FC236}">
                <a16:creationId xmlns:a16="http://schemas.microsoft.com/office/drawing/2014/main" id="{DAB510C1-E1E5-3F5C-E67B-44E3E921588A}"/>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7DC6EF8-7239-44B8-A009-F3DF16CC696E}" type="slidenum">
              <a:rPr kumimoji="0" lang="en-US" sz="9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47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3">
            <a:extLst>
              <a:ext uri="{FF2B5EF4-FFF2-40B4-BE49-F238E27FC236}">
                <a16:creationId xmlns:a16="http://schemas.microsoft.com/office/drawing/2014/main" id="{F7A525C0-76E5-D64D-9BF2-C08E76CCBA62}"/>
              </a:ext>
            </a:extLst>
          </p:cNvPr>
          <p:cNvSpPr>
            <a:spLocks noGrp="1"/>
          </p:cNvSpPr>
          <p:nvPr>
            <p:ph type="title"/>
          </p:nvPr>
        </p:nvSpPr>
        <p:spPr/>
        <p:txBody>
          <a:bodyPr>
            <a:normAutofit/>
          </a:bodyPr>
          <a:lstStyle/>
          <a:p>
            <a:r>
              <a:rPr lang="en-US" sz="3200" b="1" dirty="0">
                <a:latin typeface="+mj-lt"/>
              </a:rPr>
              <a:t>Chiropractic and Acupuncture Program</a:t>
            </a:r>
          </a:p>
        </p:txBody>
      </p:sp>
      <p:sp>
        <p:nvSpPr>
          <p:cNvPr id="30" name="Text Placeholder 1">
            <a:extLst>
              <a:ext uri="{FF2B5EF4-FFF2-40B4-BE49-F238E27FC236}">
                <a16:creationId xmlns:a16="http://schemas.microsoft.com/office/drawing/2014/main" id="{25E2B2D0-6B17-7549-8C3A-2F0301843C9D}"/>
              </a:ext>
            </a:extLst>
          </p:cNvPr>
          <p:cNvSpPr>
            <a:spLocks noGrp="1"/>
          </p:cNvSpPr>
          <p:nvPr>
            <p:ph idx="1"/>
          </p:nvPr>
        </p:nvSpPr>
        <p:spPr>
          <a:xfrm>
            <a:off x="668500" y="1070497"/>
            <a:ext cx="10978218" cy="348087"/>
          </a:xfrm>
        </p:spPr>
        <p:txBody>
          <a:bodyPr>
            <a:normAutofit/>
          </a:bodyPr>
          <a:lstStyle/>
          <a:p>
            <a:r>
              <a:rPr lang="en-US" sz="2000" dirty="0"/>
              <a:t>QUALITY, AFFORDABLE COVERAGE WITHOUT NEEDING A REFERRAL </a:t>
            </a:r>
          </a:p>
        </p:txBody>
      </p:sp>
      <p:pic>
        <p:nvPicPr>
          <p:cNvPr id="7" name="Picture 6">
            <a:extLst>
              <a:ext uri="{FF2B5EF4-FFF2-40B4-BE49-F238E27FC236}">
                <a16:creationId xmlns:a16="http://schemas.microsoft.com/office/drawing/2014/main" id="{67A98E34-8B0A-2D45-A71D-1175BC63D4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0044" y="1370961"/>
            <a:ext cx="6841608" cy="4774620"/>
          </a:xfrm>
          <a:prstGeom prst="rect">
            <a:avLst/>
          </a:prstGeom>
        </p:spPr>
      </p:pic>
      <p:grpSp>
        <p:nvGrpSpPr>
          <p:cNvPr id="4" name="Group 3"/>
          <p:cNvGrpSpPr/>
          <p:nvPr/>
        </p:nvGrpSpPr>
        <p:grpSpPr>
          <a:xfrm>
            <a:off x="1223677" y="1705195"/>
            <a:ext cx="2597314" cy="3545092"/>
            <a:chOff x="1297360" y="2098999"/>
            <a:chExt cx="2597314" cy="3545092"/>
          </a:xfrm>
        </p:grpSpPr>
        <p:sp>
          <p:nvSpPr>
            <p:cNvPr id="55" name="Rounded Rectangle 54">
              <a:extLst>
                <a:ext uri="{FF2B5EF4-FFF2-40B4-BE49-F238E27FC236}">
                  <a16:creationId xmlns:a16="http://schemas.microsoft.com/office/drawing/2014/main" id="{02C1C73B-21C9-B54A-A1E9-46EF20EC2EF0}"/>
                </a:ext>
              </a:extLst>
            </p:cNvPr>
            <p:cNvSpPr/>
            <p:nvPr/>
          </p:nvSpPr>
          <p:spPr>
            <a:xfrm flipH="1">
              <a:off x="1297360" y="3147296"/>
              <a:ext cx="2597314" cy="519857"/>
            </a:xfrm>
            <a:prstGeom prst="roundRect">
              <a:avLst>
                <a:gd name="adj" fmla="val 50000"/>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Initial examination, subsequent office visits, re-examination</a:t>
              </a:r>
            </a:p>
          </p:txBody>
        </p:sp>
        <p:sp>
          <p:nvSpPr>
            <p:cNvPr id="63" name="TextBox 62">
              <a:extLst>
                <a:ext uri="{FF2B5EF4-FFF2-40B4-BE49-F238E27FC236}">
                  <a16:creationId xmlns:a16="http://schemas.microsoft.com/office/drawing/2014/main" id="{D07A7246-D274-2B40-8E53-9015A7BE2DE8}"/>
                </a:ext>
              </a:extLst>
            </p:cNvPr>
            <p:cNvSpPr txBox="1"/>
            <p:nvPr/>
          </p:nvSpPr>
          <p:spPr>
            <a:xfrm>
              <a:off x="1297360" y="2098999"/>
              <a:ext cx="2597314" cy="323557"/>
            </a:xfrm>
            <a:prstGeom prst="rect">
              <a:avLst/>
            </a:prstGeom>
            <a:noFill/>
          </p:spPr>
          <p:txBody>
            <a:bodyPr wrap="square" lIns="0" tIns="0" rIns="0" bIns="0" rtlCol="0" anchor="ctr">
              <a:noAutofit/>
            </a:bodyPr>
            <a:lstStyle/>
            <a:p>
              <a:pPr algn="ctr">
                <a:lnSpc>
                  <a:spcPct val="110000"/>
                </a:lnSpc>
              </a:pPr>
              <a:r>
                <a:rPr lang="en-US" sz="1400" b="1" spc="100" dirty="0">
                  <a:solidFill>
                    <a:srgbClr val="F58220"/>
                  </a:solidFill>
                </a:rPr>
                <a:t>Acupuncture Care</a:t>
              </a:r>
            </a:p>
          </p:txBody>
        </p:sp>
        <p:sp>
          <p:nvSpPr>
            <p:cNvPr id="65" name="Rounded Rectangle 64">
              <a:extLst>
                <a:ext uri="{FF2B5EF4-FFF2-40B4-BE49-F238E27FC236}">
                  <a16:creationId xmlns:a16="http://schemas.microsoft.com/office/drawing/2014/main" id="{B5AD4BD1-54D9-A84B-8284-A8A19A217798}"/>
                </a:ext>
              </a:extLst>
            </p:cNvPr>
            <p:cNvSpPr/>
            <p:nvPr/>
          </p:nvSpPr>
          <p:spPr>
            <a:xfrm flipH="1">
              <a:off x="1297360" y="2488316"/>
              <a:ext cx="2597314" cy="519857"/>
            </a:xfrm>
            <a:prstGeom prst="roundRect">
              <a:avLst>
                <a:gd name="adj" fmla="val 50000"/>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$20 per visit, up to 24* visits per calendar year</a:t>
              </a:r>
            </a:p>
          </p:txBody>
        </p:sp>
        <p:sp>
          <p:nvSpPr>
            <p:cNvPr id="68" name="Rounded Rectangle 67">
              <a:extLst>
                <a:ext uri="{FF2B5EF4-FFF2-40B4-BE49-F238E27FC236}">
                  <a16:creationId xmlns:a16="http://schemas.microsoft.com/office/drawing/2014/main" id="{CD5C533F-E219-5B44-8CE3-F5D1ED29FA94}"/>
                </a:ext>
              </a:extLst>
            </p:cNvPr>
            <p:cNvSpPr/>
            <p:nvPr/>
          </p:nvSpPr>
          <p:spPr>
            <a:xfrm flipH="1">
              <a:off x="1297360" y="4465256"/>
              <a:ext cx="2597314" cy="519857"/>
            </a:xfrm>
            <a:prstGeom prst="roundRect">
              <a:avLst>
                <a:gd name="adj" fmla="val 50000"/>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Pain, including low back pain, post-operative pain</a:t>
              </a:r>
            </a:p>
          </p:txBody>
        </p:sp>
        <p:sp>
          <p:nvSpPr>
            <p:cNvPr id="71" name="Rounded Rectangle 70">
              <a:extLst>
                <a:ext uri="{FF2B5EF4-FFF2-40B4-BE49-F238E27FC236}">
                  <a16:creationId xmlns:a16="http://schemas.microsoft.com/office/drawing/2014/main" id="{A8C036B3-8195-624B-A8BC-7EF21424C251}"/>
                </a:ext>
              </a:extLst>
            </p:cNvPr>
            <p:cNvSpPr/>
            <p:nvPr/>
          </p:nvSpPr>
          <p:spPr>
            <a:xfrm flipH="1">
              <a:off x="1297360" y="3806276"/>
              <a:ext cx="2597314" cy="519857"/>
            </a:xfrm>
            <a:prstGeom prst="roundRect">
              <a:avLst>
                <a:gd name="adj" fmla="val 50000"/>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Musculoskeletal and related conditions</a:t>
              </a:r>
            </a:p>
          </p:txBody>
        </p:sp>
        <p:sp>
          <p:nvSpPr>
            <p:cNvPr id="74" name="Rounded Rectangle 73">
              <a:extLst>
                <a:ext uri="{FF2B5EF4-FFF2-40B4-BE49-F238E27FC236}">
                  <a16:creationId xmlns:a16="http://schemas.microsoft.com/office/drawing/2014/main" id="{AB417FD7-AB4E-694A-9E2D-DFF00872E3EC}"/>
                </a:ext>
              </a:extLst>
            </p:cNvPr>
            <p:cNvSpPr/>
            <p:nvPr/>
          </p:nvSpPr>
          <p:spPr>
            <a:xfrm flipH="1">
              <a:off x="1297360" y="5124234"/>
              <a:ext cx="2597314" cy="519857"/>
            </a:xfrm>
            <a:prstGeom prst="roundRect">
              <a:avLst>
                <a:gd name="adj" fmla="val 50000"/>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Carpal tunnel syndrome, headaches, tennis elbow</a:t>
              </a:r>
            </a:p>
          </p:txBody>
        </p:sp>
      </p:grpSp>
      <p:sp>
        <p:nvSpPr>
          <p:cNvPr id="77" name="Rounded Rectangle 76">
            <a:extLst>
              <a:ext uri="{FF2B5EF4-FFF2-40B4-BE49-F238E27FC236}">
                <a16:creationId xmlns:a16="http://schemas.microsoft.com/office/drawing/2014/main" id="{5181F53D-D1A0-C24D-AE13-5D4472C58CA5}"/>
              </a:ext>
            </a:extLst>
          </p:cNvPr>
          <p:cNvSpPr/>
          <p:nvPr/>
        </p:nvSpPr>
        <p:spPr>
          <a:xfrm>
            <a:off x="8252733" y="2777410"/>
            <a:ext cx="2597314" cy="519857"/>
          </a:xfrm>
          <a:prstGeom prst="roundRect">
            <a:avLst>
              <a:gd name="adj" fmla="val 50000"/>
            </a:avLst>
          </a:prstGeom>
          <a:solidFill>
            <a:srgbClr val="5C06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$50 annual chiro appliance allowance</a:t>
            </a:r>
          </a:p>
        </p:txBody>
      </p:sp>
      <p:sp>
        <p:nvSpPr>
          <p:cNvPr id="80" name="Rounded Rectangle 79">
            <a:extLst>
              <a:ext uri="{FF2B5EF4-FFF2-40B4-BE49-F238E27FC236}">
                <a16:creationId xmlns:a16="http://schemas.microsoft.com/office/drawing/2014/main" id="{D9C7D784-F978-6348-BB63-4C56CCC6323A}"/>
              </a:ext>
            </a:extLst>
          </p:cNvPr>
          <p:cNvSpPr/>
          <p:nvPr/>
        </p:nvSpPr>
        <p:spPr>
          <a:xfrm>
            <a:off x="8252733" y="2118430"/>
            <a:ext cx="2597314" cy="519857"/>
          </a:xfrm>
          <a:prstGeom prst="roundRect">
            <a:avLst>
              <a:gd name="adj" fmla="val 50000"/>
            </a:avLst>
          </a:prstGeom>
          <a:solidFill>
            <a:srgbClr val="5C06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 </a:t>
            </a:r>
          </a:p>
          <a:p>
            <a:pPr algn="ctr">
              <a:lnSpc>
                <a:spcPct val="95000"/>
              </a:lnSpc>
            </a:pPr>
            <a:r>
              <a:rPr lang="en-US" sz="1300" dirty="0">
                <a:solidFill>
                  <a:schemeClr val="bg1"/>
                </a:solidFill>
                <a:cs typeface="Arial"/>
              </a:rPr>
              <a:t>$20 per visit, up to 24* visits per calendar year</a:t>
            </a:r>
          </a:p>
          <a:p>
            <a:pPr algn="ctr">
              <a:lnSpc>
                <a:spcPct val="95000"/>
              </a:lnSpc>
            </a:pPr>
            <a:endParaRPr lang="en-US" sz="1300" dirty="0">
              <a:solidFill>
                <a:schemeClr val="bg1"/>
              </a:solidFill>
              <a:cs typeface="Arial"/>
            </a:endParaRPr>
          </a:p>
        </p:txBody>
      </p:sp>
      <p:sp>
        <p:nvSpPr>
          <p:cNvPr id="83" name="Rounded Rectangle 82">
            <a:extLst>
              <a:ext uri="{FF2B5EF4-FFF2-40B4-BE49-F238E27FC236}">
                <a16:creationId xmlns:a16="http://schemas.microsoft.com/office/drawing/2014/main" id="{E7A07757-6A6C-844D-8635-0D71A3C32FC1}"/>
              </a:ext>
            </a:extLst>
          </p:cNvPr>
          <p:cNvSpPr/>
          <p:nvPr/>
        </p:nvSpPr>
        <p:spPr>
          <a:xfrm>
            <a:off x="8252733" y="4095370"/>
            <a:ext cx="2597314" cy="51985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Musculoskeletal and related conditions</a:t>
            </a:r>
          </a:p>
        </p:txBody>
      </p:sp>
      <p:sp>
        <p:nvSpPr>
          <p:cNvPr id="86" name="Rounded Rectangle 85">
            <a:extLst>
              <a:ext uri="{FF2B5EF4-FFF2-40B4-BE49-F238E27FC236}">
                <a16:creationId xmlns:a16="http://schemas.microsoft.com/office/drawing/2014/main" id="{340F0C2D-4D7C-F54C-ACBA-A52524FA5937}"/>
              </a:ext>
            </a:extLst>
          </p:cNvPr>
          <p:cNvSpPr/>
          <p:nvPr/>
        </p:nvSpPr>
        <p:spPr>
          <a:xfrm>
            <a:off x="8252733" y="3436390"/>
            <a:ext cx="2597314" cy="519857"/>
          </a:xfrm>
          <a:prstGeom prst="roundRect">
            <a:avLst>
              <a:gd name="adj" fmla="val 50000"/>
            </a:avLst>
          </a:prstGeom>
          <a:solidFill>
            <a:srgbClr val="5C06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Sprain/strain injuries to the spine and extremities</a:t>
            </a:r>
          </a:p>
        </p:txBody>
      </p:sp>
      <p:sp>
        <p:nvSpPr>
          <p:cNvPr id="89" name="Rounded Rectangle 88">
            <a:extLst>
              <a:ext uri="{FF2B5EF4-FFF2-40B4-BE49-F238E27FC236}">
                <a16:creationId xmlns:a16="http://schemas.microsoft.com/office/drawing/2014/main" id="{0B4E0F77-7313-BA4F-9DFA-E5E550A0962E}"/>
              </a:ext>
            </a:extLst>
          </p:cNvPr>
          <p:cNvSpPr/>
          <p:nvPr/>
        </p:nvSpPr>
        <p:spPr>
          <a:xfrm>
            <a:off x="8252733" y="4754348"/>
            <a:ext cx="2597314" cy="51985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Inflammatory disorders, low pain syndromes</a:t>
            </a:r>
          </a:p>
        </p:txBody>
      </p:sp>
      <p:sp>
        <p:nvSpPr>
          <p:cNvPr id="40" name="TextBox 39">
            <a:extLst>
              <a:ext uri="{FF2B5EF4-FFF2-40B4-BE49-F238E27FC236}">
                <a16:creationId xmlns:a16="http://schemas.microsoft.com/office/drawing/2014/main" id="{191F5B73-3C40-A648-9357-6FA9C96186AA}"/>
              </a:ext>
            </a:extLst>
          </p:cNvPr>
          <p:cNvSpPr txBox="1"/>
          <p:nvPr/>
        </p:nvSpPr>
        <p:spPr>
          <a:xfrm>
            <a:off x="8267030" y="1729113"/>
            <a:ext cx="2568720" cy="323557"/>
          </a:xfrm>
          <a:prstGeom prst="rect">
            <a:avLst/>
          </a:prstGeom>
          <a:noFill/>
        </p:spPr>
        <p:txBody>
          <a:bodyPr wrap="square" lIns="0" tIns="0" rIns="0" bIns="0" rtlCol="0" anchor="ctr">
            <a:noAutofit/>
          </a:bodyPr>
          <a:lstStyle/>
          <a:p>
            <a:pPr algn="ctr">
              <a:lnSpc>
                <a:spcPct val="110000"/>
              </a:lnSpc>
            </a:pPr>
            <a:r>
              <a:rPr lang="en-US" sz="1400" b="1" spc="100" dirty="0">
                <a:solidFill>
                  <a:srgbClr val="5C068C"/>
                </a:solidFill>
              </a:rPr>
              <a:t>Chiropractic</a:t>
            </a:r>
            <a:r>
              <a:rPr lang="en-US" sz="1200" b="1" spc="100" dirty="0">
                <a:solidFill>
                  <a:srgbClr val="5C068C"/>
                </a:solidFill>
              </a:rPr>
              <a:t> Care</a:t>
            </a:r>
          </a:p>
        </p:txBody>
      </p:sp>
      <p:sp>
        <p:nvSpPr>
          <p:cNvPr id="22" name="Rounded Rectangle 21">
            <a:extLst>
              <a:ext uri="{FF2B5EF4-FFF2-40B4-BE49-F238E27FC236}">
                <a16:creationId xmlns:a16="http://schemas.microsoft.com/office/drawing/2014/main" id="{E7A07757-6A6C-844D-8635-0D71A3C32FC1}"/>
              </a:ext>
            </a:extLst>
          </p:cNvPr>
          <p:cNvSpPr/>
          <p:nvPr/>
        </p:nvSpPr>
        <p:spPr>
          <a:xfrm>
            <a:off x="8252733" y="4071452"/>
            <a:ext cx="2597314" cy="519857"/>
          </a:xfrm>
          <a:prstGeom prst="roundRect">
            <a:avLst>
              <a:gd name="adj" fmla="val 50000"/>
            </a:avLst>
          </a:prstGeom>
          <a:solidFill>
            <a:srgbClr val="5C06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Musculoskeletal and related conditions</a:t>
            </a:r>
          </a:p>
        </p:txBody>
      </p:sp>
      <p:sp>
        <p:nvSpPr>
          <p:cNvPr id="23" name="Rounded Rectangle 22">
            <a:extLst>
              <a:ext uri="{FF2B5EF4-FFF2-40B4-BE49-F238E27FC236}">
                <a16:creationId xmlns:a16="http://schemas.microsoft.com/office/drawing/2014/main" id="{0B4E0F77-7313-BA4F-9DFA-E5E550A0962E}"/>
              </a:ext>
            </a:extLst>
          </p:cNvPr>
          <p:cNvSpPr/>
          <p:nvPr/>
        </p:nvSpPr>
        <p:spPr>
          <a:xfrm>
            <a:off x="8252733" y="4730430"/>
            <a:ext cx="2597314" cy="519857"/>
          </a:xfrm>
          <a:prstGeom prst="roundRect">
            <a:avLst>
              <a:gd name="adj" fmla="val 50000"/>
            </a:avLst>
          </a:prstGeom>
          <a:solidFill>
            <a:srgbClr val="5C06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Inflammatory disorders, low pain syndromes</a:t>
            </a:r>
          </a:p>
        </p:txBody>
      </p:sp>
      <p:pic>
        <p:nvPicPr>
          <p:cNvPr id="21" name="Picture 20"/>
          <p:cNvPicPr>
            <a:picLocks noChangeAspect="1"/>
          </p:cNvPicPr>
          <p:nvPr/>
        </p:nvPicPr>
        <p:blipFill>
          <a:blip r:embed="rId4"/>
          <a:stretch>
            <a:fillRect/>
          </a:stretch>
        </p:blipFill>
        <p:spPr>
          <a:xfrm>
            <a:off x="9357672" y="6458300"/>
            <a:ext cx="1637024" cy="272837"/>
          </a:xfrm>
          <a:prstGeom prst="rect">
            <a:avLst/>
          </a:prstGeom>
        </p:spPr>
      </p:pic>
      <p:sp>
        <p:nvSpPr>
          <p:cNvPr id="3" name="TextBox 2"/>
          <p:cNvSpPr txBox="1"/>
          <p:nvPr/>
        </p:nvSpPr>
        <p:spPr>
          <a:xfrm>
            <a:off x="611793" y="6161072"/>
            <a:ext cx="6739763" cy="247259"/>
          </a:xfrm>
          <a:prstGeom prst="rect">
            <a:avLst/>
          </a:prstGeom>
          <a:noFill/>
        </p:spPr>
        <p:txBody>
          <a:bodyPr wrap="square" lIns="0" tIns="0" rIns="0" bIns="0" rtlCol="0">
            <a:noAutofit/>
          </a:bodyPr>
          <a:lstStyle/>
          <a:p>
            <a:pPr algn="l"/>
            <a:r>
              <a:rPr lang="en-US" sz="1100" i="1" dirty="0">
                <a:solidFill>
                  <a:schemeClr val="tx2"/>
                </a:solidFill>
              </a:rPr>
              <a:t>* visit maximums are combined for acupuncture and chiropractic services</a:t>
            </a:r>
          </a:p>
        </p:txBody>
      </p:sp>
    </p:spTree>
    <p:extLst>
      <p:ext uri="{BB962C8B-B14F-4D97-AF65-F5344CB8AC3E}">
        <p14:creationId xmlns:p14="http://schemas.microsoft.com/office/powerpoint/2010/main" val="672560399"/>
      </p:ext>
    </p:extLst>
  </p:cSld>
  <p:clrMapOvr>
    <a:masterClrMapping/>
  </p:clrMapOvr>
  <mc:AlternateContent xmlns:mc="http://schemas.openxmlformats.org/markup-compatibility/2006" xmlns:p14="http://schemas.microsoft.com/office/powerpoint/2010/main">
    <mc:Choice Requires="p14">
      <p:transition spd="slow" p14:dur="2000" advTm="23105"/>
    </mc:Choice>
    <mc:Fallback xmlns="">
      <p:transition spd="slow" advTm="23105"/>
    </mc:Fallback>
  </mc:AlternateContent>
</p:sld>
</file>

<file path=ppt/theme/theme1.xml><?xml version="1.0" encoding="utf-8"?>
<a:theme xmlns:a="http://schemas.openxmlformats.org/drawingml/2006/main" name="Office Theme">
  <a:themeElements>
    <a:clrScheme name="Orange_HPO_2020">
      <a:dk1>
        <a:srgbClr val="F58220"/>
      </a:dk1>
      <a:lt1>
        <a:srgbClr val="FFFFFF"/>
      </a:lt1>
      <a:dk2>
        <a:srgbClr val="333333"/>
      </a:dk2>
      <a:lt2>
        <a:srgbClr val="DDDDDD"/>
      </a:lt2>
      <a:accent1>
        <a:srgbClr val="F58220"/>
      </a:accent1>
      <a:accent2>
        <a:srgbClr val="CB177D"/>
      </a:accent2>
      <a:accent3>
        <a:srgbClr val="AAC832"/>
      </a:accent3>
      <a:accent4>
        <a:srgbClr val="5C068C"/>
      </a:accent4>
      <a:accent5>
        <a:srgbClr val="FDB913"/>
      </a:accent5>
      <a:accent6>
        <a:srgbClr val="6E6E6E"/>
      </a:accent6>
      <a:hlink>
        <a:srgbClr val="00548C"/>
      </a:hlink>
      <a:folHlink>
        <a:srgbClr val="00AE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b="1" dirty="0" smtClean="0">
            <a:solidFill>
              <a:schemeClr val="bg1">
                <a:lumMod val="50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range_HPO_2020">
      <a:dk1>
        <a:srgbClr val="F58220"/>
      </a:dk1>
      <a:lt1>
        <a:srgbClr val="FFFFFF"/>
      </a:lt1>
      <a:dk2>
        <a:srgbClr val="333333"/>
      </a:dk2>
      <a:lt2>
        <a:srgbClr val="DDDDDD"/>
      </a:lt2>
      <a:accent1>
        <a:srgbClr val="F58220"/>
      </a:accent1>
      <a:accent2>
        <a:srgbClr val="CB177D"/>
      </a:accent2>
      <a:accent3>
        <a:srgbClr val="AAC832"/>
      </a:accent3>
      <a:accent4>
        <a:srgbClr val="5C068C"/>
      </a:accent4>
      <a:accent5>
        <a:srgbClr val="FDB913"/>
      </a:accent5>
      <a:accent6>
        <a:srgbClr val="6E6E6E"/>
      </a:accent6>
      <a:hlink>
        <a:srgbClr val="00548C"/>
      </a:hlink>
      <a:folHlink>
        <a:srgbClr val="00AE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b="1" dirty="0" smtClean="0">
            <a:solidFill>
              <a:schemeClr val="bg1">
                <a:lumMod val="50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range_HPO_2020">
      <a:dk1>
        <a:srgbClr val="F58220"/>
      </a:dk1>
      <a:lt1>
        <a:srgbClr val="FFFFFF"/>
      </a:lt1>
      <a:dk2>
        <a:srgbClr val="333333"/>
      </a:dk2>
      <a:lt2>
        <a:srgbClr val="DDDDDD"/>
      </a:lt2>
      <a:accent1>
        <a:srgbClr val="F58220"/>
      </a:accent1>
      <a:accent2>
        <a:srgbClr val="CB177D"/>
      </a:accent2>
      <a:accent3>
        <a:srgbClr val="AAC832"/>
      </a:accent3>
      <a:accent4>
        <a:srgbClr val="5C068C"/>
      </a:accent4>
      <a:accent5>
        <a:srgbClr val="FDB913"/>
      </a:accent5>
      <a:accent6>
        <a:srgbClr val="6E6E6E"/>
      </a:accent6>
      <a:hlink>
        <a:srgbClr val="00548C"/>
      </a:hlink>
      <a:folHlink>
        <a:srgbClr val="00AE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b="1" dirty="0" smtClean="0">
            <a:solidFill>
              <a:schemeClr val="bg1">
                <a:lumMod val="50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709180609B654FAEAA0F69F95D74B1" ma:contentTypeVersion="0" ma:contentTypeDescription="Create a new document." ma:contentTypeScope="" ma:versionID="7a96b993e28a35c87cb7ffc96eda6b8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VariableListDefinition name="Computed" displayName="Computed" id="b55e5820-d789-430f-9518-e91da9a12e88" isdomainofvalue="False" dataSourceId="3a46a9aa-a2f7-4c47-9a01-e225c6572f90"/>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VariableList UniqueId="b55e5820-d789-430f-9518-e91da9a12e88" Name="Computed" ContentType="XML" MajorVersion="0" MinorVersion="1" isLocalCopy="False" IsBaseObject="False" DataSourceId="3a46a9aa-a2f7-4c47-9a01-e225c6572f90" DataSourceMajorVersion="0" DataSourceMinorVersion="1"/>
</file>

<file path=customXml/item5.xml><?xml version="1.0" encoding="utf-8"?>
<VariableList UniqueId="428bfdae-264e-4eca-9249-2854187d631a" Name="AD_HOC" ContentType="XML" MajorVersion="0" MinorVersion="1" isLocalCopy="False" IsBaseObject="False" DataSourceId="35b1b6b1-ad2d-4e6e-900f-583e3a4200f9" DataSourceMajorVersion="0" DataSourceMinorVersion="1"/>
</file>

<file path=customXml/item6.xml><?xml version="1.0" encoding="utf-8"?>
<AllExternalAdhocVariableMappings/>
</file>

<file path=customXml/item7.xml><?xml version="1.0" encoding="utf-8"?>
<VariableListDefinition name="System" displayName="System" id="ab932702-b6fd-4ac7-ad7f-3859b656c295" isdomainofvalue="False" dataSourceId="c5ec042d-a722-4b70-8582-4d05063dee0e"/>
</file>

<file path=customXml/item8.xml><?xml version="1.0" encoding="utf-8"?>
<VariableListDefinition name="AD_HOC" displayName="AD_HOC" id="428bfdae-264e-4eca-9249-2854187d631a" isdomainofvalue="False" dataSourceId="35b1b6b1-ad2d-4e6e-900f-583e3a4200f9"/>
</file>

<file path=customXml/item9.xml><?xml version="1.0" encoding="utf-8"?>
<VariableList UniqueId="ab932702-b6fd-4ac7-ad7f-3859b656c295" Name="System" ContentType="XML" MajorVersion="0" MinorVersion="1" isLocalCopy="False" IsBaseObject="False" DataSourceId="c5ec042d-a722-4b70-8582-4d05063dee0e" DataSourceMajorVersion="0" DataSourceMinorVersion="1"/>
</file>

<file path=customXml/itemProps1.xml><?xml version="1.0" encoding="utf-8"?>
<ds:datastoreItem xmlns:ds="http://schemas.openxmlformats.org/officeDocument/2006/customXml" ds:itemID="{8ACF4DFD-B71A-4C97-898F-28F4D88D50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10.xml><?xml version="1.0" encoding="utf-8"?>
<ds:datastoreItem xmlns:ds="http://schemas.openxmlformats.org/officeDocument/2006/customXml" ds:itemID="{097343E1-A7D2-4FC3-9B78-505325EF3B42}">
  <ds:schemaRefs/>
</ds:datastoreItem>
</file>

<file path=customXml/itemProps2.xml><?xml version="1.0" encoding="utf-8"?>
<ds:datastoreItem xmlns:ds="http://schemas.openxmlformats.org/officeDocument/2006/customXml" ds:itemID="{AC182363-D5D3-4A6F-A288-69483008F04C}">
  <ds:schemaRefs>
    <ds:schemaRef ds:uri="http://schemas.microsoft.com/sharepoint/v3/contenttype/forms"/>
  </ds:schemaRefs>
</ds:datastoreItem>
</file>

<file path=customXml/itemProps3.xml><?xml version="1.0" encoding="utf-8"?>
<ds:datastoreItem xmlns:ds="http://schemas.openxmlformats.org/officeDocument/2006/customXml" ds:itemID="{DD85F5E8-D250-4362-A8D0-4B78A3B18DB4}">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04ADAA97-5E56-470F-B170-F1B10C7A453D}">
  <ds:schemaRefs/>
</ds:datastoreItem>
</file>

<file path=customXml/itemProps5.xml><?xml version="1.0" encoding="utf-8"?>
<ds:datastoreItem xmlns:ds="http://schemas.openxmlformats.org/officeDocument/2006/customXml" ds:itemID="{B34527FA-5F88-4E19-BFBD-139A9F206BBB}">
  <ds:schemaRefs/>
</ds:datastoreItem>
</file>

<file path=customXml/itemProps6.xml><?xml version="1.0" encoding="utf-8"?>
<ds:datastoreItem xmlns:ds="http://schemas.openxmlformats.org/officeDocument/2006/customXml" ds:itemID="{6519FD30-BD32-40B0-91C0-D52B0C5FDCEB}">
  <ds:schemaRefs/>
</ds:datastoreItem>
</file>

<file path=customXml/itemProps7.xml><?xml version="1.0" encoding="utf-8"?>
<ds:datastoreItem xmlns:ds="http://schemas.openxmlformats.org/officeDocument/2006/customXml" ds:itemID="{4AD4644D-B547-4EF7-83E3-8EE0770662BD}">
  <ds:schemaRefs/>
</ds:datastoreItem>
</file>

<file path=customXml/itemProps8.xml><?xml version="1.0" encoding="utf-8"?>
<ds:datastoreItem xmlns:ds="http://schemas.openxmlformats.org/officeDocument/2006/customXml" ds:itemID="{C62D7CDD-059B-4A3E-8C68-D6B9F8EB4391}">
  <ds:schemaRefs/>
</ds:datastoreItem>
</file>

<file path=customXml/itemProps9.xml><?xml version="1.0" encoding="utf-8"?>
<ds:datastoreItem xmlns:ds="http://schemas.openxmlformats.org/officeDocument/2006/customXml" ds:itemID="{F609EC0A-4D62-44ED-B6A0-72D1C0E6FDB0}">
  <ds:schemaRefs/>
</ds:datastoreItem>
</file>

<file path=docProps/app.xml><?xml version="1.0" encoding="utf-8"?>
<Properties xmlns="http://schemas.openxmlformats.org/officeDocument/2006/extended-properties" xmlns:vt="http://schemas.openxmlformats.org/officeDocument/2006/docPropsVTypes">
  <Template>Office Theme</Template>
  <TotalTime>10056</TotalTime>
  <Words>1383</Words>
  <Application>Microsoft Office PowerPoint</Application>
  <PresentationFormat>Widescreen</PresentationFormat>
  <Paragraphs>188</Paragraphs>
  <Slides>14</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.AppleSystemUIFont</vt:lpstr>
      <vt:lpstr>Arial</vt:lpstr>
      <vt:lpstr>ArialMT</vt:lpstr>
      <vt:lpstr>Calibri</vt:lpstr>
      <vt:lpstr>Calibri Light</vt:lpstr>
      <vt:lpstr>CenteneSans-Light</vt:lpstr>
      <vt:lpstr>CenteneSans-Medium</vt:lpstr>
      <vt:lpstr>Wingdings</vt:lpstr>
      <vt:lpstr>Office Theme</vt:lpstr>
      <vt:lpstr>6_Office Theme</vt:lpstr>
      <vt:lpstr>3_Office Theme</vt:lpstr>
      <vt:lpstr>2024 University of California Open Enrollment </vt:lpstr>
      <vt:lpstr>Why Health Net?</vt:lpstr>
      <vt:lpstr>What’s new for 2024?  -  UC Blue &amp; Gold Benefits</vt:lpstr>
      <vt:lpstr>2024 Coverage Overview</vt:lpstr>
      <vt:lpstr>2024 Coverage Overview (cont.) </vt:lpstr>
      <vt:lpstr>Dedicated Health Benefit Navigators</vt:lpstr>
      <vt:lpstr>Teladoc – Telehealth Services   ENJOY ACCESS TO TELEDOC VIRTUAL VISITS AT NO COPAY!  </vt:lpstr>
      <vt:lpstr>Eat Right Now® by Sharecare Digital Weight Loss and Diabetes Prevention Program</vt:lpstr>
      <vt:lpstr>Chiropractic and Acupuncture Program</vt:lpstr>
      <vt:lpstr>MinuteClinic</vt:lpstr>
      <vt:lpstr>Active &amp; Fit Direct Fitness Discount Program</vt:lpstr>
      <vt:lpstr>Get More Done Online at HealthNet.com/uc</vt:lpstr>
      <vt:lpstr>Contact Page</vt:lpstr>
      <vt:lpstr>THANK YOU</vt:lpstr>
    </vt:vector>
  </TitlesOfParts>
  <Company>Centene,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Ilene J. Marcus</dc:creator>
  <cp:lastModifiedBy>Kali Rhoades</cp:lastModifiedBy>
  <cp:revision>347</cp:revision>
  <dcterms:created xsi:type="dcterms:W3CDTF">2019-05-07T18:59:23Z</dcterms:created>
  <dcterms:modified xsi:type="dcterms:W3CDTF">2023-10-06T19:39:25Z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0x01010057709180609B654FAEAA0F69F95D74B1</vt:lpwstr>
  </property>
  <property fmtid="{D5CDD505-2E9C-101B-9397-08002B2CF9AE}" pid="3" name="MSIP_Label_5a776955-85f6-4fec-9553-96dd3e0373c4_Enabled">
    <vt:lpwstr>true</vt:lpwstr>
  </property>
  <property fmtid="{D5CDD505-2E9C-101B-9397-08002B2CF9AE}" pid="4" name="MSIP_Label_5a776955-85f6-4fec-9553-96dd3e0373c4_SetDate">
    <vt:lpwstr>2022-09-14T18:46:35Z</vt:lpwstr>
  </property>
  <property fmtid="{D5CDD505-2E9C-101B-9397-08002B2CF9AE}" pid="5" name="MSIP_Label_5a776955-85f6-4fec-9553-96dd3e0373c4_Method">
    <vt:lpwstr>Standard</vt:lpwstr>
  </property>
  <property fmtid="{D5CDD505-2E9C-101B-9397-08002B2CF9AE}" pid="6" name="MSIP_Label_5a776955-85f6-4fec-9553-96dd3e0373c4_Name">
    <vt:lpwstr>Confidential</vt:lpwstr>
  </property>
  <property fmtid="{D5CDD505-2E9C-101B-9397-08002B2CF9AE}" pid="7" name="MSIP_Label_5a776955-85f6-4fec-9553-96dd3e0373c4_SiteId">
    <vt:lpwstr>f45ccc07-e57e-4d15-bf6f-f6cbccd2d395</vt:lpwstr>
  </property>
  <property fmtid="{D5CDD505-2E9C-101B-9397-08002B2CF9AE}" pid="8" name="MSIP_Label_5a776955-85f6-4fec-9553-96dd3e0373c4_ActionId">
    <vt:lpwstr>668e2afb-80e7-42a0-bbd8-ec933816a9c2</vt:lpwstr>
  </property>
  <property fmtid="{D5CDD505-2E9C-101B-9397-08002B2CF9AE}" pid="9" name="MSIP_Label_5a776955-85f6-4fec-9553-96dd3e0373c4_ContentBits">
    <vt:lpwstr>0</vt:lpwstr>
  </property>
</Properties>
</file>