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256" r:id="rId5"/>
    <p:sldId id="259" r:id="rId6"/>
    <p:sldId id="260" r:id="rId7"/>
    <p:sldId id="367" r:id="rId8"/>
    <p:sldId id="369" r:id="rId9"/>
    <p:sldId id="368" r:id="rId10"/>
    <p:sldId id="378" r:id="rId11"/>
    <p:sldId id="372" r:id="rId12"/>
    <p:sldId id="373" r:id="rId13"/>
    <p:sldId id="275" r:id="rId14"/>
    <p:sldId id="269" r:id="rId15"/>
    <p:sldId id="345" r:id="rId16"/>
    <p:sldId id="262" r:id="rId17"/>
    <p:sldId id="380" r:id="rId18"/>
    <p:sldId id="351" r:id="rId19"/>
    <p:sldId id="277" r:id="rId20"/>
    <p:sldId id="341" r:id="rId21"/>
    <p:sldId id="340" r:id="rId22"/>
    <p:sldId id="284" r:id="rId23"/>
    <p:sldId id="361" r:id="rId24"/>
    <p:sldId id="354" r:id="rId25"/>
    <p:sldId id="376" r:id="rId26"/>
    <p:sldId id="382" r:id="rId27"/>
    <p:sldId id="381" r:id="rId28"/>
    <p:sldId id="383" r:id="rId29"/>
    <p:sldId id="384" r:id="rId30"/>
    <p:sldId id="385" r:id="rId31"/>
    <p:sldId id="386" r:id="rId32"/>
    <p:sldId id="387" r:id="rId33"/>
    <p:sldId id="388" r:id="rId34"/>
    <p:sldId id="379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474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DDC12BF-F137-520C-685E-872A7E3CA9E6}" name="Irene Dorsey" initials="ID" userId="S::IDorsey@ucop.edu::0e3cacae-f63e-4264-a740-a97e1b4fb9f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F"/>
    <a:srgbClr val="FF933B"/>
    <a:srgbClr val="151515"/>
    <a:srgbClr val="B9B93A"/>
    <a:srgbClr val="F47735"/>
    <a:srgbClr val="003DA5"/>
    <a:srgbClr val="676767"/>
    <a:srgbClr val="000000"/>
    <a:srgbClr val="E95B93"/>
    <a:srgbClr val="343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84076" autoAdjust="0"/>
  </p:normalViewPr>
  <p:slideViewPr>
    <p:cSldViewPr snapToGrid="0">
      <p:cViewPr varScale="1">
        <p:scale>
          <a:sx n="68" d="100"/>
          <a:sy n="68" d="100"/>
        </p:scale>
        <p:origin x="1280" y="48"/>
      </p:cViewPr>
      <p:guideLst>
        <p:guide orient="horz" pos="2160"/>
        <p:guide pos="54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3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nada Palmer" userId="4d7edc41-f69b-4364-9ca9-5f1436d883d2" providerId="ADAL" clId="{D855AE2A-5231-4133-B21A-2AEED74C033D}"/>
    <pc:docChg chg="custSel modSld">
      <pc:chgData name="Ranada Palmer" userId="4d7edc41-f69b-4364-9ca9-5f1436d883d2" providerId="ADAL" clId="{D855AE2A-5231-4133-B21A-2AEED74C033D}" dt="2022-10-25T16:44:28.292" v="3"/>
      <pc:docMkLst>
        <pc:docMk/>
      </pc:docMkLst>
      <pc:sldChg chg="addSp delSp modSp delAnim">
        <pc:chgData name="Ranada Palmer" userId="4d7edc41-f69b-4364-9ca9-5f1436d883d2" providerId="ADAL" clId="{D855AE2A-5231-4133-B21A-2AEED74C033D}" dt="2022-10-25T16:44:28.292" v="3"/>
        <pc:sldMkLst>
          <pc:docMk/>
          <pc:sldMk cId="2123356800" sldId="386"/>
        </pc:sldMkLst>
        <pc:picChg chg="del">
          <ac:chgData name="Ranada Palmer" userId="4d7edc41-f69b-4364-9ca9-5f1436d883d2" providerId="ADAL" clId="{D855AE2A-5231-4133-B21A-2AEED74C033D}" dt="2022-10-25T16:40:02.895" v="0" actId="478"/>
          <ac:picMkLst>
            <pc:docMk/>
            <pc:sldMk cId="2123356800" sldId="386"/>
            <ac:picMk id="3" creationId="{33EA3101-F6BD-4FBB-85BD-765A3E95A4FF}"/>
          </ac:picMkLst>
        </pc:picChg>
        <pc:picChg chg="add del mod">
          <ac:chgData name="Ranada Palmer" userId="4d7edc41-f69b-4364-9ca9-5f1436d883d2" providerId="ADAL" clId="{D855AE2A-5231-4133-B21A-2AEED74C033D}" dt="2022-10-25T16:43:00.061" v="2" actId="478"/>
          <ac:picMkLst>
            <pc:docMk/>
            <pc:sldMk cId="2123356800" sldId="386"/>
            <ac:picMk id="4" creationId="{DC2E1E2D-018A-4493-A7B6-91B942F7550A}"/>
          </ac:picMkLst>
        </pc:picChg>
        <pc:picChg chg="add mod">
          <ac:chgData name="Ranada Palmer" userId="4d7edc41-f69b-4364-9ca9-5f1436d883d2" providerId="ADAL" clId="{D855AE2A-5231-4133-B21A-2AEED74C033D}" dt="2022-10-25T16:44:28.292" v="3"/>
          <ac:picMkLst>
            <pc:docMk/>
            <pc:sldMk cId="2123356800" sldId="386"/>
            <ac:picMk id="10" creationId="{55754809-7D0C-4CDC-BEE8-CF26FE69B852}"/>
          </ac:picMkLst>
        </pc:picChg>
      </pc:sldChg>
    </pc:docChg>
  </pc:docChgLst>
  <pc:docChgLst>
    <pc:chgData name="Ranada Palmer" userId="4d7edc41-f69b-4364-9ca9-5f1436d883d2" providerId="ADAL" clId="{580CFC04-451C-491B-8A86-7D5C1D7054AE}"/>
    <pc:docChg chg="custSel modSld">
      <pc:chgData name="Ranada Palmer" userId="4d7edc41-f69b-4364-9ca9-5f1436d883d2" providerId="ADAL" clId="{580CFC04-451C-491B-8A86-7D5C1D7054AE}" dt="2022-10-25T07:36:09.330" v="17"/>
      <pc:docMkLst>
        <pc:docMk/>
      </pc:docMkLst>
      <pc:sldChg chg="addSp delSp modSp delAnim">
        <pc:chgData name="Ranada Palmer" userId="4d7edc41-f69b-4364-9ca9-5f1436d883d2" providerId="ADAL" clId="{580CFC04-451C-491B-8A86-7D5C1D7054AE}" dt="2022-10-25T07:36:09.330" v="17"/>
        <pc:sldMkLst>
          <pc:docMk/>
          <pc:sldMk cId="0" sldId="256"/>
        </pc:sldMkLst>
        <pc:picChg chg="del">
          <ac:chgData name="Ranada Palmer" userId="4d7edc41-f69b-4364-9ca9-5f1436d883d2" providerId="ADAL" clId="{580CFC04-451C-491B-8A86-7D5C1D7054AE}" dt="2022-10-25T07:29:46.562" v="4" actId="478"/>
          <ac:picMkLst>
            <pc:docMk/>
            <pc:sldMk cId="0" sldId="256"/>
            <ac:picMk id="2" creationId="{FBC75B7F-FF3D-4A6E-8413-928649AFADF3}"/>
          </ac:picMkLst>
        </pc:picChg>
        <pc:picChg chg="add del mod">
          <ac:chgData name="Ranada Palmer" userId="4d7edc41-f69b-4364-9ca9-5f1436d883d2" providerId="ADAL" clId="{580CFC04-451C-491B-8A86-7D5C1D7054AE}" dt="2022-10-25T07:30:17.472" v="6" actId="478"/>
          <ac:picMkLst>
            <pc:docMk/>
            <pc:sldMk cId="0" sldId="256"/>
            <ac:picMk id="3" creationId="{EB0F6A5A-8A63-45F6-BA65-B32EBA8F0C16}"/>
          </ac:picMkLst>
        </pc:picChg>
        <pc:picChg chg="add del mod">
          <ac:chgData name="Ranada Palmer" userId="4d7edc41-f69b-4364-9ca9-5f1436d883d2" providerId="ADAL" clId="{580CFC04-451C-491B-8A86-7D5C1D7054AE}" dt="2022-10-25T07:31:17.777" v="8" actId="478"/>
          <ac:picMkLst>
            <pc:docMk/>
            <pc:sldMk cId="0" sldId="256"/>
            <ac:picMk id="6" creationId="{00A4304F-D199-446C-AC5D-5072C77BC25B}"/>
          </ac:picMkLst>
        </pc:picChg>
        <pc:picChg chg="add del mod">
          <ac:chgData name="Ranada Palmer" userId="4d7edc41-f69b-4364-9ca9-5f1436d883d2" providerId="ADAL" clId="{580CFC04-451C-491B-8A86-7D5C1D7054AE}" dt="2022-10-25T07:31:44.502" v="10" actId="478"/>
          <ac:picMkLst>
            <pc:docMk/>
            <pc:sldMk cId="0" sldId="256"/>
            <ac:picMk id="7" creationId="{27CDE735-63F5-4370-B390-5900496AD581}"/>
          </ac:picMkLst>
        </pc:picChg>
        <pc:picChg chg="add del mod">
          <ac:chgData name="Ranada Palmer" userId="4d7edc41-f69b-4364-9ca9-5f1436d883d2" providerId="ADAL" clId="{580CFC04-451C-491B-8A86-7D5C1D7054AE}" dt="2022-10-25T07:32:29.575" v="12" actId="478"/>
          <ac:picMkLst>
            <pc:docMk/>
            <pc:sldMk cId="0" sldId="256"/>
            <ac:picMk id="8" creationId="{79521330-ADFB-4CBF-B1AD-EB7FA475BC51}"/>
          </ac:picMkLst>
        </pc:picChg>
        <pc:picChg chg="add del mod">
          <ac:chgData name="Ranada Palmer" userId="4d7edc41-f69b-4364-9ca9-5f1436d883d2" providerId="ADAL" clId="{580CFC04-451C-491B-8A86-7D5C1D7054AE}" dt="2022-10-25T07:33:53.389" v="14" actId="478"/>
          <ac:picMkLst>
            <pc:docMk/>
            <pc:sldMk cId="0" sldId="256"/>
            <ac:picMk id="9" creationId="{89F6ADD7-F2E9-4C86-926F-32B2BACDFC69}"/>
          </ac:picMkLst>
        </pc:picChg>
        <pc:picChg chg="add del mod">
          <ac:chgData name="Ranada Palmer" userId="4d7edc41-f69b-4364-9ca9-5f1436d883d2" providerId="ADAL" clId="{580CFC04-451C-491B-8A86-7D5C1D7054AE}" dt="2022-10-25T07:34:35.851" v="16" actId="478"/>
          <ac:picMkLst>
            <pc:docMk/>
            <pc:sldMk cId="0" sldId="256"/>
            <ac:picMk id="10" creationId="{E7941C55-4E10-4FA4-BC68-C9F957DF4A2E}"/>
          </ac:picMkLst>
        </pc:picChg>
        <pc:picChg chg="add mod">
          <ac:chgData name="Ranada Palmer" userId="4d7edc41-f69b-4364-9ca9-5f1436d883d2" providerId="ADAL" clId="{580CFC04-451C-491B-8A86-7D5C1D7054AE}" dt="2022-10-25T07:36:09.330" v="17"/>
          <ac:picMkLst>
            <pc:docMk/>
            <pc:sldMk cId="0" sldId="256"/>
            <ac:picMk id="11" creationId="{744C41AD-FBAA-4BC7-AD09-889EE87E5C54}"/>
          </ac:picMkLst>
        </pc:picChg>
      </pc:sldChg>
      <pc:sldChg chg="addSp delSp modSp delAnim">
        <pc:chgData name="Ranada Palmer" userId="4d7edc41-f69b-4364-9ca9-5f1436d883d2" providerId="ADAL" clId="{580CFC04-451C-491B-8A86-7D5C1D7054AE}" dt="2022-10-25T07:28:55.943" v="3"/>
        <pc:sldMkLst>
          <pc:docMk/>
          <pc:sldMk cId="1501348174" sldId="376"/>
        </pc:sldMkLst>
        <pc:picChg chg="del">
          <ac:chgData name="Ranada Palmer" userId="4d7edc41-f69b-4364-9ca9-5f1436d883d2" providerId="ADAL" clId="{580CFC04-451C-491B-8A86-7D5C1D7054AE}" dt="2022-10-25T07:25:08.413" v="0" actId="478"/>
          <ac:picMkLst>
            <pc:docMk/>
            <pc:sldMk cId="1501348174" sldId="376"/>
            <ac:picMk id="2" creationId="{5E1AA7EB-07D0-41BD-8D23-2FA56CCC02FE}"/>
          </ac:picMkLst>
        </pc:picChg>
        <pc:picChg chg="add del mod">
          <ac:chgData name="Ranada Palmer" userId="4d7edc41-f69b-4364-9ca9-5f1436d883d2" providerId="ADAL" clId="{580CFC04-451C-491B-8A86-7D5C1D7054AE}" dt="2022-10-25T07:28:21.349" v="2" actId="478"/>
          <ac:picMkLst>
            <pc:docMk/>
            <pc:sldMk cId="1501348174" sldId="376"/>
            <ac:picMk id="5" creationId="{85805E69-CC27-4AFE-A63E-D6F7DA54244E}"/>
          </ac:picMkLst>
        </pc:picChg>
        <pc:picChg chg="add mod">
          <ac:chgData name="Ranada Palmer" userId="4d7edc41-f69b-4364-9ca9-5f1436d883d2" providerId="ADAL" clId="{580CFC04-451C-491B-8A86-7D5C1D7054AE}" dt="2022-10-25T07:28:55.943" v="3"/>
          <ac:picMkLst>
            <pc:docMk/>
            <pc:sldMk cId="1501348174" sldId="376"/>
            <ac:picMk id="10" creationId="{4CB3EA56-BABA-4613-8468-F1D32251941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BBD65-146B-EC4C-83B5-8EBFCB408712}" type="datetimeFigureOut">
              <a:rPr lang="en-US" smtClean="0"/>
              <a:pPr/>
              <a:t>10/25/2022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9DDE9-F6B5-BA4A-B655-C30707047F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4970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6CC86-58EB-5F4B-A4A2-39B6E15C8016}" type="datetimeFigureOut">
              <a:rPr lang="en-US"/>
              <a:pPr/>
              <a:t>10/25/2022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D5646-A00B-3942-B201-4EB41B9B77BE}" type="slidenum">
              <a:rPr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7186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948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98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081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093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769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6354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77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18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46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06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9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2932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152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888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000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3303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847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387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97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191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5646-A00B-3942-B201-4EB41B9B77B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005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343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194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844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D5646-A00B-3942-B201-4EB41B9B77BE}" type="slidenum">
              <a:rPr lang="en-US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012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956300" y="4842120"/>
            <a:ext cx="284786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</a:rPr>
              <a:t>Fall Benefits</a:t>
            </a:r>
            <a:r>
              <a:rPr lang="en-US" sz="1800" baseline="0" dirty="0">
                <a:solidFill>
                  <a:schemeClr val="bg1"/>
                </a:solidFill>
              </a:rPr>
              <a:t> Training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" y="3613"/>
            <a:ext cx="9131316" cy="684848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880558"/>
            <a:ext cx="2651760" cy="37446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aseline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Add your copy</a:t>
            </a:r>
          </a:p>
        </p:txBody>
      </p:sp>
      <p:sp>
        <p:nvSpPr>
          <p:cNvPr id="28" name="Content Placeholder 5"/>
          <p:cNvSpPr>
            <a:spLocks noGrp="1"/>
          </p:cNvSpPr>
          <p:nvPr>
            <p:ph sz="quarter" idx="19" hasCustomPrompt="1"/>
          </p:nvPr>
        </p:nvSpPr>
        <p:spPr>
          <a:xfrm>
            <a:off x="3245372" y="880558"/>
            <a:ext cx="2651760" cy="37446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Add your copy</a:t>
            </a:r>
          </a:p>
        </p:txBody>
      </p:sp>
      <p:sp>
        <p:nvSpPr>
          <p:cNvPr id="29" name="Content Placeholder 5"/>
          <p:cNvSpPr>
            <a:spLocks noGrp="1"/>
          </p:cNvSpPr>
          <p:nvPr>
            <p:ph sz="quarter" idx="20" hasCustomPrompt="1"/>
          </p:nvPr>
        </p:nvSpPr>
        <p:spPr>
          <a:xfrm>
            <a:off x="6035863" y="880558"/>
            <a:ext cx="2651760" cy="37446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="0" i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Add your copy</a:t>
            </a:r>
          </a:p>
        </p:txBody>
      </p:sp>
    </p:spTree>
    <p:extLst>
      <p:ext uri="{BB962C8B-B14F-4D97-AF65-F5344CB8AC3E}">
        <p14:creationId xmlns:p14="http://schemas.microsoft.com/office/powerpoint/2010/main" val="582935023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6"/>
            <a:ext cx="9139937" cy="685495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267B7-46C3-45C4-B1FB-D960467467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26557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286"/>
            <a:ext cx="9143998" cy="685571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535602"/>
            <a:ext cx="5031519" cy="9085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3600" b="1" i="0" baseline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Divider Title Goes Here</a:t>
            </a:r>
            <a:br>
              <a:rPr lang="en-US"/>
            </a:br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896240"/>
            <a:ext cx="5448080" cy="254223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Type your highly motivational phrase here and impress </a:t>
            </a:r>
            <a:br>
              <a:rPr lang="en-US"/>
            </a:br>
            <a:r>
              <a:rPr lang="en-US"/>
              <a:t>all who see your presentation.</a:t>
            </a:r>
          </a:p>
        </p:txBody>
      </p:sp>
    </p:spTree>
    <p:extLst>
      <p:ext uri="{BB962C8B-B14F-4D97-AF65-F5344CB8AC3E}">
        <p14:creationId xmlns:p14="http://schemas.microsoft.com/office/powerpoint/2010/main" val="167910233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896241"/>
            <a:ext cx="5448080" cy="10279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This slide has an important chart.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4" y="2214713"/>
            <a:ext cx="5439486" cy="29204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47496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911918"/>
            <a:ext cx="5448080" cy="10279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Here are some charts </a:t>
            </a:r>
            <a:br>
              <a:rPr lang="en-US"/>
            </a:br>
            <a:r>
              <a:rPr lang="en-US"/>
              <a:t>for comparison.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3" y="2285269"/>
            <a:ext cx="4043989" cy="32026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Chart Placeholder 12"/>
          <p:cNvSpPr>
            <a:spLocks noGrp="1"/>
          </p:cNvSpPr>
          <p:nvPr>
            <p:ph type="chart" sz="quarter" idx="19"/>
          </p:nvPr>
        </p:nvSpPr>
        <p:spPr>
          <a:xfrm>
            <a:off x="4624552" y="2285269"/>
            <a:ext cx="4043438" cy="32026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 rot="5400000" flipH="1" flipV="1">
            <a:off x="8418133" y="6467769"/>
            <a:ext cx="136525" cy="1588"/>
          </a:xfrm>
          <a:prstGeom prst="line">
            <a:avLst/>
          </a:prstGeom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82106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/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904078"/>
            <a:ext cx="5448080" cy="10279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This chart has </a:t>
            </a:r>
            <a:br>
              <a:rPr lang="en-US"/>
            </a:br>
            <a:r>
              <a:rPr lang="en-US"/>
              <a:t>additional notes.</a:t>
            </a:r>
          </a:p>
        </p:txBody>
      </p:sp>
      <p:sp>
        <p:nvSpPr>
          <p:cNvPr id="10" name="Chart Placeholder 12"/>
          <p:cNvSpPr>
            <a:spLocks noGrp="1"/>
          </p:cNvSpPr>
          <p:nvPr>
            <p:ph type="chart" sz="quarter" idx="18"/>
          </p:nvPr>
        </p:nvSpPr>
        <p:spPr>
          <a:xfrm>
            <a:off x="463825" y="2277429"/>
            <a:ext cx="5448080" cy="321053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20" hasCustomPrompt="1"/>
          </p:nvPr>
        </p:nvSpPr>
        <p:spPr>
          <a:xfrm>
            <a:off x="6035863" y="2277429"/>
            <a:ext cx="2651760" cy="32105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000" b="0" i="0" baseline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Go ahead and mention some details.</a:t>
            </a:r>
          </a:p>
        </p:txBody>
      </p:sp>
    </p:spTree>
    <p:extLst>
      <p:ext uri="{BB962C8B-B14F-4D97-AF65-F5344CB8AC3E}">
        <p14:creationId xmlns:p14="http://schemas.microsoft.com/office/powerpoint/2010/main" val="121591257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881" y="904079"/>
            <a:ext cx="5448080" cy="10279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2000"/>
              </a:lnSpc>
              <a:buNone/>
              <a:defRPr lang="en-US" sz="4000" b="0" i="0" baseline="0" smtClean="0">
                <a:solidFill>
                  <a:srgbClr val="666666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0F7FC5"/>
                </a:solidFill>
              </a:defRPr>
            </a:lvl2pPr>
            <a:lvl3pPr>
              <a:defRPr sz="1800">
                <a:solidFill>
                  <a:srgbClr val="0F7FC5"/>
                </a:solidFill>
              </a:defRPr>
            </a:lvl3pPr>
            <a:lvl4pPr>
              <a:defRPr sz="1600">
                <a:solidFill>
                  <a:srgbClr val="0F7FC5"/>
                </a:solidFill>
              </a:defRPr>
            </a:lvl4pPr>
            <a:lvl5pPr>
              <a:defRPr sz="1600">
                <a:solidFill>
                  <a:srgbClr val="0F7FC5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This slide has an interesting photo.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463125" y="2268670"/>
            <a:ext cx="5439836" cy="33055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000" b="0" i="0" baseline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63270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199" y="896239"/>
            <a:ext cx="5489903" cy="48731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2200"/>
              </a:spcBef>
              <a:spcAft>
                <a:spcPts val="0"/>
              </a:spcAft>
              <a:buNone/>
              <a:defRPr sz="2800" b="0" i="0">
                <a:solidFill>
                  <a:srgbClr val="666666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rgbClr val="666666"/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Item 1</a:t>
            </a:r>
          </a:p>
          <a:p>
            <a:pPr lvl="1"/>
            <a:r>
              <a:rPr lang="en-US"/>
              <a:t>Bullet</a:t>
            </a:r>
          </a:p>
          <a:p>
            <a:pPr lvl="1"/>
            <a:r>
              <a:rPr lang="en-US"/>
              <a:t>Bullet</a:t>
            </a:r>
          </a:p>
          <a:p>
            <a:pPr lvl="0"/>
            <a:r>
              <a:rPr lang="en-US"/>
              <a:t>Item 2</a:t>
            </a:r>
          </a:p>
          <a:p>
            <a:pPr lvl="1"/>
            <a:r>
              <a:rPr lang="en-US"/>
              <a:t>Bullet</a:t>
            </a:r>
          </a:p>
          <a:p>
            <a:pPr lvl="1"/>
            <a:r>
              <a:rPr lang="en-US"/>
              <a:t>Bullet</a:t>
            </a:r>
          </a:p>
          <a:p>
            <a:pPr lvl="0"/>
            <a:r>
              <a:rPr lang="en-US"/>
              <a:t>Item 3</a:t>
            </a:r>
          </a:p>
          <a:p>
            <a:pPr lvl="1"/>
            <a:r>
              <a:rPr lang="en-US"/>
              <a:t>Bullet</a:t>
            </a:r>
          </a:p>
          <a:p>
            <a:pPr lvl="1"/>
            <a:r>
              <a:rPr lang="en-US"/>
              <a:t>Bullet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9377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896237"/>
            <a:ext cx="2651760" cy="37490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rgbClr val="666666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rgbClr val="666666"/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Item 1</a:t>
            </a:r>
          </a:p>
          <a:p>
            <a:pPr lvl="1"/>
            <a:r>
              <a:rPr lang="en-US"/>
              <a:t>Bullet</a:t>
            </a:r>
          </a:p>
          <a:p>
            <a:pPr lvl="1"/>
            <a:r>
              <a:rPr lang="en-US"/>
              <a:t>Bullet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1" hasCustomPrompt="1"/>
          </p:nvPr>
        </p:nvSpPr>
        <p:spPr>
          <a:xfrm>
            <a:off x="3246532" y="896237"/>
            <a:ext cx="2651760" cy="37490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rgbClr val="666666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rgbClr val="666666"/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Item 2</a:t>
            </a:r>
          </a:p>
          <a:p>
            <a:pPr lvl="1"/>
            <a:r>
              <a:rPr lang="en-US"/>
              <a:t>Bullet</a:t>
            </a:r>
          </a:p>
          <a:p>
            <a:pPr lvl="1"/>
            <a:r>
              <a:rPr lang="en-US"/>
              <a:t>Bullet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2" hasCustomPrompt="1"/>
          </p:nvPr>
        </p:nvSpPr>
        <p:spPr>
          <a:xfrm>
            <a:off x="6035863" y="896237"/>
            <a:ext cx="2651760" cy="37490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2800" b="0" i="0">
                <a:solidFill>
                  <a:srgbClr val="666666"/>
                </a:solidFill>
                <a:latin typeface="Arial"/>
                <a:cs typeface="Arial"/>
              </a:defRPr>
            </a:lvl1pPr>
            <a:lvl2pPr marL="287338" marR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800">
                <a:solidFill>
                  <a:srgbClr val="666666"/>
                </a:solidFill>
              </a:defRPr>
            </a:lvl2pPr>
            <a:lvl3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Item 3</a:t>
            </a:r>
          </a:p>
          <a:p>
            <a:pPr lvl="1"/>
            <a:r>
              <a:rPr lang="en-US"/>
              <a:t>Bullet</a:t>
            </a:r>
          </a:p>
          <a:p>
            <a:pPr lvl="1"/>
            <a:r>
              <a:rPr lang="en-US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188658055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872404"/>
            <a:ext cx="8229600" cy="661720"/>
          </a:xfrm>
          <a:prstGeom prst="rect">
            <a:avLst/>
          </a:prstGeom>
        </p:spPr>
        <p:txBody>
          <a:bodyPr vert="horz" lIns="0" tIns="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67129"/>
            <a:ext cx="8229600" cy="3408172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6" cy="1797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04"/>
          <a:stretch/>
        </p:blipFill>
        <p:spPr>
          <a:xfrm>
            <a:off x="-3050" y="5740400"/>
            <a:ext cx="9147048" cy="1117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78" r:id="rId2"/>
    <p:sldLayoutId id="2147483669" r:id="rId3"/>
    <p:sldLayoutId id="2147483670" r:id="rId4"/>
    <p:sldLayoutId id="2147483677" r:id="rId5"/>
    <p:sldLayoutId id="2147483675" r:id="rId6"/>
    <p:sldLayoutId id="2147483674" r:id="rId7"/>
    <p:sldLayoutId id="2147483673" r:id="rId8"/>
    <p:sldLayoutId id="2147483672" r:id="rId9"/>
    <p:sldLayoutId id="2147483671" r:id="rId10"/>
    <p:sldLayoutId id="2147483679" r:id="rId11"/>
    <p:sldLayoutId id="2147483680" r:id="rId12"/>
  </p:sldLayoutIdLst>
  <p:transition spd="slow">
    <p:wipe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0" i="0" kern="1200">
          <a:solidFill>
            <a:srgbClr val="676767"/>
          </a:solidFill>
          <a:latin typeface="Arial"/>
          <a:ea typeface="+mj-ea"/>
          <a:cs typeface="Kievit Offc Pro Medium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676767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666666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sv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hyperlink" Target="mailto:ranada.palmer@ucr.edu" TargetMode="External"/><Relationship Id="rId5" Type="http://schemas.openxmlformats.org/officeDocument/2006/relationships/hyperlink" Target="mailto:tina.rodriguez@ucr.edu" TargetMode="Externa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hyperlink" Target="mailto:benefits@ucr.edu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hyperlink" Target="http://member.accolade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7EAA62-8863-44EB-B50F-10AD5555A2EC}"/>
              </a:ext>
            </a:extLst>
          </p:cNvPr>
          <p:cNvSpPr/>
          <p:nvPr/>
        </p:nvSpPr>
        <p:spPr>
          <a:xfrm>
            <a:off x="568662" y="568172"/>
            <a:ext cx="1306848" cy="639843"/>
          </a:xfrm>
          <a:prstGeom prst="rect">
            <a:avLst/>
          </a:prstGeom>
          <a:solidFill>
            <a:srgbClr val="FAB0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142B5B-42E5-4E06-86BD-7DC271475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341" y="568172"/>
            <a:ext cx="1306847" cy="495048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44C41AD-FBAA-4BC7-AD09-889EE87E5C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8238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0" y="2747563"/>
            <a:ext cx="9144000" cy="1019382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2023 HMO MEDICAL PLANS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FOR FACULTY AND STAFF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D0DC1D-04A7-3C12-9338-2DA584B2D24C}"/>
              </a:ext>
            </a:extLst>
          </p:cNvPr>
          <p:cNvSpPr txBox="1"/>
          <p:nvPr/>
        </p:nvSpPr>
        <p:spPr>
          <a:xfrm>
            <a:off x="3013363" y="2909454"/>
            <a:ext cx="180975" cy="3619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D06699-F55B-4422-B8DA-2E11C60AD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1657" y="535602"/>
            <a:ext cx="1371600" cy="51889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CD865D-F63F-4AFE-8624-518A4E6F6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82814"/>
      </p:ext>
    </p:extLst>
  </p:cSld>
  <p:clrMapOvr>
    <a:masterClrMapping/>
  </p:clrMapOvr>
  <p:transition spd="slow" advTm="444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27048" y="2057219"/>
            <a:ext cx="5489903" cy="1405513"/>
          </a:xfrm>
        </p:spPr>
        <p:txBody>
          <a:bodyPr/>
          <a:lstStyle/>
          <a:p>
            <a:pPr algn="ctr"/>
            <a:r>
              <a:rPr lang="en-US" sz="4500" b="1" dirty="0">
                <a:solidFill>
                  <a:srgbClr val="003DA5"/>
                </a:solidFill>
              </a:rPr>
              <a:t>Medical HMO Plans</a:t>
            </a:r>
          </a:p>
          <a:p>
            <a:pPr algn="ctr"/>
            <a:endParaRPr lang="en-US" b="1" dirty="0">
              <a:solidFill>
                <a:srgbClr val="003DA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E4FF30-FEC2-798F-C9D3-90D19E5BEDF5}"/>
              </a:ext>
            </a:extLst>
          </p:cNvPr>
          <p:cNvSpPr txBox="1"/>
          <p:nvPr/>
        </p:nvSpPr>
        <p:spPr>
          <a:xfrm>
            <a:off x="2285999" y="3429000"/>
            <a:ext cx="4572000" cy="14465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200" dirty="0">
                <a:solidFill>
                  <a:srgbClr val="F47735"/>
                </a:solidFill>
              </a:rPr>
              <a:t>UC Blue &amp; Gold HMO</a:t>
            </a:r>
          </a:p>
          <a:p>
            <a:pPr algn="ctr"/>
            <a:r>
              <a:rPr lang="en-US" sz="2200" dirty="0">
                <a:solidFill>
                  <a:srgbClr val="F47735"/>
                </a:solidFill>
              </a:rPr>
              <a:t>Kaiser HMO</a:t>
            </a:r>
            <a:endParaRPr lang="en-US" sz="2200" dirty="0">
              <a:solidFill>
                <a:srgbClr val="F47735"/>
              </a:solidFill>
              <a:cs typeface="Arial"/>
            </a:endParaRPr>
          </a:p>
          <a:p>
            <a:pPr algn="ctr"/>
            <a:r>
              <a:rPr lang="en-US" sz="2200" dirty="0">
                <a:solidFill>
                  <a:srgbClr val="F47735"/>
                </a:solidFill>
                <a:cs typeface="Arial"/>
              </a:rPr>
              <a:t>Optum Behavioral Health</a:t>
            </a:r>
          </a:p>
          <a:p>
            <a:pPr algn="ctr"/>
            <a:endParaRPr lang="en-US" sz="2200" dirty="0">
              <a:solidFill>
                <a:srgbClr val="F47735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3035DA5-2A7F-42A1-ADA5-2A3F4592C3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56227" y="1928694"/>
            <a:ext cx="280946" cy="1285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AD2BE77-E016-456E-A982-197A995DAADC}"/>
              </a:ext>
            </a:extLst>
          </p:cNvPr>
          <p:cNvGrpSpPr/>
          <p:nvPr/>
        </p:nvGrpSpPr>
        <p:grpSpPr>
          <a:xfrm>
            <a:off x="204186" y="5734975"/>
            <a:ext cx="2032987" cy="870011"/>
            <a:chOff x="204186" y="5734975"/>
            <a:chExt cx="2032987" cy="87001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AB8096-09A9-4C63-ACC3-B4DB0A1B4F8E}"/>
                </a:ext>
              </a:extLst>
            </p:cNvPr>
            <p:cNvSpPr/>
            <p:nvPr/>
          </p:nvSpPr>
          <p:spPr>
            <a:xfrm>
              <a:off x="204186" y="5734975"/>
              <a:ext cx="2032987" cy="870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96B42A0-E962-4094-9054-26B2F501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262" y="5967896"/>
              <a:ext cx="1306847" cy="495048"/>
            </a:xfrm>
            <a:prstGeom prst="rect">
              <a:avLst/>
            </a:prstGeom>
          </p:spPr>
        </p:pic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16E71FF-6427-4A82-B075-1B9A0F9F9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7640"/>
      </p:ext>
    </p:extLst>
  </p:cSld>
  <p:clrMapOvr>
    <a:masterClrMapping/>
  </p:clrMapOvr>
  <p:transition spd="slow" advTm="2559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5176" y="1125932"/>
            <a:ext cx="5448080" cy="807593"/>
          </a:xfrm>
        </p:spPr>
        <p:txBody>
          <a:bodyPr vert="horz" lIns="0" tIns="0" rIns="0" bIns="0" rtlCol="0" anchor="t">
            <a:spAutoFit/>
          </a:bodyPr>
          <a:lstStyle/>
          <a:p>
            <a:r>
              <a:rPr lang="en-US" sz="3600" b="1" dirty="0">
                <a:solidFill>
                  <a:srgbClr val="003DA5"/>
                </a:solidFill>
              </a:rPr>
              <a:t>UC Blue &amp; Gold HMO </a:t>
            </a:r>
            <a:br>
              <a:rPr lang="en-US" sz="3600" b="1" dirty="0">
                <a:solidFill>
                  <a:srgbClr val="003DA5"/>
                </a:solidFill>
              </a:rPr>
            </a:br>
            <a:r>
              <a:rPr lang="en-US" sz="2800" b="1" i="1" dirty="0">
                <a:solidFill>
                  <a:srgbClr val="003DA5"/>
                </a:solidFill>
              </a:rPr>
              <a:t>Plan Design Changes</a:t>
            </a:r>
            <a:endParaRPr lang="en-US" sz="3600" b="1" dirty="0">
              <a:solidFill>
                <a:srgbClr val="003DA5"/>
              </a:solidFill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5741DA04-9F4C-0051-F73A-F5B5F6CB99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241298"/>
              </p:ext>
            </p:extLst>
          </p:nvPr>
        </p:nvGraphicFramePr>
        <p:xfrm>
          <a:off x="455176" y="2148316"/>
          <a:ext cx="8193196" cy="3364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6598">
                  <a:extLst>
                    <a:ext uri="{9D8B030D-6E8A-4147-A177-3AD203B41FA5}">
                      <a16:colId xmlns:a16="http://schemas.microsoft.com/office/drawing/2014/main" val="2982026781"/>
                    </a:ext>
                  </a:extLst>
                </a:gridCol>
                <a:gridCol w="4096598">
                  <a:extLst>
                    <a:ext uri="{9D8B030D-6E8A-4147-A177-3AD203B41FA5}">
                      <a16:colId xmlns:a16="http://schemas.microsoft.com/office/drawing/2014/main" val="1602895657"/>
                    </a:ext>
                  </a:extLst>
                </a:gridCol>
              </a:tblGrid>
              <a:tr h="370839"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1" i="0" u="none" strike="noStrike" noProof="0" dirty="0">
                          <a:latin typeface="Arial"/>
                        </a:rPr>
                        <a:t>Enhanced Infertility Benefits</a:t>
                      </a:r>
                      <a:endParaRPr lang="en-US" sz="2000" dirty="0"/>
                    </a:p>
                  </a:txBody>
                  <a:tcPr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396403"/>
                  </a:ext>
                </a:extLst>
              </a:tr>
              <a:tr h="46655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676767"/>
                          </a:solidFill>
                        </a:rPr>
                        <a:t>2022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676767"/>
                          </a:solidFill>
                        </a:rPr>
                        <a:t>2023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576607"/>
                  </a:ext>
                </a:extLst>
              </a:tr>
              <a:tr h="368300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sng" strike="noStrike" noProof="0" dirty="0">
                          <a:solidFill>
                            <a:srgbClr val="676767"/>
                          </a:solidFill>
                          <a:latin typeface="+mn-lt"/>
                        </a:rPr>
                        <a:t>Covered at 50% coinsurance (no lifetime limit):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372165"/>
                  </a:ext>
                </a:extLst>
              </a:tr>
              <a:tr h="4114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676767"/>
                          </a:solidFill>
                        </a:rPr>
                        <a:t>- Diagnosis, evaluation, and treatment of underlying cause of infertility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676767"/>
                          </a:solidFill>
                          <a:latin typeface="+mn-lt"/>
                        </a:rPr>
                        <a:t>- Artificial Insemination - Rx - Medical                              </a:t>
                      </a:r>
                      <a:endParaRPr lang="en-US" sz="1600" b="0" dirty="0">
                        <a:solidFill>
                          <a:srgbClr val="676767"/>
                        </a:solidFill>
                      </a:endParaRPr>
                    </a:p>
                    <a:p>
                      <a:pPr lvl="0">
                        <a:buNone/>
                      </a:pPr>
                      <a:endParaRPr lang="en-US" sz="1600" b="0" dirty="0">
                        <a:solidFill>
                          <a:srgbClr val="676767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582568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0" dirty="0">
                          <a:solidFill>
                            <a:srgbClr val="676767"/>
                          </a:solidFill>
                          <a:latin typeface="+mn-lt"/>
                        </a:rPr>
                        <a:t>- GIFT - </a:t>
                      </a:r>
                      <a:r>
                        <a:rPr lang="en-US" sz="1600" b="0" kern="1200" dirty="0">
                          <a:solidFill>
                            <a:srgbClr val="676767"/>
                          </a:solidFill>
                          <a:latin typeface="+mn-lt"/>
                          <a:ea typeface="+mn-ea"/>
                          <a:cs typeface="+mn-cs"/>
                        </a:rPr>
                        <a:t>Gamete </a:t>
                      </a:r>
                      <a:r>
                        <a:rPr lang="en-US" sz="1600" b="0" kern="1200" dirty="0" err="1">
                          <a:solidFill>
                            <a:srgbClr val="676767"/>
                          </a:solidFill>
                          <a:latin typeface="+mn-lt"/>
                          <a:ea typeface="+mn-ea"/>
                          <a:cs typeface="+mn-cs"/>
                        </a:rPr>
                        <a:t>Intrafallopian</a:t>
                      </a:r>
                      <a:r>
                        <a:rPr lang="en-US" sz="1600" b="0" kern="1200" dirty="0">
                          <a:solidFill>
                            <a:srgbClr val="676767"/>
                          </a:solidFill>
                          <a:latin typeface="+mn-lt"/>
                          <a:ea typeface="+mn-ea"/>
                          <a:cs typeface="+mn-cs"/>
                        </a:rPr>
                        <a:t> Transfer</a:t>
                      </a:r>
                    </a:p>
                  </a:txBody>
                  <a:tcPr>
                    <a:lnB w="12700" cmpd="sng"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676767"/>
                          </a:solidFill>
                        </a:rPr>
                        <a:t>Covered at 50% coinsurance</a:t>
                      </a:r>
                    </a:p>
                    <a:p>
                      <a:r>
                        <a:rPr lang="en-US" sz="1600" b="1" dirty="0">
                          <a:solidFill>
                            <a:srgbClr val="676767"/>
                          </a:solidFill>
                        </a:rPr>
                        <a:t>Up to 2 cycles lifetime limit/member</a:t>
                      </a:r>
                    </a:p>
                    <a:p>
                      <a:pPr lvl="0">
                        <a:buNone/>
                      </a:pPr>
                      <a:r>
                        <a:rPr lang="en-US" sz="1600" b="1" dirty="0">
                          <a:solidFill>
                            <a:srgbClr val="676767"/>
                          </a:solidFill>
                        </a:rPr>
                        <a:t>    - IVF – </a:t>
                      </a:r>
                      <a:r>
                        <a:rPr lang="en-US" sz="1400" b="1" dirty="0">
                          <a:solidFill>
                            <a:srgbClr val="676767"/>
                          </a:solidFill>
                        </a:rPr>
                        <a:t>In</a:t>
                      </a:r>
                      <a:r>
                        <a:rPr lang="en-US" sz="1400" b="1" baseline="0" dirty="0">
                          <a:solidFill>
                            <a:srgbClr val="676767"/>
                          </a:solidFill>
                        </a:rPr>
                        <a:t> Vitro Fertilization</a:t>
                      </a:r>
                      <a:endParaRPr lang="en-US" sz="1600" b="1" dirty="0">
                        <a:solidFill>
                          <a:srgbClr val="676767"/>
                        </a:solidFill>
                      </a:endParaRPr>
                    </a:p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n-US" sz="1600" b="1" dirty="0">
                          <a:solidFill>
                            <a:srgbClr val="676767"/>
                          </a:solidFill>
                        </a:rPr>
                        <a:t>    - GIFT - </a:t>
                      </a:r>
                      <a:r>
                        <a:rPr lang="en-US" sz="1400" b="1" kern="1200" dirty="0">
                          <a:solidFill>
                            <a:srgbClr val="676767"/>
                          </a:solidFill>
                          <a:latin typeface="+mn-lt"/>
                          <a:ea typeface="+mn-ea"/>
                          <a:cs typeface="+mn-cs"/>
                        </a:rPr>
                        <a:t>Gamete </a:t>
                      </a:r>
                      <a:r>
                        <a:rPr lang="en-US" sz="1400" b="1" kern="1200" dirty="0" err="1">
                          <a:solidFill>
                            <a:srgbClr val="676767"/>
                          </a:solidFill>
                          <a:latin typeface="+mn-lt"/>
                          <a:ea typeface="+mn-ea"/>
                          <a:cs typeface="+mn-cs"/>
                        </a:rPr>
                        <a:t>Intrafallopian</a:t>
                      </a:r>
                      <a:r>
                        <a:rPr lang="en-US" sz="1400" b="1" kern="1200" dirty="0">
                          <a:solidFill>
                            <a:srgbClr val="676767"/>
                          </a:solidFill>
                          <a:latin typeface="+mn-lt"/>
                          <a:ea typeface="+mn-ea"/>
                          <a:cs typeface="+mn-cs"/>
                        </a:rPr>
                        <a:t> Transfer</a:t>
                      </a:r>
                    </a:p>
                    <a:p>
                      <a:pPr marL="0" lvl="0" algn="l" defTabSz="457200" rtl="0" eaLnBrk="1" latinLnBrk="0" hangingPunct="1">
                        <a:buNone/>
                      </a:pPr>
                      <a:r>
                        <a:rPr lang="en-US" sz="1600" b="1" dirty="0">
                          <a:solidFill>
                            <a:srgbClr val="676767"/>
                          </a:solidFill>
                        </a:rPr>
                        <a:t>    - ZIFT - </a:t>
                      </a:r>
                      <a:r>
                        <a:rPr lang="en-US" sz="1400" b="1" kern="1200" dirty="0">
                          <a:solidFill>
                            <a:srgbClr val="676767"/>
                          </a:solidFill>
                          <a:latin typeface="+mn-lt"/>
                          <a:ea typeface="+mn-ea"/>
                          <a:cs typeface="+mn-cs"/>
                        </a:rPr>
                        <a:t>Zygote </a:t>
                      </a:r>
                      <a:r>
                        <a:rPr lang="en-US" sz="1400" b="1" kern="1200" dirty="0" err="1">
                          <a:solidFill>
                            <a:srgbClr val="676767"/>
                          </a:solidFill>
                          <a:latin typeface="+mn-lt"/>
                          <a:ea typeface="+mn-ea"/>
                          <a:cs typeface="+mn-cs"/>
                        </a:rPr>
                        <a:t>Intrafallopian</a:t>
                      </a:r>
                      <a:r>
                        <a:rPr lang="en-US" sz="1400" b="1" kern="1200" dirty="0">
                          <a:solidFill>
                            <a:srgbClr val="676767"/>
                          </a:solidFill>
                          <a:latin typeface="+mn-lt"/>
                          <a:ea typeface="+mn-ea"/>
                          <a:cs typeface="+mn-cs"/>
                        </a:rPr>
                        <a:t> Transfer </a:t>
                      </a:r>
                      <a:endParaRPr lang="en-US" sz="1600" b="1" kern="1200" dirty="0">
                        <a:solidFill>
                          <a:srgbClr val="67676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868381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rgbClr val="676767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676767"/>
                          </a:solidFill>
                        </a:rPr>
                        <a:t>Up to 2 cycles lifetime limit/member</a:t>
                      </a:r>
                      <a:endParaRPr lang="en-US" b="1" dirty="0">
                        <a:solidFill>
                          <a:srgbClr val="676767"/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en-US" sz="1600" b="1" dirty="0">
                          <a:solidFill>
                            <a:srgbClr val="676767"/>
                          </a:solidFill>
                        </a:rPr>
                        <a:t>Covered at 50% coinsurance:</a:t>
                      </a:r>
                    </a:p>
                    <a:p>
                      <a:pPr lvl="0">
                        <a:buNone/>
                      </a:pPr>
                      <a:r>
                        <a:rPr lang="en-US" sz="1600" b="1" dirty="0">
                          <a:solidFill>
                            <a:srgbClr val="676767"/>
                          </a:solidFill>
                        </a:rPr>
                        <a:t>    - IVF</a:t>
                      </a:r>
                    </a:p>
                    <a:p>
                      <a:pPr lvl="0">
                        <a:buNone/>
                      </a:pPr>
                      <a:r>
                        <a:rPr lang="en-US" sz="1600" b="1" dirty="0">
                          <a:solidFill>
                            <a:srgbClr val="676767"/>
                          </a:solidFill>
                        </a:rPr>
                        <a:t>    - GIFT</a:t>
                      </a:r>
                    </a:p>
                    <a:p>
                      <a:pPr lvl="0">
                        <a:buNone/>
                      </a:pPr>
                      <a:r>
                        <a:rPr lang="en-US" sz="1600" b="1" dirty="0">
                          <a:solidFill>
                            <a:srgbClr val="676767"/>
                          </a:solidFill>
                        </a:rPr>
                        <a:t>    - ZIFT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383576"/>
                  </a:ext>
                </a:extLst>
              </a:tr>
            </a:tbl>
          </a:graphicData>
        </a:graphic>
      </p:graphicFrame>
      <p:pic>
        <p:nvPicPr>
          <p:cNvPr id="5" name="Graphic 4">
            <a:extLst>
              <a:ext uri="{FF2B5EF4-FFF2-40B4-BE49-F238E27FC236}">
                <a16:creationId xmlns:a16="http://schemas.microsoft.com/office/drawing/2014/main" id="{CC5E2111-0258-4CAC-A207-60F1479682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7134" y="924462"/>
            <a:ext cx="280946" cy="1285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9164E1B-C8D1-4791-B375-2C6F020B7401}"/>
              </a:ext>
            </a:extLst>
          </p:cNvPr>
          <p:cNvGrpSpPr/>
          <p:nvPr/>
        </p:nvGrpSpPr>
        <p:grpSpPr>
          <a:xfrm>
            <a:off x="204186" y="5734975"/>
            <a:ext cx="2032987" cy="870011"/>
            <a:chOff x="204186" y="5734975"/>
            <a:chExt cx="2032987" cy="87001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9D923E-3BF5-441D-8E93-FD7F47AA9ADC}"/>
                </a:ext>
              </a:extLst>
            </p:cNvPr>
            <p:cNvSpPr/>
            <p:nvPr/>
          </p:nvSpPr>
          <p:spPr>
            <a:xfrm>
              <a:off x="204186" y="5734975"/>
              <a:ext cx="2032987" cy="870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BC0C0A8-525B-4614-9C19-393424A1D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262" y="5967896"/>
              <a:ext cx="1306847" cy="495048"/>
            </a:xfrm>
            <a:prstGeom prst="rect">
              <a:avLst/>
            </a:prstGeom>
          </p:spPr>
        </p:pic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C12CA24-A987-4F04-B47B-74891BF77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90542"/>
      </p:ext>
    </p:extLst>
  </p:cSld>
  <p:clrMapOvr>
    <a:masterClrMapping/>
  </p:clrMapOvr>
  <p:transition spd="slow" advTm="3129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81581" y="1158886"/>
            <a:ext cx="7867186" cy="807593"/>
          </a:xfrm>
        </p:spPr>
        <p:txBody>
          <a:bodyPr vert="horz" lIns="0" tIns="0" rIns="0" bIns="0" rtlCol="0" anchor="t">
            <a:spAutoFit/>
          </a:bodyPr>
          <a:lstStyle/>
          <a:p>
            <a:r>
              <a:rPr lang="en-US" sz="3600" b="1" dirty="0">
                <a:solidFill>
                  <a:srgbClr val="003DA5"/>
                </a:solidFill>
              </a:rPr>
              <a:t>Kaiser Permanente HMO</a:t>
            </a:r>
            <a:br>
              <a:rPr lang="en-US" sz="3600" b="1" dirty="0">
                <a:solidFill>
                  <a:srgbClr val="003DA5"/>
                </a:solidFill>
              </a:rPr>
            </a:br>
            <a:r>
              <a:rPr lang="en-US" sz="2800" b="1" i="1" dirty="0">
                <a:solidFill>
                  <a:schemeClr val="accent6"/>
                </a:solidFill>
              </a:rPr>
              <a:t>Enhanced Infertility Benefits</a:t>
            </a:r>
            <a:endParaRPr lang="en-US" sz="3600" b="1" dirty="0">
              <a:solidFill>
                <a:schemeClr val="accent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610D6-4B68-DEA8-9DE4-9DDB1F56711F}"/>
              </a:ext>
            </a:extLst>
          </p:cNvPr>
          <p:cNvSpPr txBox="1"/>
          <p:nvPr/>
        </p:nvSpPr>
        <p:spPr>
          <a:xfrm>
            <a:off x="5119451" y="1772008"/>
            <a:ext cx="125534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600" dirty="0">
              <a:cs typeface="Arial"/>
            </a:endParaRPr>
          </a:p>
          <a:p>
            <a:pPr algn="l"/>
            <a:r>
              <a:rPr lang="en-US" sz="2000" b="1" dirty="0">
                <a:solidFill>
                  <a:srgbClr val="676767"/>
                </a:solidFill>
                <a:cs typeface="Arial"/>
              </a:rPr>
              <a:t>2023</a:t>
            </a:r>
          </a:p>
          <a:p>
            <a:endParaRPr lang="en-US" dirty="0">
              <a:cs typeface="Arial"/>
            </a:endParaRPr>
          </a:p>
          <a:p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5FA0BF-DE71-93FB-3476-22B034EE963B}"/>
              </a:ext>
            </a:extLst>
          </p:cNvPr>
          <p:cNvSpPr/>
          <p:nvPr/>
        </p:nvSpPr>
        <p:spPr>
          <a:xfrm>
            <a:off x="447134" y="4336344"/>
            <a:ext cx="3301550" cy="1362770"/>
          </a:xfrm>
          <a:prstGeom prst="roundRect">
            <a:avLst/>
          </a:prstGeom>
          <a:solidFill>
            <a:srgbClr val="003DA5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ea typeface="+mn-lt"/>
                <a:cs typeface="+mn-lt"/>
              </a:rPr>
              <a:t>Diagnosis and Treatment of Infertility                      </a:t>
            </a:r>
            <a:endParaRPr lang="en-US" sz="1600" b="1" dirty="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ea typeface="+mn-lt"/>
                <a:cs typeface="+mn-lt"/>
              </a:rPr>
              <a:t>Artificial Insemination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cs typeface="Arial"/>
              </a:rPr>
              <a:t>50% coinsurance – no lifetime limit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657284-714D-7053-F2FC-D9B33EDDEA7B}"/>
              </a:ext>
            </a:extLst>
          </p:cNvPr>
          <p:cNvSpPr/>
          <p:nvPr/>
        </p:nvSpPr>
        <p:spPr>
          <a:xfrm>
            <a:off x="5119451" y="2372173"/>
            <a:ext cx="3696036" cy="1290883"/>
          </a:xfrm>
          <a:prstGeom prst="roundRect">
            <a:avLst/>
          </a:prstGeom>
          <a:solidFill>
            <a:srgbClr val="F4773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/>
              <a:buChar char="•"/>
            </a:pPr>
            <a:r>
              <a:rPr lang="en-US" sz="1600" b="1" dirty="0">
                <a:cs typeface="Arial"/>
              </a:rPr>
              <a:t>Outpatient Imaging, Lab, &amp; Other Diagnostic &amp; Treatment Services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cs typeface="Arial"/>
              </a:rPr>
              <a:t>No cost share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3E76679-4856-3937-7872-9C13C3C23DFB}"/>
              </a:ext>
            </a:extLst>
          </p:cNvPr>
          <p:cNvSpPr/>
          <p:nvPr/>
        </p:nvSpPr>
        <p:spPr>
          <a:xfrm>
            <a:off x="1992676" y="3017614"/>
            <a:ext cx="3051991" cy="1408917"/>
          </a:xfrm>
          <a:prstGeom prst="rightArrow">
            <a:avLst/>
          </a:prstGeom>
          <a:gradFill flip="none" rotWithShape="1">
            <a:gsLst>
              <a:gs pos="77500">
                <a:srgbClr val="F47735"/>
              </a:gs>
              <a:gs pos="0">
                <a:schemeClr val="accent1">
                  <a:tint val="100000"/>
                  <a:shade val="100000"/>
                  <a:satMod val="130000"/>
                </a:schemeClr>
              </a:gs>
              <a:gs pos="43000">
                <a:schemeClr val="accent1">
                  <a:tint val="50000"/>
                  <a:shade val="100000"/>
                  <a:satMod val="3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dirty="0">
              <a:cs typeface="Arial"/>
            </a:endParaRPr>
          </a:p>
          <a:p>
            <a:pPr algn="ctr"/>
            <a:r>
              <a:rPr lang="en-US" sz="1600" b="1" i="1" dirty="0">
                <a:cs typeface="Arial"/>
              </a:rPr>
              <a:t>Outpatient Diagnostics Services</a:t>
            </a:r>
            <a:endParaRPr lang="en-US" sz="1600" b="1" i="1" dirty="0"/>
          </a:p>
          <a:p>
            <a:pPr algn="ctr"/>
            <a:endParaRPr lang="en-US" sz="1600" dirty="0"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F72A1A-7CDF-F999-DBDD-E4154AD52856}"/>
              </a:ext>
            </a:extLst>
          </p:cNvPr>
          <p:cNvSpPr txBox="1"/>
          <p:nvPr/>
        </p:nvSpPr>
        <p:spPr>
          <a:xfrm>
            <a:off x="453021" y="3817431"/>
            <a:ext cx="97807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b="1" dirty="0">
                <a:solidFill>
                  <a:srgbClr val="676767"/>
                </a:solidFill>
                <a:cs typeface="Arial"/>
              </a:rPr>
              <a:t>2022</a:t>
            </a:r>
            <a:endParaRPr lang="en-US" sz="2000" b="1" dirty="0">
              <a:solidFill>
                <a:srgbClr val="676767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932F641-156E-4251-8D95-9E5BC8987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7134" y="924462"/>
            <a:ext cx="280946" cy="12852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32CF4B5-0059-43CC-9B44-1B3C01521A9F}"/>
              </a:ext>
            </a:extLst>
          </p:cNvPr>
          <p:cNvGrpSpPr/>
          <p:nvPr/>
        </p:nvGrpSpPr>
        <p:grpSpPr>
          <a:xfrm>
            <a:off x="204186" y="5734975"/>
            <a:ext cx="2032987" cy="870011"/>
            <a:chOff x="204186" y="5734975"/>
            <a:chExt cx="2032987" cy="87001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2D31BBD-E07F-4EAE-81D8-9455E9C4BC28}"/>
                </a:ext>
              </a:extLst>
            </p:cNvPr>
            <p:cNvSpPr/>
            <p:nvPr/>
          </p:nvSpPr>
          <p:spPr>
            <a:xfrm>
              <a:off x="204186" y="5734975"/>
              <a:ext cx="2032987" cy="870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1E811D1-5CF2-40EE-B0E3-4AF76CC1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262" y="5967896"/>
              <a:ext cx="1306847" cy="495048"/>
            </a:xfrm>
            <a:prstGeom prst="rect">
              <a:avLst/>
            </a:prstGeom>
          </p:spPr>
        </p:pic>
      </p:grp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1A86607-3FAF-4980-80D3-DD897E060A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65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F34D0-E65E-FFF6-211C-3577CC125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77322"/>
            <a:ext cx="8229600" cy="1031051"/>
          </a:xfrm>
        </p:spPr>
        <p:txBody>
          <a:bodyPr/>
          <a:lstStyle/>
          <a:p>
            <a:r>
              <a:rPr lang="en-US" sz="3600" b="1" dirty="0">
                <a:solidFill>
                  <a:srgbClr val="003DA5"/>
                </a:solidFill>
              </a:rPr>
              <a:t>Kaiser Permanente HMO </a:t>
            </a:r>
            <a:br>
              <a:rPr lang="en-US" sz="3600" b="1" dirty="0">
                <a:solidFill>
                  <a:srgbClr val="003DA5"/>
                </a:solidFill>
              </a:rPr>
            </a:br>
            <a:r>
              <a:rPr lang="en-US" sz="2800" b="1" i="1" dirty="0">
                <a:solidFill>
                  <a:schemeClr val="accent6"/>
                </a:solidFill>
              </a:rPr>
              <a:t>Additional Plan Changes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E0996-2F50-2DA5-8282-48A9CDB6C415}"/>
              </a:ext>
            </a:extLst>
          </p:cNvPr>
          <p:cNvSpPr txBox="1"/>
          <p:nvPr/>
        </p:nvSpPr>
        <p:spPr>
          <a:xfrm>
            <a:off x="649174" y="2536448"/>
            <a:ext cx="784565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76767"/>
                </a:solidFill>
                <a:cs typeface="Arial"/>
              </a:rPr>
              <a:t>Ginger App​ - 24/7 Emotional support coaching app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76767"/>
                </a:solidFill>
                <a:cs typeface="Arial"/>
              </a:rPr>
              <a:t>Breastfeeding supplies and support at no charge</a:t>
            </a:r>
            <a:r>
              <a:rPr lang="en-US" sz="2000" dirty="0">
                <a:cs typeface="Arial"/>
              </a:rPr>
              <a:t>​</a:t>
            </a:r>
            <a:endParaRPr lang="en-US" sz="2000" dirty="0">
              <a:solidFill>
                <a:srgbClr val="A54399"/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676767"/>
                </a:solidFill>
                <a:cs typeface="Arial"/>
              </a:rPr>
              <a:t>select.kp.or</a:t>
            </a:r>
            <a:r>
              <a:rPr lang="en-US" sz="2000" dirty="0">
                <a:solidFill>
                  <a:srgbClr val="676767"/>
                </a:solidFill>
                <a:cs typeface="Arial"/>
              </a:rPr>
              <a:t>/university-of-</a:t>
            </a:r>
            <a:r>
              <a:rPr lang="en-US" sz="2000" dirty="0" err="1">
                <a:solidFill>
                  <a:srgbClr val="676767"/>
                </a:solidFill>
                <a:cs typeface="Arial"/>
              </a:rPr>
              <a:t>california</a:t>
            </a:r>
            <a:r>
              <a:rPr lang="en-US" sz="2000" dirty="0">
                <a:solidFill>
                  <a:srgbClr val="676767"/>
                </a:solidFill>
                <a:cs typeface="Arial"/>
              </a:rPr>
              <a:t> replaces            my.kp.org/</a:t>
            </a:r>
            <a:r>
              <a:rPr lang="en-US" sz="2000" dirty="0" err="1">
                <a:solidFill>
                  <a:srgbClr val="676767"/>
                </a:solidFill>
                <a:cs typeface="Arial"/>
              </a:rPr>
              <a:t>universityofcalifornia</a:t>
            </a:r>
            <a:r>
              <a:rPr lang="en-US" sz="2000" dirty="0">
                <a:solidFill>
                  <a:srgbClr val="676767"/>
                </a:solidFill>
                <a:cs typeface="Arial"/>
              </a:rPr>
              <a:t> </a:t>
            </a:r>
            <a:r>
              <a:rPr lang="en-US" sz="2000" dirty="0">
                <a:cs typeface="Arial"/>
              </a:rPr>
              <a:t>​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C323435-4CB5-42EF-88FB-27BA9A63F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134" y="924462"/>
            <a:ext cx="280946" cy="1285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909A6D9-A27B-4790-8787-BD867D2B49C2}"/>
              </a:ext>
            </a:extLst>
          </p:cNvPr>
          <p:cNvGrpSpPr/>
          <p:nvPr/>
        </p:nvGrpSpPr>
        <p:grpSpPr>
          <a:xfrm>
            <a:off x="204186" y="5734975"/>
            <a:ext cx="2032987" cy="870011"/>
            <a:chOff x="204186" y="5734975"/>
            <a:chExt cx="2032987" cy="87001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882ABF-9FBF-4F59-8D66-EB08E5230386}"/>
                </a:ext>
              </a:extLst>
            </p:cNvPr>
            <p:cNvSpPr/>
            <p:nvPr/>
          </p:nvSpPr>
          <p:spPr>
            <a:xfrm>
              <a:off x="204186" y="5734975"/>
              <a:ext cx="2032987" cy="870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AF6FC89-CE69-4A0D-A622-BE1FCFF2E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262" y="5967896"/>
              <a:ext cx="1306847" cy="495048"/>
            </a:xfrm>
            <a:prstGeom prst="rect">
              <a:avLst/>
            </a:prstGeom>
          </p:spPr>
        </p:pic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6C68DE-98C9-4566-9AFC-B6454868C9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75560"/>
      </p:ext>
    </p:extLst>
  </p:cSld>
  <p:clrMapOvr>
    <a:masterClrMapping/>
  </p:clrMapOvr>
  <p:transition spd="slow" advTm="1748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5533" y="676600"/>
            <a:ext cx="7867186" cy="807593"/>
          </a:xfrm>
        </p:spPr>
        <p:txBody>
          <a:bodyPr vert="horz" lIns="0" tIns="0" rIns="0" bIns="0" rtlCol="0" anchor="t">
            <a:spAutoFit/>
          </a:bodyPr>
          <a:lstStyle/>
          <a:p>
            <a:r>
              <a:rPr lang="en-US" sz="3600" b="1" dirty="0">
                <a:solidFill>
                  <a:srgbClr val="003DA5"/>
                </a:solidFill>
              </a:rPr>
              <a:t>Optum Behavioral Health</a:t>
            </a:r>
            <a:br>
              <a:rPr lang="en-US" sz="3600" b="1" dirty="0">
                <a:solidFill>
                  <a:srgbClr val="003DA5"/>
                </a:solidFill>
              </a:rPr>
            </a:br>
            <a:r>
              <a:rPr lang="en-US" sz="2800" b="1" i="1" dirty="0">
                <a:solidFill>
                  <a:srgbClr val="003DA5"/>
                </a:solidFill>
              </a:rPr>
              <a:t>Plan Design Changes </a:t>
            </a:r>
            <a:endParaRPr lang="en-US" sz="3600" b="1" dirty="0">
              <a:solidFill>
                <a:srgbClr val="003DA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D4BB44-5553-543D-56B9-BAF17BC00ED8}"/>
              </a:ext>
            </a:extLst>
          </p:cNvPr>
          <p:cNvSpPr txBox="1"/>
          <p:nvPr/>
        </p:nvSpPr>
        <p:spPr>
          <a:xfrm>
            <a:off x="391109" y="1710387"/>
            <a:ext cx="8112231" cy="55245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Ø"/>
            </a:pPr>
            <a:r>
              <a:rPr lang="en-US" sz="2100" b="1" dirty="0">
                <a:solidFill>
                  <a:srgbClr val="F47735"/>
                </a:solidFill>
                <a:ea typeface="+mn-lt"/>
                <a:cs typeface="+mn-lt"/>
              </a:rPr>
              <a:t>Virtual Behavioral Coaching Program</a:t>
            </a:r>
          </a:p>
          <a:p>
            <a:pPr marL="342900" indent="-342900">
              <a:buFont typeface="Wingdings"/>
              <a:buChar char="Ø"/>
            </a:pPr>
            <a:endParaRPr lang="en-US" sz="1600" b="1" dirty="0">
              <a:solidFill>
                <a:srgbClr val="676767"/>
              </a:solidFill>
              <a:ea typeface="+mn-lt"/>
              <a:cs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676767"/>
                </a:solidFill>
                <a:ea typeface="+mn-lt"/>
                <a:cs typeface="+mn-lt"/>
              </a:rPr>
              <a:t>8-week self-paced program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76767"/>
              </a:solidFill>
              <a:ea typeface="+mn-lt"/>
              <a:cs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676767"/>
                </a:solidFill>
                <a:ea typeface="+mn-lt"/>
                <a:cs typeface="+mn-lt"/>
              </a:rPr>
              <a:t>Help manage symptoms of depression, stress, and anxiety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76767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676767"/>
                </a:solidFill>
                <a:ea typeface="+mn-lt"/>
                <a:cs typeface="+mn-lt"/>
              </a:rPr>
              <a:t>Coach assigned for weekly 1:1 sessions; responds to text messages within 24 </a:t>
            </a:r>
            <a:r>
              <a:rPr lang="en-US" sz="2100" dirty="0" err="1">
                <a:solidFill>
                  <a:srgbClr val="676767"/>
                </a:solidFill>
                <a:ea typeface="+mn-lt"/>
                <a:cs typeface="+mn-lt"/>
              </a:rPr>
              <a:t>hrs</a:t>
            </a:r>
            <a:endParaRPr lang="en-US" sz="2100" dirty="0">
              <a:solidFill>
                <a:srgbClr val="676767"/>
              </a:solidFill>
              <a:ea typeface="+mn-lt"/>
              <a:cs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76767"/>
              </a:solidFill>
              <a:ea typeface="+mn-lt"/>
              <a:cs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676767"/>
                </a:solidFill>
                <a:ea typeface="+mn-lt"/>
                <a:cs typeface="+mn-lt"/>
              </a:rPr>
              <a:t>Online scheduling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76767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676767"/>
                </a:solidFill>
                <a:ea typeface="+mn-lt"/>
                <a:cs typeface="+mn-lt"/>
              </a:rPr>
              <a:t>24/7 access to Cognitive Behavioral Therapy (CBT) tools/resources</a:t>
            </a:r>
            <a:endParaRPr lang="en-US" sz="2100" dirty="0">
              <a:solidFill>
                <a:srgbClr val="676767"/>
              </a:solidFill>
              <a:cs typeface="Arial"/>
            </a:endParaRPr>
          </a:p>
          <a:p>
            <a:endParaRPr lang="en-US" sz="2100" b="1" dirty="0">
              <a:solidFill>
                <a:srgbClr val="676767"/>
              </a:solidFill>
              <a:ea typeface="+mn-lt"/>
              <a:cs typeface="+mn-lt"/>
            </a:endParaRPr>
          </a:p>
          <a:p>
            <a:pPr marL="285750" indent="-285750">
              <a:buFont typeface="Wingdings"/>
              <a:buChar char="Ø"/>
            </a:pPr>
            <a:endParaRPr lang="en-US" sz="2100" b="1" dirty="0">
              <a:solidFill>
                <a:srgbClr val="676767"/>
              </a:solidFill>
              <a:ea typeface="+mn-lt"/>
              <a:cs typeface="+mn-lt"/>
            </a:endParaRPr>
          </a:p>
          <a:p>
            <a:endParaRPr lang="en-US" sz="2100" b="1" dirty="0">
              <a:solidFill>
                <a:srgbClr val="676767"/>
              </a:solidFill>
              <a:ea typeface="+mn-lt"/>
              <a:cs typeface="+mn-lt"/>
            </a:endParaRPr>
          </a:p>
          <a:p>
            <a:pPr lvl="1">
              <a:buFont typeface="Arial"/>
              <a:buChar char="•"/>
            </a:pPr>
            <a:endParaRPr lang="en-US" sz="2100" dirty="0">
              <a:solidFill>
                <a:srgbClr val="676767"/>
              </a:solidFill>
              <a:ea typeface="+mn-lt"/>
              <a:cs typeface="+mn-lt"/>
            </a:endParaRPr>
          </a:p>
          <a:p>
            <a:pPr lvl="1">
              <a:buFont typeface="Arial"/>
              <a:buChar char="•"/>
            </a:pPr>
            <a:endParaRPr lang="en-US" sz="2100" dirty="0">
              <a:solidFill>
                <a:srgbClr val="676767"/>
              </a:solidFill>
              <a:cs typeface="Arial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370FD08-7042-4A90-8DCF-9962A6920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6802" y="454905"/>
            <a:ext cx="280946" cy="1285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64E88E8-8A8E-40C1-B168-74FDC95C613D}"/>
              </a:ext>
            </a:extLst>
          </p:cNvPr>
          <p:cNvGrpSpPr/>
          <p:nvPr/>
        </p:nvGrpSpPr>
        <p:grpSpPr>
          <a:xfrm>
            <a:off x="204186" y="5734975"/>
            <a:ext cx="2032987" cy="870011"/>
            <a:chOff x="204186" y="5734975"/>
            <a:chExt cx="2032987" cy="87001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2EA471D-04A2-4CA8-937C-527330C6B064}"/>
                </a:ext>
              </a:extLst>
            </p:cNvPr>
            <p:cNvSpPr/>
            <p:nvPr/>
          </p:nvSpPr>
          <p:spPr>
            <a:xfrm>
              <a:off x="204186" y="5734975"/>
              <a:ext cx="2032987" cy="870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DF3ABB2-6B8F-474B-A144-8FE101622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262" y="5967896"/>
              <a:ext cx="1306847" cy="495048"/>
            </a:xfrm>
            <a:prstGeom prst="rect">
              <a:avLst/>
            </a:prstGeom>
          </p:spPr>
        </p:pic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56814D-2667-41F7-B986-A200D2473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94143"/>
      </p:ext>
    </p:extLst>
  </p:cSld>
  <p:clrMapOvr>
    <a:masterClrMapping/>
  </p:clrMapOvr>
  <p:transition spd="slow" advTm="2654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" y="3101163"/>
            <a:ext cx="9144000" cy="454292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MEMBER ID CARDS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B508CA-92AB-4A8F-B653-0D546A5D0CB6}"/>
              </a:ext>
            </a:extLst>
          </p:cNvPr>
          <p:cNvSpPr/>
          <p:nvPr/>
        </p:nvSpPr>
        <p:spPr>
          <a:xfrm>
            <a:off x="435006" y="5939160"/>
            <a:ext cx="958788" cy="506027"/>
          </a:xfrm>
          <a:prstGeom prst="rect">
            <a:avLst/>
          </a:prstGeom>
          <a:solidFill>
            <a:srgbClr val="F68C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C9B2E7-3D20-44C9-85D5-8887C53CF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370" y="5985648"/>
            <a:ext cx="1306847" cy="49504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AD99F3C-741D-4606-9B56-CA5BFD4667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2112"/>
      </p:ext>
    </p:extLst>
  </p:cSld>
  <p:clrMapOvr>
    <a:masterClrMapping/>
  </p:clrMapOvr>
  <p:transition spd="slow" advTm="428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3746" y="1117143"/>
            <a:ext cx="8216508" cy="454292"/>
          </a:xfrm>
        </p:spPr>
        <p:txBody>
          <a:bodyPr/>
          <a:lstStyle/>
          <a:p>
            <a:r>
              <a:rPr lang="en-US" sz="3600" b="1" dirty="0">
                <a:solidFill>
                  <a:srgbClr val="003DA5"/>
                </a:solidFill>
              </a:rPr>
              <a:t>2023 Member ID Cards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D9BE84C4-6C65-810A-C078-5E16B1AFB0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1189612"/>
              </p:ext>
            </p:extLst>
          </p:nvPr>
        </p:nvGraphicFramePr>
        <p:xfrm>
          <a:off x="454879" y="1906400"/>
          <a:ext cx="8216507" cy="284373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250222">
                  <a:extLst>
                    <a:ext uri="{9D8B030D-6E8A-4147-A177-3AD203B41FA5}">
                      <a16:colId xmlns:a16="http://schemas.microsoft.com/office/drawing/2014/main" val="2686130486"/>
                    </a:ext>
                  </a:extLst>
                </a:gridCol>
                <a:gridCol w="4966285">
                  <a:extLst>
                    <a:ext uri="{9D8B030D-6E8A-4147-A177-3AD203B41FA5}">
                      <a16:colId xmlns:a16="http://schemas.microsoft.com/office/drawing/2014/main" val="337914157"/>
                    </a:ext>
                  </a:extLst>
                </a:gridCol>
              </a:tblGrid>
              <a:tr h="75979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HMO Plans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 anchor="ctr"/>
                </a:tc>
                <a:extLst>
                  <a:ext uri="{0D108BD9-81ED-4DB2-BD59-A6C34878D82A}">
                    <a16:rowId xmlns:a16="http://schemas.microsoft.com/office/drawing/2014/main" val="998742380"/>
                  </a:ext>
                </a:extLst>
              </a:tr>
              <a:tr h="811247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676767"/>
                          </a:solidFill>
                          <a:effectLst/>
                        </a:rPr>
                        <a:t>Kaiser Permanente HMO </a:t>
                      </a:r>
                      <a:endParaRPr lang="en-US" sz="1400" dirty="0">
                        <a:solidFill>
                          <a:srgbClr val="67676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676767"/>
                          </a:solidFill>
                          <a:effectLst/>
                        </a:rPr>
                        <a:t>New Members only</a:t>
                      </a:r>
                    </a:p>
                    <a:p>
                      <a:pPr marL="0" marR="0" lv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676767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rgbClr val="676767"/>
                        </a:solidFill>
                      </a:endParaRPr>
                    </a:p>
                  </a:txBody>
                  <a:tcPr marL="53909" marR="53909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77743"/>
                  </a:ext>
                </a:extLst>
              </a:tr>
              <a:tr h="12726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676767"/>
                          </a:solidFill>
                          <a:effectLst/>
                        </a:rPr>
                        <a:t>  UC Blue &amp; Gold HMO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676767"/>
                          </a:solidFill>
                          <a:effectLst/>
                        </a:rPr>
                        <a:t>(Health Net)</a:t>
                      </a:r>
                      <a:endParaRPr lang="en-US" sz="1400" dirty="0">
                        <a:solidFill>
                          <a:srgbClr val="67676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676767"/>
                          </a:solidFill>
                          <a:effectLst/>
                        </a:rPr>
                        <a:t>All Members: New ID card with 2023 plan code </a:t>
                      </a:r>
                      <a:r>
                        <a:rPr lang="en-US" sz="1400" b="0" i="0" u="sng" strike="noStrike" noProof="0" dirty="0">
                          <a:solidFill>
                            <a:srgbClr val="676767"/>
                          </a:solidFill>
                          <a:effectLst/>
                        </a:rPr>
                        <a:t>K1X with Pharmacy</a:t>
                      </a:r>
                    </a:p>
                  </a:txBody>
                  <a:tcPr marL="53909" marR="53909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658877"/>
                  </a:ext>
                </a:extLst>
              </a:tr>
            </a:tbl>
          </a:graphicData>
        </a:graphic>
      </p:graphicFrame>
      <p:pic>
        <p:nvPicPr>
          <p:cNvPr id="5" name="Graphic 4">
            <a:extLst>
              <a:ext uri="{FF2B5EF4-FFF2-40B4-BE49-F238E27FC236}">
                <a16:creationId xmlns:a16="http://schemas.microsoft.com/office/drawing/2014/main" id="{6A893672-0B7A-4684-ACE3-86B095B4A5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7134" y="924462"/>
            <a:ext cx="280946" cy="1285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3F9F3B-88D6-491B-9552-DEE02110DF83}"/>
              </a:ext>
            </a:extLst>
          </p:cNvPr>
          <p:cNvGrpSpPr/>
          <p:nvPr/>
        </p:nvGrpSpPr>
        <p:grpSpPr>
          <a:xfrm>
            <a:off x="204186" y="5734975"/>
            <a:ext cx="2032987" cy="870011"/>
            <a:chOff x="204186" y="5734975"/>
            <a:chExt cx="2032987" cy="87001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3EBFB77-DE1E-42CE-AF1F-92B53813B4D8}"/>
                </a:ext>
              </a:extLst>
            </p:cNvPr>
            <p:cNvSpPr/>
            <p:nvPr/>
          </p:nvSpPr>
          <p:spPr>
            <a:xfrm>
              <a:off x="204186" y="5734975"/>
              <a:ext cx="2032987" cy="870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5EF427F-983E-428A-A81B-08B23DBC8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262" y="5967896"/>
              <a:ext cx="1306847" cy="495048"/>
            </a:xfrm>
            <a:prstGeom prst="rect">
              <a:avLst/>
            </a:prstGeom>
          </p:spPr>
        </p:pic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7AA4F6-BAD8-4EB1-A151-57F896BA8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30509"/>
      </p:ext>
    </p:extLst>
  </p:cSld>
  <p:clrMapOvr>
    <a:masterClrMapping/>
  </p:clrMapOvr>
  <p:transition spd="slow" advTm="830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4881" y="899821"/>
            <a:ext cx="8216508" cy="454292"/>
          </a:xfrm>
        </p:spPr>
        <p:txBody>
          <a:bodyPr/>
          <a:lstStyle/>
          <a:p>
            <a:r>
              <a:rPr lang="en-US" sz="3600" b="1" dirty="0">
                <a:solidFill>
                  <a:srgbClr val="003DA5"/>
                </a:solidFill>
              </a:rPr>
              <a:t>2023 Member ID Cards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D58AE868-39E1-3AB6-49A7-874A9D6E62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4179126"/>
              </p:ext>
            </p:extLst>
          </p:nvPr>
        </p:nvGraphicFramePr>
        <p:xfrm>
          <a:off x="453639" y="1446066"/>
          <a:ext cx="8217750" cy="416900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155029">
                  <a:extLst>
                    <a:ext uri="{9D8B030D-6E8A-4147-A177-3AD203B41FA5}">
                      <a16:colId xmlns:a16="http://schemas.microsoft.com/office/drawing/2014/main" val="2686130486"/>
                    </a:ext>
                  </a:extLst>
                </a:gridCol>
                <a:gridCol w="5062721">
                  <a:extLst>
                    <a:ext uri="{9D8B030D-6E8A-4147-A177-3AD203B41FA5}">
                      <a16:colId xmlns:a16="http://schemas.microsoft.com/office/drawing/2014/main" val="337914157"/>
                    </a:ext>
                  </a:extLst>
                </a:gridCol>
              </a:tblGrid>
              <a:tr h="482743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/>
                        </a:rPr>
                        <a:t>UC PPO Plans </a:t>
                      </a:r>
                      <a:r>
                        <a:rPr lang="en-US" sz="2000" b="1" i="0" u="none" strike="noStrike" noProof="0" dirty="0">
                          <a:effectLst/>
                        </a:rPr>
                        <a:t>administered by Anthem Blue Cross </a:t>
                      </a:r>
                      <a:endParaRPr lang="en-US" sz="2800" dirty="0"/>
                    </a:p>
                  </a:txBody>
                  <a:tcPr marL="53909" marR="53909" marT="0" marB="0" anchor="ctr"/>
                </a:tc>
                <a:tc hMerge="1">
                  <a:txBody>
                    <a:bodyPr/>
                    <a:lstStyle/>
                    <a:p>
                      <a:endParaRPr lang="en-US" sz="1400" b="1" i="0" u="none" strike="noStrike" noProof="0">
                        <a:effectLst/>
                      </a:endParaRPr>
                    </a:p>
                  </a:txBody>
                  <a:tcPr marL="53909" marR="53909" marT="0" marB="0" anchor="ctr"/>
                </a:tc>
                <a:extLst>
                  <a:ext uri="{0D108BD9-81ED-4DB2-BD59-A6C34878D82A}">
                    <a16:rowId xmlns:a16="http://schemas.microsoft.com/office/drawing/2014/main" val="998742380"/>
                  </a:ext>
                </a:extLst>
              </a:tr>
              <a:tr h="4827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676767"/>
                          </a:solidFill>
                          <a:effectLst/>
                        </a:rPr>
                        <a:t> CORE</a:t>
                      </a:r>
                      <a:endParaRPr lang="en-US" sz="1800" dirty="0">
                        <a:solidFill>
                          <a:srgbClr val="67676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144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0" dirty="0">
                          <a:solidFill>
                            <a:srgbClr val="676767"/>
                          </a:solidFill>
                          <a:effectLst/>
                        </a:rPr>
                        <a:t>All Members:  New ID card from Anthem for medical and pharmacy benefits.  </a:t>
                      </a:r>
                      <a:r>
                        <a:rPr lang="en-US" sz="1600" b="1" i="0" u="none" strike="noStrike" noProof="0" dirty="0">
                          <a:solidFill>
                            <a:srgbClr val="676767"/>
                          </a:solidFill>
                          <a:effectLst/>
                        </a:rPr>
                        <a:t>Accolade's name and contact  information will replace Anthem Health Guide.  </a:t>
                      </a:r>
                      <a:r>
                        <a:rPr lang="en-US" sz="1600" b="0" i="0" u="none" strike="noStrike" noProof="0" dirty="0">
                          <a:solidFill>
                            <a:srgbClr val="676767"/>
                          </a:solidFill>
                          <a:effectLst/>
                        </a:rPr>
                        <a:t> </a:t>
                      </a:r>
                      <a:endParaRPr lang="en-US" sz="1600" dirty="0"/>
                    </a:p>
                    <a:p>
                      <a:pPr marL="9144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1" i="0" u="none" strike="noStrike" noProof="0" dirty="0">
                        <a:solidFill>
                          <a:srgbClr val="676767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952610"/>
                  </a:ext>
                </a:extLst>
              </a:tr>
              <a:tr h="9507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676767"/>
                          </a:solidFill>
                          <a:effectLst/>
                        </a:rPr>
                        <a:t> UC Care</a:t>
                      </a:r>
                      <a:endParaRPr lang="en-US" sz="1800" dirty="0">
                        <a:solidFill>
                          <a:srgbClr val="67676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53909" marR="53909" marT="0" marB="0"/>
                </a:tc>
                <a:extLst>
                  <a:ext uri="{0D108BD9-81ED-4DB2-BD59-A6C34878D82A}">
                    <a16:rowId xmlns:a16="http://schemas.microsoft.com/office/drawing/2014/main" val="1879545690"/>
                  </a:ext>
                </a:extLst>
              </a:tr>
              <a:tr h="22528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676767"/>
                          </a:solidFill>
                          <a:effectLst/>
                        </a:rPr>
                        <a:t>UC Health Savings Plan</a:t>
                      </a:r>
                      <a:endParaRPr lang="en-US" sz="1800" dirty="0">
                        <a:solidFill>
                          <a:srgbClr val="67676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676767"/>
                          </a:solidFill>
                          <a:effectLst/>
                        </a:rPr>
                        <a:t>All Members:  New ID card from Anthem for medical and pharmacy benefits.  </a:t>
                      </a:r>
                      <a:r>
                        <a:rPr lang="en-US" sz="1600" b="1" i="0" u="none" strike="noStrike" noProof="0" dirty="0">
                          <a:solidFill>
                            <a:srgbClr val="676767"/>
                          </a:solidFill>
                          <a:effectLst/>
                        </a:rPr>
                        <a:t>Accolade's name and contact information will replace Anthem Health Guide.  </a:t>
                      </a:r>
                      <a:r>
                        <a:rPr lang="en-US" sz="1600" b="0" i="0" u="none" strike="noStrike" noProof="0" dirty="0">
                          <a:solidFill>
                            <a:srgbClr val="676767"/>
                          </a:solidFill>
                          <a:effectLst/>
                        </a:rPr>
                        <a:t> </a:t>
                      </a:r>
                      <a:endParaRPr lang="en-US" sz="1600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 dirty="0">
                        <a:solidFill>
                          <a:srgbClr val="676767"/>
                        </a:solidFill>
                        <a:effectLst/>
                      </a:endParaRPr>
                    </a:p>
                    <a:p>
                      <a:pPr marL="0" marR="0" lv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676767"/>
                          </a:solidFill>
                          <a:effectLst/>
                        </a:rPr>
                        <a:t>New Members + Current Members with expiring HSA debit cards:  New card (Debit card is good for 3 years from the issue date). </a:t>
                      </a:r>
                      <a:endParaRPr lang="en-US" sz="1600" dirty="0">
                        <a:solidFill>
                          <a:srgbClr val="676767"/>
                        </a:solidFill>
                      </a:endParaRPr>
                    </a:p>
                  </a:txBody>
                  <a:tcPr marL="53909" marR="53909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749006"/>
                  </a:ext>
                </a:extLst>
              </a:tr>
            </a:tbl>
          </a:graphicData>
        </a:graphic>
      </p:graphicFrame>
      <p:pic>
        <p:nvPicPr>
          <p:cNvPr id="6" name="Graphic 5">
            <a:extLst>
              <a:ext uri="{FF2B5EF4-FFF2-40B4-BE49-F238E27FC236}">
                <a16:creationId xmlns:a16="http://schemas.microsoft.com/office/drawing/2014/main" id="{9C7134CC-C9E1-4DA7-8223-44119DE0F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7134" y="729148"/>
            <a:ext cx="280946" cy="1285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F835317-C6BF-4FCE-BDA3-DBFFD0AADC95}"/>
              </a:ext>
            </a:extLst>
          </p:cNvPr>
          <p:cNvGrpSpPr/>
          <p:nvPr/>
        </p:nvGrpSpPr>
        <p:grpSpPr>
          <a:xfrm>
            <a:off x="204186" y="5734975"/>
            <a:ext cx="2032987" cy="870011"/>
            <a:chOff x="204186" y="5734975"/>
            <a:chExt cx="2032987" cy="87001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CB0BAB-998D-4E95-AC18-A11829DF89BB}"/>
                </a:ext>
              </a:extLst>
            </p:cNvPr>
            <p:cNvSpPr/>
            <p:nvPr/>
          </p:nvSpPr>
          <p:spPr>
            <a:xfrm>
              <a:off x="204186" y="5734975"/>
              <a:ext cx="2032987" cy="870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91E76B-3B0C-4103-9FCC-3400311C2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262" y="5967896"/>
              <a:ext cx="1306847" cy="495048"/>
            </a:xfrm>
            <a:prstGeom prst="rect">
              <a:avLst/>
            </a:prstGeom>
          </p:spPr>
        </p:pic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A9965B1-41A8-480F-AFE2-88041B8E8B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50253"/>
      </p:ext>
    </p:extLst>
  </p:cSld>
  <p:clrMapOvr>
    <a:masterClrMapping/>
  </p:clrMapOvr>
  <p:transition spd="slow" advTm="1762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0" y="2984048"/>
            <a:ext cx="9144000" cy="908582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2023 PAY BANDS, RATES, AND CONTRIBUTIONS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80D983-350C-47D2-95A2-D25C8801E89A}"/>
              </a:ext>
            </a:extLst>
          </p:cNvPr>
          <p:cNvSpPr/>
          <p:nvPr/>
        </p:nvSpPr>
        <p:spPr>
          <a:xfrm>
            <a:off x="435006" y="5939160"/>
            <a:ext cx="958788" cy="506027"/>
          </a:xfrm>
          <a:prstGeom prst="rect">
            <a:avLst/>
          </a:prstGeom>
          <a:solidFill>
            <a:srgbClr val="F68C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AF00AB-BF95-4CE4-82CA-B0752E34F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370" y="5985648"/>
            <a:ext cx="1306847" cy="49504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58AA465-E94C-4577-A624-EC36DC248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49697"/>
      </p:ext>
    </p:extLst>
  </p:cSld>
  <p:clrMapOvr>
    <a:masterClrMapping/>
  </p:clrMapOvr>
  <p:transition spd="slow" advTm="388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47134" y="1145622"/>
            <a:ext cx="8249732" cy="454292"/>
          </a:xfrm>
        </p:spPr>
        <p:txBody>
          <a:bodyPr/>
          <a:lstStyle/>
          <a:p>
            <a:r>
              <a:rPr lang="en-US" sz="3600" b="1" dirty="0">
                <a:solidFill>
                  <a:srgbClr val="003DA5"/>
                </a:solidFill>
              </a:rPr>
              <a:t>Medical Program </a:t>
            </a:r>
            <a:r>
              <a:rPr lang="en-US" sz="3600" b="1" i="1" dirty="0">
                <a:solidFill>
                  <a:srgbClr val="003DA5"/>
                </a:solidFill>
              </a:rPr>
              <a:t>2023 Plan Offerings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390E49-EFD8-E7F7-D113-2DB938F99211}"/>
              </a:ext>
            </a:extLst>
          </p:cNvPr>
          <p:cNvSpPr txBox="1"/>
          <p:nvPr/>
        </p:nvSpPr>
        <p:spPr>
          <a:xfrm>
            <a:off x="447134" y="1913709"/>
            <a:ext cx="8062395" cy="266226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PPO Plans 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cs typeface="Arial"/>
            </a:endParaRPr>
          </a:p>
          <a:p>
            <a:pPr marL="558165" lvl="1" indent="-342900">
              <a:buFont typeface="Wingdings" panose="05000000000000000000" pitchFamily="2" charset="2"/>
              <a:buChar char="Ø"/>
            </a:pPr>
            <a:r>
              <a:rPr lang="en-US" sz="2100" dirty="0">
                <a:solidFill>
                  <a:srgbClr val="676767"/>
                </a:solidFill>
              </a:rPr>
              <a:t>Plan Changes </a:t>
            </a:r>
            <a:endParaRPr lang="en-US" sz="2100" dirty="0">
              <a:solidFill>
                <a:srgbClr val="676767"/>
              </a:solidFill>
              <a:cs typeface="Arial"/>
            </a:endParaRPr>
          </a:p>
          <a:p>
            <a:endParaRPr lang="en-US" sz="1600" b="1" dirty="0">
              <a:solidFill>
                <a:srgbClr val="676767"/>
              </a:solidFill>
            </a:endParaRPr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HMO Plans</a:t>
            </a:r>
          </a:p>
          <a:p>
            <a:pPr marL="558165" lvl="1" indent="-342900">
              <a:buFont typeface="Wingdings" panose="05000000000000000000" pitchFamily="2" charset="2"/>
              <a:buChar char="Ø"/>
            </a:pPr>
            <a:r>
              <a:rPr lang="en-US" sz="2100" dirty="0">
                <a:solidFill>
                  <a:srgbClr val="676767"/>
                </a:solidFill>
              </a:rPr>
              <a:t>Plan Changes </a:t>
            </a:r>
            <a:endParaRPr lang="en-US" sz="2100" dirty="0">
              <a:solidFill>
                <a:srgbClr val="676767"/>
              </a:solidFill>
              <a:cs typeface="Arial"/>
            </a:endParaRPr>
          </a:p>
          <a:p>
            <a:pPr marL="558165" lvl="1" indent="-34290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676767"/>
              </a:solidFill>
              <a:cs typeface="Arial"/>
            </a:endParaRPr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Rates and Contributions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cs typeface="Arial"/>
            </a:endParaRPr>
          </a:p>
          <a:p>
            <a:pPr marL="558165" lvl="1" indent="-342900">
              <a:buFont typeface="Wingdings" panose="05000000000000000000" pitchFamily="2" charset="2"/>
              <a:buChar char="Ø"/>
            </a:pPr>
            <a:r>
              <a:rPr lang="en-US" sz="2100" dirty="0">
                <a:solidFill>
                  <a:srgbClr val="676767"/>
                </a:solidFill>
              </a:rPr>
              <a:t>Pay Band Changes</a:t>
            </a:r>
            <a:endParaRPr lang="en-US" sz="2100" dirty="0">
              <a:solidFill>
                <a:srgbClr val="676767"/>
              </a:solidFill>
              <a:cs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8F62826-B41D-4EDE-BF1E-4D8B98723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7134" y="924462"/>
            <a:ext cx="280946" cy="1285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06E1C5-3B54-4A72-8055-423D2013AF8F}"/>
              </a:ext>
            </a:extLst>
          </p:cNvPr>
          <p:cNvSpPr/>
          <p:nvPr/>
        </p:nvSpPr>
        <p:spPr>
          <a:xfrm>
            <a:off x="204186" y="5734975"/>
            <a:ext cx="2032987" cy="8700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D282A9-4CF8-400E-B163-1DC20BCDD3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262" y="5967896"/>
            <a:ext cx="1306847" cy="49504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E34A0B1-0946-4CFC-A484-529A7B60D0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504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>
          <a:xfrm>
            <a:off x="429520" y="1023385"/>
            <a:ext cx="7552480" cy="588623"/>
          </a:xfrm>
          <a:prstGeom prst="rect">
            <a:avLst/>
          </a:prstGeom>
        </p:spPr>
        <p:txBody>
          <a:bodyPr vert="horz" wrap="square" lIns="0" tIns="0" rIns="68580" bIns="3429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676767"/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r>
              <a:rPr lang="en-US" sz="3600" b="1" dirty="0">
                <a:solidFill>
                  <a:srgbClr val="003DA5"/>
                </a:solidFill>
              </a:rPr>
              <a:t>2023 Employee Pay Bands </a:t>
            </a:r>
          </a:p>
        </p:txBody>
      </p:sp>
      <p:graphicFrame>
        <p:nvGraphicFramePr>
          <p:cNvPr id="7" name="Content Placeholder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1339672"/>
              </p:ext>
            </p:extLst>
          </p:nvPr>
        </p:nvGraphicFramePr>
        <p:xfrm>
          <a:off x="533262" y="2154985"/>
          <a:ext cx="3472264" cy="189613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75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6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227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22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F3F3F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3F3F3F"/>
                          </a:solidFill>
                        </a:rPr>
                        <a:t>$61,000 and under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22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F3F3F"/>
                          </a:solidFill>
                        </a:rPr>
                        <a:t>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3F3F3F"/>
                          </a:solidFill>
                        </a:rPr>
                        <a:t>$61,001-$120,000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22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F3F3F"/>
                          </a:solidFill>
                        </a:rPr>
                        <a:t>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3F3F3F"/>
                          </a:solidFill>
                        </a:rPr>
                        <a:t>$120,001-$180,000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22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F3F3F"/>
                          </a:solidFill>
                        </a:rPr>
                        <a:t>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3F3F3F"/>
                          </a:solidFill>
                        </a:rPr>
                        <a:t>$180,001 and above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ight Arrow 7"/>
          <p:cNvSpPr/>
          <p:nvPr/>
        </p:nvSpPr>
        <p:spPr>
          <a:xfrm>
            <a:off x="4105643" y="2962310"/>
            <a:ext cx="522515" cy="400050"/>
          </a:xfrm>
          <a:prstGeom prst="rightArrow">
            <a:avLst/>
          </a:prstGeom>
          <a:solidFill>
            <a:srgbClr val="003DA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71595" y="4389496"/>
            <a:ext cx="599060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solidFill>
                  <a:srgbClr val="3F3F3F"/>
                </a:solidFill>
              </a:rPr>
              <a:t>Definition of Range for the 2023 Medical Contribution Base Using Full-Time Salary as of January 2022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3EB3B4D3-CCF8-A505-5719-5ADE74BA2B2A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34637315"/>
              </p:ext>
            </p:extLst>
          </p:nvPr>
        </p:nvGraphicFramePr>
        <p:xfrm>
          <a:off x="4728275" y="2204368"/>
          <a:ext cx="3682229" cy="191593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01885">
                  <a:extLst>
                    <a:ext uri="{9D8B030D-6E8A-4147-A177-3AD203B41FA5}">
                      <a16:colId xmlns:a16="http://schemas.microsoft.com/office/drawing/2014/main" val="2923520498"/>
                    </a:ext>
                  </a:extLst>
                </a:gridCol>
                <a:gridCol w="3080344">
                  <a:extLst>
                    <a:ext uri="{9D8B030D-6E8A-4147-A177-3AD203B41FA5}">
                      <a16:colId xmlns:a16="http://schemas.microsoft.com/office/drawing/2014/main" val="15888783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2023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9571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3F3F3F"/>
                          </a:solidFill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3F3F3F"/>
                          </a:solidFill>
                        </a:rPr>
                        <a:t>$65,000 and under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6041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3F3F3F"/>
                          </a:solidFill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3F3F3F"/>
                          </a:solidFill>
                        </a:rPr>
                        <a:t>$65,001-$129,000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0527930"/>
                  </a:ext>
                </a:extLst>
              </a:tr>
              <a:tr h="43257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3F3F3F"/>
                          </a:solidFill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3F3F3F"/>
                          </a:solidFill>
                        </a:rPr>
                        <a:t>$129,001-$194,000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54364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3F3F3F"/>
                          </a:solidFill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3F3F3F"/>
                          </a:solidFill>
                        </a:rPr>
                        <a:t>$194,001 and above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74797636"/>
                  </a:ext>
                </a:extLst>
              </a:tr>
            </a:tbl>
          </a:graphicData>
        </a:graphic>
      </p:graphicFrame>
      <p:pic>
        <p:nvPicPr>
          <p:cNvPr id="13" name="Graphic 12">
            <a:extLst>
              <a:ext uri="{FF2B5EF4-FFF2-40B4-BE49-F238E27FC236}">
                <a16:creationId xmlns:a16="http://schemas.microsoft.com/office/drawing/2014/main" id="{D7B617F3-C8E8-4E04-BFBC-6F66295E1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7134" y="924462"/>
            <a:ext cx="280946" cy="1285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ECCAA86-B0F6-469D-98E9-0A47B1445D29}"/>
              </a:ext>
            </a:extLst>
          </p:cNvPr>
          <p:cNvGrpSpPr/>
          <p:nvPr/>
        </p:nvGrpSpPr>
        <p:grpSpPr>
          <a:xfrm>
            <a:off x="204186" y="5734975"/>
            <a:ext cx="2032987" cy="870011"/>
            <a:chOff x="204186" y="5734975"/>
            <a:chExt cx="2032987" cy="87001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B7BA588-12CC-477B-9F02-34ED7FFA336E}"/>
                </a:ext>
              </a:extLst>
            </p:cNvPr>
            <p:cNvSpPr/>
            <p:nvPr/>
          </p:nvSpPr>
          <p:spPr>
            <a:xfrm>
              <a:off x="204186" y="5734975"/>
              <a:ext cx="2032987" cy="870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4FE4A60-EEDB-4F5A-9F7D-037AA73BD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262" y="5967896"/>
              <a:ext cx="1306847" cy="495048"/>
            </a:xfrm>
            <a:prstGeom prst="rect">
              <a:avLst/>
            </a:prstGeom>
          </p:spPr>
        </p:pic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DDFFD3-E577-4780-8215-FCA867C075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18204"/>
      </p:ext>
    </p:extLst>
  </p:cSld>
  <p:clrMapOvr>
    <a:masterClrMapping/>
  </p:clrMapOvr>
  <p:transition spd="slow" advTm="3083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361765" y="560779"/>
            <a:ext cx="6557953" cy="63191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676767"/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r>
              <a:rPr lang="en-US" sz="3200" b="1" dirty="0"/>
              <a:t>2023 </a:t>
            </a:r>
            <a:r>
              <a:rPr lang="en-US" sz="3200" b="1" dirty="0">
                <a:solidFill>
                  <a:srgbClr val="E07735"/>
                </a:solidFill>
              </a:rPr>
              <a:t>Employee</a:t>
            </a:r>
            <a:r>
              <a:rPr lang="en-US" sz="3200" b="1" dirty="0"/>
              <a:t> Contributions</a:t>
            </a:r>
          </a:p>
        </p:txBody>
      </p:sp>
      <p:graphicFrame>
        <p:nvGraphicFramePr>
          <p:cNvPr id="8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00978"/>
              </p:ext>
            </p:extLst>
          </p:nvPr>
        </p:nvGraphicFramePr>
        <p:xfrm>
          <a:off x="417423" y="1192690"/>
          <a:ext cx="7989729" cy="2106584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538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5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5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50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40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34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49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36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254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275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16638">
                <a:tc>
                  <a:txBody>
                    <a:bodyPr/>
                    <a:lstStyle/>
                    <a:p>
                      <a:pPr algn="ctr">
                        <a:lnSpc>
                          <a:spcPts val="875"/>
                        </a:lnSpc>
                        <a:spcBef>
                          <a:spcPts val="455"/>
                        </a:spcBef>
                      </a:pPr>
                      <a:r>
                        <a:rPr lang="en-US" sz="1300" b="1" spc="5" dirty="0"/>
                        <a:t>2023</a:t>
                      </a:r>
                      <a:endParaRPr lang="en-US" sz="1300" b="1" dirty="0"/>
                    </a:p>
                  </a:txBody>
                  <a:tcPr marL="0" marR="0" marT="68464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Bef>
                          <a:spcPts val="475"/>
                        </a:spcBef>
                      </a:pPr>
                      <a:r>
                        <a:rPr lang="en-US" sz="1300" b="1" spc="-5" dirty="0"/>
                        <a:t>Pay Band</a:t>
                      </a:r>
                      <a:r>
                        <a:rPr lang="en-US" sz="1300" b="1" spc="-25" dirty="0"/>
                        <a:t> </a:t>
                      </a:r>
                      <a:r>
                        <a:rPr lang="en-US" sz="1300" b="1" spc="5" dirty="0"/>
                        <a:t>1</a:t>
                      </a:r>
                      <a:endParaRPr sz="13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Bef>
                          <a:spcPts val="475"/>
                        </a:spcBef>
                      </a:pPr>
                      <a:r>
                        <a:rPr lang="en-US" sz="1300" b="1" spc="-5" dirty="0"/>
                        <a:t>Pay Band</a:t>
                      </a:r>
                      <a:r>
                        <a:rPr lang="en-US" sz="1300" b="1" spc="-30" dirty="0"/>
                        <a:t> </a:t>
                      </a:r>
                      <a:r>
                        <a:rPr lang="en-US" sz="1300" b="1" spc="5" dirty="0"/>
                        <a:t>2</a:t>
                      </a:r>
                      <a:endParaRPr sz="13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919">
                <a:tc>
                  <a:txBody>
                    <a:bodyPr/>
                    <a:lstStyle/>
                    <a:p>
                      <a:pPr marL="46990" algn="ctr">
                        <a:lnSpc>
                          <a:spcPts val="855"/>
                        </a:lnSpc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Contributions</a:t>
                      </a:r>
                      <a:endParaRPr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517525" algn="l">
                        <a:lnSpc>
                          <a:spcPts val="850"/>
                        </a:lnSpc>
                      </a:pPr>
                      <a:r>
                        <a:rPr lang="en-US" sz="1300" b="1" spc="5" dirty="0">
                          <a:solidFill>
                            <a:schemeClr val="bg1"/>
                          </a:solidFill>
                        </a:rPr>
                        <a:t>      ($65,000 </a:t>
                      </a:r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and</a:t>
                      </a:r>
                      <a:r>
                        <a:rPr lang="en-US" sz="1300" b="1" spc="-1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300" b="1" spc="-5" dirty="0">
                          <a:solidFill>
                            <a:schemeClr val="bg1"/>
                          </a:solidFill>
                        </a:rPr>
                        <a:t>Under)</a:t>
                      </a:r>
                      <a:endParaRPr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 gridSpan="4">
                  <a:txBody>
                    <a:bodyPr/>
                    <a:lstStyle/>
                    <a:p>
                      <a:pPr marL="384175">
                        <a:lnSpc>
                          <a:spcPts val="850"/>
                        </a:lnSpc>
                      </a:pPr>
                      <a:r>
                        <a:rPr lang="en-US" sz="1300" b="1" spc="5" dirty="0">
                          <a:solidFill>
                            <a:schemeClr val="bg1"/>
                          </a:solidFill>
                        </a:rPr>
                        <a:t>      ($65,001 to</a:t>
                      </a:r>
                      <a:r>
                        <a:rPr lang="en-US" sz="1300" b="1" spc="-1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300" b="1" spc="5" dirty="0">
                          <a:solidFill>
                            <a:schemeClr val="bg1"/>
                          </a:solidFill>
                        </a:rPr>
                        <a:t>$129,000)</a:t>
                      </a:r>
                      <a:endParaRPr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5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850"/>
                        </a:lnSpc>
                        <a:spcBef>
                          <a:spcPts val="25"/>
                        </a:spcBef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EE</a:t>
                      </a:r>
                      <a:endParaRPr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762" marB="12337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ts val="850"/>
                        </a:lnSpc>
                        <a:spcBef>
                          <a:spcPts val="25"/>
                        </a:spcBef>
                      </a:pPr>
                      <a:r>
                        <a:rPr lang="en-US" sz="1300" b="1" spc="5" dirty="0">
                          <a:solidFill>
                            <a:schemeClr val="bg1"/>
                          </a:solidFill>
                        </a:rPr>
                        <a:t>EE+C</a:t>
                      </a:r>
                      <a:endParaRPr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762" marB="12337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R="127000" algn="ctr">
                        <a:lnSpc>
                          <a:spcPts val="850"/>
                        </a:lnSpc>
                        <a:spcBef>
                          <a:spcPts val="25"/>
                        </a:spcBef>
                      </a:pPr>
                      <a:r>
                        <a:rPr lang="en-US" sz="1300" b="1" spc="-10" dirty="0">
                          <a:solidFill>
                            <a:schemeClr val="bg1"/>
                          </a:solidFill>
                        </a:rPr>
                        <a:t>EE</a:t>
                      </a:r>
                      <a:r>
                        <a:rPr lang="en-US" sz="1300" b="1" spc="5" dirty="0">
                          <a:solidFill>
                            <a:schemeClr val="bg1"/>
                          </a:solidFill>
                        </a:rPr>
                        <a:t>+</a:t>
                      </a:r>
                      <a:r>
                        <a:rPr lang="en-US" sz="1300" b="1" spc="-10" dirty="0">
                          <a:solidFill>
                            <a:schemeClr val="bg1"/>
                          </a:solidFill>
                        </a:rPr>
                        <a:t>Sp</a:t>
                      </a:r>
                      <a:endParaRPr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762" marB="12337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ts val="850"/>
                        </a:lnSpc>
                        <a:spcBef>
                          <a:spcPts val="25"/>
                        </a:spcBef>
                      </a:pPr>
                      <a:r>
                        <a:rPr lang="en-US" sz="1300" b="1" spc="5" dirty="0">
                          <a:solidFill>
                            <a:schemeClr val="bg1"/>
                          </a:solidFill>
                        </a:rPr>
                        <a:t>EE+Fam</a:t>
                      </a:r>
                      <a:endParaRPr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762" marB="12337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ts val="850"/>
                        </a:lnSpc>
                        <a:spcBef>
                          <a:spcPts val="25"/>
                        </a:spcBef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EE</a:t>
                      </a:r>
                      <a:endParaRPr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762" marB="12337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ts val="850"/>
                        </a:lnSpc>
                        <a:spcBef>
                          <a:spcPts val="25"/>
                        </a:spcBef>
                      </a:pPr>
                      <a:r>
                        <a:rPr lang="en-US" sz="1300" b="1" spc="5" dirty="0">
                          <a:solidFill>
                            <a:schemeClr val="bg1"/>
                          </a:solidFill>
                        </a:rPr>
                        <a:t>EE+C</a:t>
                      </a:r>
                      <a:endParaRPr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762" marB="12337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ts val="850"/>
                        </a:lnSpc>
                        <a:spcBef>
                          <a:spcPts val="25"/>
                        </a:spcBef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EE+Sp</a:t>
                      </a:r>
                      <a:endParaRPr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762" marB="12337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ts val="850"/>
                        </a:lnSpc>
                        <a:spcBef>
                          <a:spcPts val="25"/>
                        </a:spcBef>
                      </a:pPr>
                      <a:r>
                        <a:rPr lang="en-US" sz="1300" b="1" spc="5" dirty="0">
                          <a:solidFill>
                            <a:schemeClr val="bg1"/>
                          </a:solidFill>
                        </a:rPr>
                        <a:t>EE+Fam</a:t>
                      </a:r>
                      <a:endParaRPr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762" marB="12337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527">
                <a:tc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1300" spc="10" dirty="0">
                          <a:solidFill>
                            <a:srgbClr val="000000"/>
                          </a:solidFill>
                        </a:rPr>
                        <a:t>UC </a:t>
                      </a:r>
                      <a:r>
                        <a:rPr lang="en-US" sz="1300" spc="5" dirty="0">
                          <a:solidFill>
                            <a:srgbClr val="000000"/>
                          </a:solidFill>
                        </a:rPr>
                        <a:t>B&amp;G</a:t>
                      </a:r>
                      <a:r>
                        <a:rPr lang="en-US" sz="1300" spc="-4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300" spc="5" dirty="0">
                          <a:solidFill>
                            <a:srgbClr val="000000"/>
                          </a:solidFill>
                        </a:rPr>
                        <a:t>HMO</a:t>
                      </a:r>
                      <a:endParaRPr sz="13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3762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$84.37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$151.87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$244.81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$312.31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$122.55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$220.59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$331.97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$430.02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527">
                <a:tc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</a:pPr>
                      <a:r>
                        <a:rPr lang="en-US" sz="1300" spc="5" dirty="0">
                          <a:solidFill>
                            <a:srgbClr val="000000"/>
                          </a:solidFill>
                        </a:rPr>
                        <a:t>Kaiser HMO</a:t>
                      </a:r>
                      <a:endParaRPr sz="13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$28.87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$51.97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$63.24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$86.30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$67.05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$120.69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$150.40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$204.01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527"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HSP</a:t>
                      </a:r>
                      <a:endParaRPr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$28.16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$50.70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$61.68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$84.18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$66.34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$119.42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$148.84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$201.89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7919">
                <a:tc>
                  <a:txBody>
                    <a:bodyPr/>
                    <a:lstStyle/>
                    <a:p>
                      <a:pPr marL="12065">
                        <a:lnSpc>
                          <a:spcPts val="875"/>
                        </a:lnSpc>
                      </a:pPr>
                      <a:r>
                        <a:rPr lang="en-US" sz="1300" spc="10" dirty="0">
                          <a:solidFill>
                            <a:srgbClr val="000000"/>
                          </a:solidFill>
                        </a:rPr>
                        <a:t>UC</a:t>
                      </a:r>
                      <a:r>
                        <a:rPr lang="en-US" sz="1300" spc="-1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</a:rPr>
                        <a:t>Care</a:t>
                      </a:r>
                      <a:endParaRPr sz="13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18505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$169.03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$304.25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$422.59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$557.81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$207.21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$372.97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$509.75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$675.52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408198"/>
              </p:ext>
            </p:extLst>
          </p:nvPr>
        </p:nvGraphicFramePr>
        <p:xfrm>
          <a:off x="417423" y="3612517"/>
          <a:ext cx="7989730" cy="1752131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538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5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5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50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40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34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49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36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254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275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46535">
                <a:tc>
                  <a:txBody>
                    <a:bodyPr/>
                    <a:lstStyle/>
                    <a:p>
                      <a:pPr algn="ctr">
                        <a:lnSpc>
                          <a:spcPts val="875"/>
                        </a:lnSpc>
                        <a:spcBef>
                          <a:spcPts val="455"/>
                        </a:spcBef>
                      </a:pPr>
                      <a:r>
                        <a:rPr lang="en-US" sz="1300" b="1" spc="5" dirty="0"/>
                        <a:t>2023</a:t>
                      </a:r>
                      <a:endParaRPr lang="en-US" sz="1300" b="1" dirty="0"/>
                    </a:p>
                  </a:txBody>
                  <a:tcPr marL="0" marR="0" marT="68464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ts val="850"/>
                        </a:lnSpc>
                        <a:spcBef>
                          <a:spcPts val="475"/>
                        </a:spcBef>
                      </a:pPr>
                      <a:r>
                        <a:rPr sz="1300" b="1" spc="-5" dirty="0"/>
                        <a:t>Pay Band</a:t>
                      </a:r>
                      <a:r>
                        <a:rPr sz="1300" b="1" spc="-30" dirty="0"/>
                        <a:t> </a:t>
                      </a:r>
                      <a:r>
                        <a:rPr sz="1300" b="1" spc="5" dirty="0"/>
                        <a:t>3</a:t>
                      </a:r>
                      <a:endParaRPr sz="13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1905" algn="ctr">
                        <a:lnSpc>
                          <a:spcPts val="850"/>
                        </a:lnSpc>
                        <a:spcBef>
                          <a:spcPts val="475"/>
                        </a:spcBef>
                      </a:pPr>
                      <a:r>
                        <a:rPr sz="1300" b="1" spc="-5" dirty="0"/>
                        <a:t>Pay Band</a:t>
                      </a:r>
                      <a:r>
                        <a:rPr sz="1300" b="1" spc="-30" dirty="0"/>
                        <a:t> </a:t>
                      </a:r>
                      <a:r>
                        <a:rPr sz="1300" b="1" spc="5" dirty="0"/>
                        <a:t>4</a:t>
                      </a:r>
                      <a:endParaRPr sz="13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838">
                <a:tc>
                  <a:txBody>
                    <a:bodyPr/>
                    <a:lstStyle/>
                    <a:p>
                      <a:pPr marL="46990" algn="ctr">
                        <a:lnSpc>
                          <a:spcPts val="855"/>
                        </a:lnSpc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Contributions</a:t>
                      </a:r>
                      <a:endParaRPr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356870">
                        <a:lnSpc>
                          <a:spcPts val="850"/>
                        </a:lnSpc>
                      </a:pPr>
                      <a:r>
                        <a:rPr lang="en-US" sz="1300" b="1" spc="5" dirty="0">
                          <a:solidFill>
                            <a:schemeClr val="bg1"/>
                          </a:solidFill>
                        </a:rPr>
                        <a:t>        </a:t>
                      </a:r>
                      <a:r>
                        <a:rPr sz="1300" b="1" spc="5" dirty="0">
                          <a:solidFill>
                            <a:schemeClr val="bg1"/>
                          </a:solidFill>
                        </a:rPr>
                        <a:t>($1</a:t>
                      </a:r>
                      <a:r>
                        <a:rPr lang="en-US" sz="1300" b="1" spc="5" dirty="0">
                          <a:solidFill>
                            <a:schemeClr val="bg1"/>
                          </a:solidFill>
                        </a:rPr>
                        <a:t>29</a:t>
                      </a:r>
                      <a:r>
                        <a:rPr sz="1300" b="1" spc="5" dirty="0">
                          <a:solidFill>
                            <a:schemeClr val="bg1"/>
                          </a:solidFill>
                        </a:rPr>
                        <a:t>,001 to</a:t>
                      </a:r>
                      <a:r>
                        <a:rPr sz="1300" b="1" spc="-1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300" b="1" spc="5" dirty="0">
                          <a:solidFill>
                            <a:schemeClr val="bg1"/>
                          </a:solidFill>
                        </a:rPr>
                        <a:t>$1</a:t>
                      </a:r>
                      <a:r>
                        <a:rPr lang="en-US" sz="1300" b="1" spc="5" dirty="0">
                          <a:solidFill>
                            <a:schemeClr val="bg1"/>
                          </a:solidFill>
                        </a:rPr>
                        <a:t>94</a:t>
                      </a:r>
                      <a:r>
                        <a:rPr sz="1300" b="1" spc="5" dirty="0">
                          <a:solidFill>
                            <a:schemeClr val="bg1"/>
                          </a:solidFill>
                        </a:rPr>
                        <a:t>,000)</a:t>
                      </a:r>
                      <a:endParaRPr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 gridSpan="4">
                  <a:txBody>
                    <a:bodyPr/>
                    <a:lstStyle/>
                    <a:p>
                      <a:pPr marL="553720">
                        <a:lnSpc>
                          <a:spcPts val="850"/>
                        </a:lnSpc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        </a:t>
                      </a:r>
                      <a:r>
                        <a:rPr sz="1300" b="1" dirty="0">
                          <a:solidFill>
                            <a:schemeClr val="bg1"/>
                          </a:solidFill>
                        </a:rPr>
                        <a:t>(Over</a:t>
                      </a:r>
                      <a:r>
                        <a:rPr sz="1300" b="1" spc="1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300" b="1" spc="5" dirty="0">
                          <a:solidFill>
                            <a:schemeClr val="bg1"/>
                          </a:solidFill>
                        </a:rPr>
                        <a:t>$1</a:t>
                      </a:r>
                      <a:r>
                        <a:rPr lang="en-US" sz="1300" b="1" spc="5" dirty="0">
                          <a:solidFill>
                            <a:schemeClr val="bg1"/>
                          </a:solidFill>
                        </a:rPr>
                        <a:t>94</a:t>
                      </a:r>
                      <a:r>
                        <a:rPr sz="1300" b="1" spc="5" dirty="0">
                          <a:solidFill>
                            <a:schemeClr val="bg1"/>
                          </a:solidFill>
                        </a:rPr>
                        <a:t>,000)</a:t>
                      </a:r>
                      <a:endParaRPr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9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850"/>
                        </a:lnSpc>
                        <a:spcBef>
                          <a:spcPts val="25"/>
                        </a:spcBef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EE</a:t>
                      </a:r>
                      <a:endParaRPr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762" marB="12337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ts val="850"/>
                        </a:lnSpc>
                        <a:spcBef>
                          <a:spcPts val="25"/>
                        </a:spcBef>
                      </a:pPr>
                      <a:r>
                        <a:rPr lang="en-US" sz="1300" b="1" spc="5" dirty="0">
                          <a:solidFill>
                            <a:schemeClr val="bg1"/>
                          </a:solidFill>
                        </a:rPr>
                        <a:t>EE+C</a:t>
                      </a:r>
                      <a:endParaRPr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762" marB="12337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R="127000" algn="ctr">
                        <a:lnSpc>
                          <a:spcPts val="850"/>
                        </a:lnSpc>
                        <a:spcBef>
                          <a:spcPts val="25"/>
                        </a:spcBef>
                      </a:pPr>
                      <a:r>
                        <a:rPr lang="en-US" sz="1300" b="1" spc="-10" dirty="0">
                          <a:solidFill>
                            <a:schemeClr val="bg1"/>
                          </a:solidFill>
                        </a:rPr>
                        <a:t>EE</a:t>
                      </a:r>
                      <a:r>
                        <a:rPr lang="en-US" sz="1300" b="1" spc="5" dirty="0">
                          <a:solidFill>
                            <a:schemeClr val="bg1"/>
                          </a:solidFill>
                        </a:rPr>
                        <a:t>+</a:t>
                      </a:r>
                      <a:r>
                        <a:rPr lang="en-US" sz="1300" b="1" spc="-10" dirty="0">
                          <a:solidFill>
                            <a:schemeClr val="bg1"/>
                          </a:solidFill>
                        </a:rPr>
                        <a:t>Sp</a:t>
                      </a:r>
                      <a:endParaRPr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762" marB="12337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ts val="850"/>
                        </a:lnSpc>
                        <a:spcBef>
                          <a:spcPts val="25"/>
                        </a:spcBef>
                      </a:pPr>
                      <a:r>
                        <a:rPr lang="en-US" sz="1300" b="1" spc="5" dirty="0">
                          <a:solidFill>
                            <a:schemeClr val="bg1"/>
                          </a:solidFill>
                        </a:rPr>
                        <a:t>EE+Fam</a:t>
                      </a:r>
                      <a:endParaRPr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762" marB="12337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ts val="850"/>
                        </a:lnSpc>
                        <a:spcBef>
                          <a:spcPts val="25"/>
                        </a:spcBef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EE</a:t>
                      </a:r>
                      <a:endParaRPr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762" marB="12337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ts val="850"/>
                        </a:lnSpc>
                        <a:spcBef>
                          <a:spcPts val="25"/>
                        </a:spcBef>
                      </a:pPr>
                      <a:r>
                        <a:rPr lang="en-US" sz="1300" b="1" spc="5" dirty="0">
                          <a:solidFill>
                            <a:schemeClr val="bg1"/>
                          </a:solidFill>
                        </a:rPr>
                        <a:t>EE+C</a:t>
                      </a:r>
                      <a:endParaRPr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762" marB="12337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ts val="850"/>
                        </a:lnSpc>
                        <a:spcBef>
                          <a:spcPts val="25"/>
                        </a:spcBef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EE+Sp</a:t>
                      </a:r>
                      <a:endParaRPr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762" marB="12337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ts val="850"/>
                        </a:lnSpc>
                        <a:spcBef>
                          <a:spcPts val="25"/>
                        </a:spcBef>
                      </a:pPr>
                      <a:r>
                        <a:rPr lang="en-US" sz="1300" b="1" spc="5" dirty="0">
                          <a:solidFill>
                            <a:schemeClr val="bg1"/>
                          </a:solidFill>
                        </a:rPr>
                        <a:t>EE+Fam</a:t>
                      </a:r>
                      <a:endParaRPr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3762" marB="12337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980">
                <a:tc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1300" spc="10" dirty="0">
                          <a:solidFill>
                            <a:srgbClr val="000000"/>
                          </a:solidFill>
                        </a:rPr>
                        <a:t>UC </a:t>
                      </a:r>
                      <a:r>
                        <a:rPr lang="en-US" sz="1300" spc="5" dirty="0">
                          <a:solidFill>
                            <a:srgbClr val="000000"/>
                          </a:solidFill>
                        </a:rPr>
                        <a:t>B&amp;G</a:t>
                      </a:r>
                      <a:r>
                        <a:rPr lang="en-US" sz="1300" spc="-4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300" spc="5" dirty="0">
                          <a:solidFill>
                            <a:srgbClr val="000000"/>
                          </a:solidFill>
                        </a:rPr>
                        <a:t>HMO</a:t>
                      </a:r>
                      <a:endParaRPr sz="13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3762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$161.73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$291.11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$410.08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$539.47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$202.30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$364.14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$491.01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$652.85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980">
                <a:tc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</a:pPr>
                      <a:r>
                        <a:rPr lang="en-US" sz="1300" spc="5" dirty="0">
                          <a:solidFill>
                            <a:srgbClr val="000000"/>
                          </a:solidFill>
                        </a:rPr>
                        <a:t>Kaiser HMO</a:t>
                      </a:r>
                      <a:endParaRPr sz="13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$106.23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$191.21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$228.51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$313.46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$146.80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$264.24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$309.44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$426.84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980"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HSP</a:t>
                      </a:r>
                      <a:endParaRPr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$105.52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$189.94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$226.95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$311.34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$146.09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$262.97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$307.88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$424.72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838">
                <a:tc>
                  <a:txBody>
                    <a:bodyPr/>
                    <a:lstStyle/>
                    <a:p>
                      <a:pPr marL="12065">
                        <a:lnSpc>
                          <a:spcPts val="875"/>
                        </a:lnSpc>
                      </a:pPr>
                      <a:r>
                        <a:rPr lang="en-US" sz="1300" spc="10" dirty="0">
                          <a:solidFill>
                            <a:srgbClr val="000000"/>
                          </a:solidFill>
                        </a:rPr>
                        <a:t>UC</a:t>
                      </a:r>
                      <a:r>
                        <a:rPr lang="en-US" sz="1300" spc="-1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</a:rPr>
                        <a:t>Care</a:t>
                      </a:r>
                      <a:endParaRPr sz="13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18505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$246.39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$443.49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$587.86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$784.97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$286.96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$516.52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$668.79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1910" algn="ctr" defTabSz="457200" rtl="0" eaLnBrk="1" fontAlgn="b" latinLnBrk="0" hangingPunct="1">
                        <a:lnSpc>
                          <a:spcPts val="875"/>
                        </a:lnSpc>
                      </a:pPr>
                      <a:r>
                        <a:rPr lang="en-US" sz="1300" kern="1200" spc="5" dirty="0">
                          <a:solidFill>
                            <a:srgbClr val="000000"/>
                          </a:solidFill>
                        </a:rPr>
                        <a:t>$898.35 </a:t>
                      </a:r>
                      <a:endParaRPr lang="en-US" sz="1300" kern="1200" spc="5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567" marR="8567" marT="8567" marB="0" anchor="b">
                    <a:lnL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F3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C5EB355-EE41-4A60-B168-94FDCFD11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299" y="403701"/>
            <a:ext cx="1066936" cy="40416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A4AABB0-1048-43A5-B185-6CFB30A4D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7423" y="477259"/>
            <a:ext cx="280946" cy="12852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6982D59-56F9-45A7-8413-9FD4F8BC69E5}"/>
              </a:ext>
            </a:extLst>
          </p:cNvPr>
          <p:cNvGrpSpPr/>
          <p:nvPr/>
        </p:nvGrpSpPr>
        <p:grpSpPr>
          <a:xfrm>
            <a:off x="204186" y="5734975"/>
            <a:ext cx="2032987" cy="870011"/>
            <a:chOff x="204186" y="5734975"/>
            <a:chExt cx="2032987" cy="87001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2526BFD-CC6B-4675-96D5-1AF28C2F54CE}"/>
                </a:ext>
              </a:extLst>
            </p:cNvPr>
            <p:cNvSpPr/>
            <p:nvPr/>
          </p:nvSpPr>
          <p:spPr>
            <a:xfrm>
              <a:off x="204186" y="5734975"/>
              <a:ext cx="2032987" cy="870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8756D68-98C7-4549-B042-EFB457670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3262" y="5967896"/>
              <a:ext cx="1306847" cy="495048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716649" y="5524445"/>
            <a:ext cx="5706836" cy="338554"/>
          </a:xfrm>
          <a:prstGeom prst="rect">
            <a:avLst/>
          </a:prstGeom>
          <a:solidFill>
            <a:srgbClr val="FF933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$0  Employee Premium Contribution for the CORE Plan</a:t>
            </a:r>
            <a:endParaRPr lang="en-US" sz="1600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FBCDDB4-1384-4F25-A007-185A447CC2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07834"/>
      </p:ext>
    </p:extLst>
  </p:cSld>
  <p:clrMapOvr>
    <a:masterClrMapping/>
  </p:clrMapOvr>
  <p:transition spd="slow" advTm="5233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0040" y="905944"/>
            <a:ext cx="8503919" cy="128863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676767"/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r>
              <a:rPr lang="en-US" sz="3600" b="1" dirty="0">
                <a:solidFill>
                  <a:srgbClr val="003DA5"/>
                </a:solidFill>
              </a:rPr>
              <a:t>2023 Employee Premium Cost Share </a:t>
            </a:r>
            <a:r>
              <a:rPr lang="en-US" sz="2800" b="1" i="1" dirty="0" err="1">
                <a:solidFill>
                  <a:srgbClr val="003DA5"/>
                </a:solidFill>
              </a:rPr>
              <a:t>Systemwide</a:t>
            </a:r>
            <a:r>
              <a:rPr lang="en-US" sz="2800" b="1" i="1" dirty="0">
                <a:solidFill>
                  <a:srgbClr val="003DA5"/>
                </a:solidFill>
              </a:rPr>
              <a:t> Bargaining Units</a:t>
            </a:r>
            <a:endParaRPr lang="en-US" sz="3600" b="1" i="1" dirty="0">
              <a:solidFill>
                <a:srgbClr val="003DA5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4872" y="2056342"/>
            <a:ext cx="8511657" cy="3996669"/>
          </a:xfrm>
        </p:spPr>
        <p:txBody>
          <a:bodyPr vert="horz" wrap="square" lIns="0" tIns="0" rIns="68580" bIns="34290" rtlCol="0" anchor="t">
            <a:noAutofit/>
          </a:bodyPr>
          <a:lstStyle/>
          <a:p>
            <a:pPr marL="342900" indent="-342900">
              <a:spcBef>
                <a:spcPts val="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47735"/>
                </a:solidFill>
              </a:rPr>
              <a:t>Systemwide Bargaining Units will move to 2023 premium cost  share and pay band levels with some units having:</a:t>
            </a:r>
          </a:p>
          <a:p>
            <a:pPr marL="1284922" lvl="2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47735"/>
                </a:solidFill>
              </a:rPr>
              <a:t>$25/month increase cap </a:t>
            </a:r>
            <a:r>
              <a:rPr lang="en-US" sz="1600" dirty="0">
                <a:solidFill>
                  <a:srgbClr val="676767"/>
                </a:solidFill>
              </a:rPr>
              <a:t>above 2022 for Kaiser and UC Blue &amp; Gold HMO plans.</a:t>
            </a:r>
          </a:p>
          <a:p>
            <a:pPr marL="1528445" lvl="3">
              <a:spcAft>
                <a:spcPts val="450"/>
              </a:spcAft>
            </a:pPr>
            <a:r>
              <a:rPr lang="en-US" sz="1600" dirty="0">
                <a:solidFill>
                  <a:srgbClr val="676767"/>
                </a:solidFill>
              </a:rPr>
              <a:t>Units include CX – Clerical &amp; Allied Services, HX – Residual Health Care Professionals, NX – Registered Nurses, RX – Research Support Professionals, TX – Technical </a:t>
            </a:r>
          </a:p>
          <a:p>
            <a:pPr marL="1528445" lvl="3">
              <a:spcAft>
                <a:spcPts val="450"/>
              </a:spcAft>
            </a:pPr>
            <a:r>
              <a:rPr lang="en-US" sz="1600" dirty="0">
                <a:solidFill>
                  <a:srgbClr val="676767"/>
                </a:solidFill>
              </a:rPr>
              <a:t>Cap applies to all salary bands for units listed above except for CX which only applies to salary bands 1 and 2</a:t>
            </a:r>
          </a:p>
          <a:p>
            <a:pPr marL="1284922" lvl="2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47735"/>
                </a:solidFill>
              </a:rPr>
              <a:t>$10/month increase cap </a:t>
            </a:r>
            <a:r>
              <a:rPr lang="en-US" sz="1600" dirty="0">
                <a:solidFill>
                  <a:srgbClr val="676767"/>
                </a:solidFill>
              </a:rPr>
              <a:t>above 2022 for Kaiser and UC Blue &amp; Gold HMO plans.</a:t>
            </a:r>
          </a:p>
          <a:p>
            <a:pPr marL="1528445" lvl="3">
              <a:spcAft>
                <a:spcPts val="450"/>
              </a:spcAft>
            </a:pPr>
            <a:r>
              <a:rPr lang="en-US" sz="1600" dirty="0">
                <a:solidFill>
                  <a:srgbClr val="676767"/>
                </a:solidFill>
              </a:rPr>
              <a:t>Units include EX – Patient Care Technical and SX – Service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2CF4406-85E8-43A0-8284-054FE5070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7134" y="862316"/>
            <a:ext cx="280946" cy="1285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C2A5E57-210F-44F5-99CE-82B418E38361}"/>
              </a:ext>
            </a:extLst>
          </p:cNvPr>
          <p:cNvGrpSpPr/>
          <p:nvPr/>
        </p:nvGrpSpPr>
        <p:grpSpPr>
          <a:xfrm>
            <a:off x="204186" y="5734975"/>
            <a:ext cx="2032987" cy="870011"/>
            <a:chOff x="204186" y="5734975"/>
            <a:chExt cx="2032987" cy="87001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A3D51D-3A9F-4833-905B-7BC33001865A}"/>
                </a:ext>
              </a:extLst>
            </p:cNvPr>
            <p:cNvSpPr/>
            <p:nvPr/>
          </p:nvSpPr>
          <p:spPr>
            <a:xfrm>
              <a:off x="204186" y="5734975"/>
              <a:ext cx="2032987" cy="870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00E9299-51B8-45B7-B2AB-B18128821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262" y="5967896"/>
              <a:ext cx="1306847" cy="495048"/>
            </a:xfrm>
            <a:prstGeom prst="rect">
              <a:avLst/>
            </a:prstGeom>
          </p:spPr>
        </p:pic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CB3EA56-BABA-4613-8468-F1D322519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8174"/>
      </p:ext>
    </p:extLst>
  </p:cSld>
  <p:clrMapOvr>
    <a:masterClrMapping/>
  </p:clrMapOvr>
  <p:transition spd="slow" advTm="2166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" y="2919309"/>
            <a:ext cx="9143999" cy="454292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2023 Non-Medical Plans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1B8984-07A1-48BC-8858-DAC6FD850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1657" y="535602"/>
            <a:ext cx="1371600" cy="51889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718D75E-F3A3-428F-BCB0-393602B57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31527" y="2616822"/>
            <a:ext cx="280946" cy="1285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C2EF09-A732-400A-B1DD-61CAC3A3B9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52449"/>
      </p:ext>
    </p:extLst>
  </p:cSld>
  <p:clrMapOvr>
    <a:masterClrMapping/>
  </p:clrMapOvr>
  <p:transition spd="slow" advTm="390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4880" y="492015"/>
            <a:ext cx="6914107" cy="403828"/>
          </a:xfrm>
        </p:spPr>
        <p:txBody>
          <a:bodyPr/>
          <a:lstStyle/>
          <a:p>
            <a:r>
              <a:rPr lang="en-US" sz="3200" b="1" dirty="0">
                <a:solidFill>
                  <a:srgbClr val="676767"/>
                </a:solidFill>
                <a:ea typeface="+mj-ea"/>
                <a:cs typeface="Kievit Offc Pro Medium"/>
              </a:rPr>
              <a:t>ALEX </a:t>
            </a:r>
            <a:r>
              <a:rPr lang="en-US" sz="3200" b="1" dirty="0">
                <a:solidFill>
                  <a:srgbClr val="FF933B"/>
                </a:solidFill>
                <a:ea typeface="+mj-ea"/>
                <a:cs typeface="Kievit Offc Pro Medium"/>
              </a:rPr>
              <a:t>Makeover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7C70DF-4D7A-B546-1497-1F83C20F02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124"/>
          <a:stretch/>
        </p:blipFill>
        <p:spPr>
          <a:xfrm>
            <a:off x="454880" y="3548486"/>
            <a:ext cx="3777249" cy="21620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6A6861-8166-D1F4-7E30-1DC3AB731FBB}"/>
              </a:ext>
            </a:extLst>
          </p:cNvPr>
          <p:cNvSpPr txBox="1"/>
          <p:nvPr/>
        </p:nvSpPr>
        <p:spPr>
          <a:xfrm>
            <a:off x="701409" y="1149243"/>
            <a:ext cx="64210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76767"/>
                </a:solidFill>
              </a:rPr>
              <a:t>The ALEX Benefits Counselor tool has been enhanced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76767"/>
                </a:solidFill>
              </a:rPr>
              <a:t>More inclusive verbiage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76767"/>
                </a:solidFill>
              </a:rPr>
              <a:t>Addresses care for out of state dependents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76767"/>
                </a:solidFill>
              </a:rPr>
              <a:t>New modules describing legal plan and Aflac benefit plan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76767"/>
                </a:solidFill>
              </a:rPr>
              <a:t>ALEX Go streamlined for smartphones in English and Spanish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9EC365-FACC-EC9E-3673-79F3B408E2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264" y="3548486"/>
            <a:ext cx="3465194" cy="20933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7AC31B-D9EB-4560-B141-023C661C6E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5299" y="403701"/>
            <a:ext cx="1066936" cy="40416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A4AABB0-1048-43A5-B185-6CFB30A4D2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5072" y="339542"/>
            <a:ext cx="333297" cy="152474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A00EB04-A7C3-45DD-ACBC-315CF75A26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76077"/>
      </p:ext>
    </p:extLst>
  </p:cSld>
  <p:clrMapOvr>
    <a:masterClrMapping/>
  </p:clrMapOvr>
  <p:transition spd="slow" advTm="412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0040" y="905944"/>
            <a:ext cx="8503919" cy="86107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676767"/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r>
              <a:rPr lang="en-US" sz="3600" b="1" dirty="0">
                <a:solidFill>
                  <a:srgbClr val="003DA5"/>
                </a:solidFill>
              </a:rPr>
              <a:t>Flexible Spending Accounts</a:t>
            </a:r>
            <a:endParaRPr lang="en-US" sz="3600" b="1" i="1" dirty="0">
              <a:solidFill>
                <a:srgbClr val="003DA5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4872" y="2056342"/>
            <a:ext cx="8511657" cy="3996669"/>
          </a:xfrm>
        </p:spPr>
        <p:txBody>
          <a:bodyPr vert="horz" wrap="square" lIns="0" tIns="0" rIns="68580" bIns="34290" rtlCol="0" anchor="t"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3DA5"/>
                </a:solidFill>
                <a:ea typeface="+mj-ea"/>
                <a:cs typeface="Kievit Offc Pro Medium"/>
              </a:rPr>
              <a:t>2023 Health Care FSA Contribution Limit $2,850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47735"/>
                </a:solidFill>
              </a:rPr>
              <a:t>Health FSA carryover limit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F3F3F"/>
                </a:solidFill>
              </a:rPr>
              <a:t>$570 for carryover from 2022 to 2023 Plan Year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F3F3F"/>
                </a:solidFill>
              </a:rPr>
              <a:t>$570 for carryover from 2023 to 2024 Plan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47735"/>
                </a:solidFill>
              </a:rPr>
              <a:t>2023 Dependent Care FSA Contribution Limit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F3F3F"/>
                </a:solidFill>
              </a:rPr>
              <a:t>$5,000 for non-highly compensated employees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F3F3F"/>
                </a:solidFill>
              </a:rPr>
              <a:t>$3,000 for Highly-Compensated Employees as defined by the IRS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F3F3F"/>
                </a:solidFill>
              </a:rPr>
              <a:t>$135K or greater income in 2022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2CF4406-85E8-43A0-8284-054FE5070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7134" y="862316"/>
            <a:ext cx="280946" cy="1285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C2A5E57-210F-44F5-99CE-82B418E38361}"/>
              </a:ext>
            </a:extLst>
          </p:cNvPr>
          <p:cNvGrpSpPr/>
          <p:nvPr/>
        </p:nvGrpSpPr>
        <p:grpSpPr>
          <a:xfrm>
            <a:off x="204186" y="5734975"/>
            <a:ext cx="2032987" cy="870011"/>
            <a:chOff x="204186" y="5734975"/>
            <a:chExt cx="2032987" cy="87001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A3D51D-3A9F-4833-905B-7BC33001865A}"/>
                </a:ext>
              </a:extLst>
            </p:cNvPr>
            <p:cNvSpPr/>
            <p:nvPr/>
          </p:nvSpPr>
          <p:spPr>
            <a:xfrm>
              <a:off x="204186" y="5734975"/>
              <a:ext cx="2032987" cy="870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00E9299-51B8-45B7-B2AB-B18128821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262" y="5967896"/>
              <a:ext cx="1306847" cy="495048"/>
            </a:xfrm>
            <a:prstGeom prst="rect">
              <a:avLst/>
            </a:prstGeom>
          </p:spPr>
        </p:pic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C762CC0-7374-4AB6-82A8-17A263CF1F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15517"/>
      </p:ext>
    </p:extLst>
  </p:cSld>
  <p:clrMapOvr>
    <a:masterClrMapping/>
  </p:clrMapOvr>
  <p:transition spd="slow" advTm="4083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20040" y="905944"/>
            <a:ext cx="8503919" cy="86107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676767"/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r>
              <a:rPr lang="en-US" sz="3600" b="1" dirty="0">
                <a:solidFill>
                  <a:srgbClr val="003DA5"/>
                </a:solidFill>
              </a:rPr>
              <a:t>Flexible Spending Accounts</a:t>
            </a:r>
          </a:p>
          <a:p>
            <a:r>
              <a:rPr lang="en-US" sz="2400" b="1" i="1" dirty="0">
                <a:solidFill>
                  <a:srgbClr val="003DA5"/>
                </a:solidFill>
              </a:rPr>
              <a:t>Claims Submission Deadlines</a:t>
            </a:r>
            <a:endParaRPr lang="en-US" sz="3600" b="1" i="1" dirty="0">
              <a:solidFill>
                <a:srgbClr val="003DA5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4872" y="2056342"/>
            <a:ext cx="8511657" cy="3996669"/>
          </a:xfrm>
        </p:spPr>
        <p:txBody>
          <a:bodyPr vert="horz" wrap="square" lIns="0" tIns="0" rIns="68580" bIns="3429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47735"/>
                </a:solidFill>
              </a:rPr>
              <a:t>2021 Plan Year DepCare FSA Grace Period Extension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51515"/>
                </a:solidFill>
              </a:rPr>
              <a:t>Expenses must be incurred by December 31, 2022 </a:t>
            </a:r>
          </a:p>
          <a:p>
            <a:pPr marL="742950"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51515"/>
                </a:solidFill>
              </a:rPr>
              <a:t> Claims submission deadline January 31, 2023</a:t>
            </a:r>
            <a:endParaRPr lang="en-US" sz="1800" b="1" dirty="0">
              <a:solidFill>
                <a:srgbClr val="15151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3DA5"/>
                </a:solidFill>
                <a:ea typeface="+mj-ea"/>
                <a:cs typeface="Kievit Offc Pro Medium"/>
              </a:rPr>
              <a:t>2022 DepCare and Health FSA filing deadline:  April 15,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47735"/>
                </a:solidFill>
              </a:rPr>
              <a:t>2023 DepCare and Health FSA filing deadline: April 15, 2024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2CF4406-85E8-43A0-8284-054FE5070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7134" y="862316"/>
            <a:ext cx="280946" cy="1285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C2A5E57-210F-44F5-99CE-82B418E38361}"/>
              </a:ext>
            </a:extLst>
          </p:cNvPr>
          <p:cNvGrpSpPr/>
          <p:nvPr/>
        </p:nvGrpSpPr>
        <p:grpSpPr>
          <a:xfrm>
            <a:off x="204186" y="5734975"/>
            <a:ext cx="2032987" cy="870011"/>
            <a:chOff x="204186" y="5734975"/>
            <a:chExt cx="2032987" cy="87001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A3D51D-3A9F-4833-905B-7BC33001865A}"/>
                </a:ext>
              </a:extLst>
            </p:cNvPr>
            <p:cNvSpPr/>
            <p:nvPr/>
          </p:nvSpPr>
          <p:spPr>
            <a:xfrm>
              <a:off x="204186" y="5734975"/>
              <a:ext cx="2032987" cy="870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00E9299-51B8-45B7-B2AB-B18128821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262" y="5967896"/>
              <a:ext cx="1306847" cy="495048"/>
            </a:xfrm>
            <a:prstGeom prst="rect">
              <a:avLst/>
            </a:prstGeom>
          </p:spPr>
        </p:pic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8A3E36-8FE0-4429-B942-ECFF76FE0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52939"/>
      </p:ext>
    </p:extLst>
  </p:cSld>
  <p:clrMapOvr>
    <a:masterClrMapping/>
  </p:clrMapOvr>
  <p:transition spd="slow" advTm="2781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92789" y="523644"/>
            <a:ext cx="8503919" cy="86107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676767"/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r>
              <a:rPr lang="en-US" sz="3100" b="1" dirty="0">
                <a:solidFill>
                  <a:srgbClr val="003DA5"/>
                </a:solidFill>
              </a:rPr>
              <a:t>NEW! Limited Purpose Flexible Spending Account</a:t>
            </a:r>
            <a:endParaRPr lang="en-US" sz="3100" b="1" i="1" dirty="0">
              <a:solidFill>
                <a:srgbClr val="003DA5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57698" y="1561511"/>
            <a:ext cx="8511657" cy="4173464"/>
          </a:xfrm>
        </p:spPr>
        <p:txBody>
          <a:bodyPr vert="horz" wrap="square" lIns="0" tIns="0" rIns="68580" bIns="3429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47735"/>
                </a:solidFill>
              </a:rPr>
              <a:t>Available only to employees meeting all of the following criteria: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51515"/>
                </a:solidFill>
                <a:latin typeface="+mn-lt"/>
              </a:rPr>
              <a:t>Eligible for the Faculty/Staff Benefits program, and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51515"/>
                </a:solidFill>
                <a:latin typeface="+mn-lt"/>
              </a:rPr>
              <a:t>Participated in the Health FSA during a plan year, and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51515"/>
                </a:solidFill>
                <a:latin typeface="+mn-lt"/>
              </a:rPr>
              <a:t>Has a carry-over balance greater than $25 at the end of that plan year, and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51515"/>
                </a:solidFill>
                <a:latin typeface="+mn-lt"/>
              </a:rPr>
              <a:t>Enroll in the UC Health Savings Plan for the following plan year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LPFSA account will be created for eligible employee automatically - employee does not have to (cannot) elect to participate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Balance of the Health FSA that is eligible for carry-over – up to $570 - is placed in the LPFSA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Contributions are limited to the Health FSA balance - the participant may not contribute additional funds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47735"/>
                </a:solidFill>
              </a:rPr>
              <a:t>Generally, eligible expenses are restricted to dental, vision and preventive care services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47735"/>
                </a:solidFill>
              </a:rPr>
              <a:t>Participation is limited to one year.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2CF4406-85E8-43A0-8284-054FE5070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2789" y="431748"/>
            <a:ext cx="280946" cy="1285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C2A5E57-210F-44F5-99CE-82B418E38361}"/>
              </a:ext>
            </a:extLst>
          </p:cNvPr>
          <p:cNvGrpSpPr/>
          <p:nvPr/>
        </p:nvGrpSpPr>
        <p:grpSpPr>
          <a:xfrm>
            <a:off x="204186" y="5734975"/>
            <a:ext cx="2032987" cy="870011"/>
            <a:chOff x="204186" y="5734975"/>
            <a:chExt cx="2032987" cy="87001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A3D51D-3A9F-4833-905B-7BC33001865A}"/>
                </a:ext>
              </a:extLst>
            </p:cNvPr>
            <p:cNvSpPr/>
            <p:nvPr/>
          </p:nvSpPr>
          <p:spPr>
            <a:xfrm>
              <a:off x="204186" y="5734975"/>
              <a:ext cx="2032987" cy="870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00E9299-51B8-45B7-B2AB-B18128821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262" y="5967896"/>
              <a:ext cx="1306847" cy="495048"/>
            </a:xfrm>
            <a:prstGeom prst="rect">
              <a:avLst/>
            </a:prstGeom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C4FA8E2-4F93-4244-9E87-19C8DAADB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11462"/>
      </p:ext>
    </p:extLst>
  </p:cSld>
  <p:clrMapOvr>
    <a:masterClrMapping/>
  </p:clrMapOvr>
  <p:transition spd="slow" advTm="4603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3746" y="1117143"/>
            <a:ext cx="8216508" cy="454292"/>
          </a:xfrm>
        </p:spPr>
        <p:txBody>
          <a:bodyPr/>
          <a:lstStyle/>
          <a:p>
            <a:r>
              <a:rPr lang="en-US" sz="3600" b="1" dirty="0">
                <a:solidFill>
                  <a:srgbClr val="003DA5"/>
                </a:solidFill>
              </a:rPr>
              <a:t>2023 Dental and Vision Benefits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D9BE84C4-6C65-810A-C078-5E16B1AFB0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8789158"/>
              </p:ext>
            </p:extLst>
          </p:nvPr>
        </p:nvGraphicFramePr>
        <p:xfrm>
          <a:off x="454879" y="1906400"/>
          <a:ext cx="8216507" cy="284373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250222">
                  <a:extLst>
                    <a:ext uri="{9D8B030D-6E8A-4147-A177-3AD203B41FA5}">
                      <a16:colId xmlns:a16="http://schemas.microsoft.com/office/drawing/2014/main" val="2686130486"/>
                    </a:ext>
                  </a:extLst>
                </a:gridCol>
                <a:gridCol w="4966285">
                  <a:extLst>
                    <a:ext uri="{9D8B030D-6E8A-4147-A177-3AD203B41FA5}">
                      <a16:colId xmlns:a16="http://schemas.microsoft.com/office/drawing/2014/main" val="337914157"/>
                    </a:ext>
                  </a:extLst>
                </a:gridCol>
              </a:tblGrid>
              <a:tr h="75979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Delta Dental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VSP – Vision Plan Services</a:t>
                      </a:r>
                    </a:p>
                  </a:txBody>
                  <a:tcPr marL="53909" marR="53909" marT="0" marB="0" anchor="ctr"/>
                </a:tc>
                <a:extLst>
                  <a:ext uri="{0D108BD9-81ED-4DB2-BD59-A6C34878D82A}">
                    <a16:rowId xmlns:a16="http://schemas.microsoft.com/office/drawing/2014/main" val="998742380"/>
                  </a:ext>
                </a:extLst>
              </a:tr>
              <a:tr h="811247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676767"/>
                          </a:solidFill>
                          <a:effectLst/>
                        </a:rPr>
                        <a:t>PPO plan offers new Cone Beam Imaging benefit paid</a:t>
                      </a:r>
                      <a:r>
                        <a:rPr lang="en-US" sz="1400" baseline="0" dirty="0">
                          <a:solidFill>
                            <a:srgbClr val="676767"/>
                          </a:solidFill>
                          <a:effectLst/>
                        </a:rPr>
                        <a:t> at 100% for in network providers</a:t>
                      </a:r>
                      <a:r>
                        <a:rPr lang="en-US" sz="1400" dirty="0">
                          <a:solidFill>
                            <a:srgbClr val="676767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rgbClr val="67676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 dirty="0">
                          <a:solidFill>
                            <a:srgbClr val="676767"/>
                          </a:solidFill>
                          <a:effectLst/>
                        </a:rPr>
                        <a:t>No changes to benefits</a:t>
                      </a:r>
                      <a:endParaRPr lang="en-US" sz="1800" b="1" dirty="0">
                        <a:solidFill>
                          <a:srgbClr val="676767"/>
                        </a:solidFill>
                      </a:endParaRPr>
                    </a:p>
                  </a:txBody>
                  <a:tcPr marL="53909" marR="53909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77743"/>
                  </a:ext>
                </a:extLst>
              </a:tr>
              <a:tr h="12726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676767"/>
                          </a:solidFill>
                          <a:effectLst/>
                        </a:rPr>
                        <a:t>  Delta</a:t>
                      </a:r>
                      <a:r>
                        <a:rPr lang="en-US" sz="1400" baseline="0" dirty="0">
                          <a:solidFill>
                            <a:srgbClr val="676767"/>
                          </a:solidFill>
                          <a:effectLst/>
                        </a:rPr>
                        <a:t> Care HMO – No changes to benefits</a:t>
                      </a:r>
                    </a:p>
                  </a:txBody>
                  <a:tcPr marL="53909" marR="53909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i="0" u="sng" strike="noStrike" noProof="0" dirty="0">
                        <a:solidFill>
                          <a:srgbClr val="676767"/>
                        </a:solidFill>
                        <a:effectLst/>
                      </a:endParaRPr>
                    </a:p>
                  </a:txBody>
                  <a:tcPr marL="53909" marR="53909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658877"/>
                  </a:ext>
                </a:extLst>
              </a:tr>
            </a:tbl>
          </a:graphicData>
        </a:graphic>
      </p:graphicFrame>
      <p:pic>
        <p:nvPicPr>
          <p:cNvPr id="5" name="Graphic 4">
            <a:extLst>
              <a:ext uri="{FF2B5EF4-FFF2-40B4-BE49-F238E27FC236}">
                <a16:creationId xmlns:a16="http://schemas.microsoft.com/office/drawing/2014/main" id="{6A893672-0B7A-4684-ACE3-86B095B4A5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7134" y="924462"/>
            <a:ext cx="280946" cy="1285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3F9F3B-88D6-491B-9552-DEE02110DF83}"/>
              </a:ext>
            </a:extLst>
          </p:cNvPr>
          <p:cNvGrpSpPr/>
          <p:nvPr/>
        </p:nvGrpSpPr>
        <p:grpSpPr>
          <a:xfrm>
            <a:off x="204186" y="5734975"/>
            <a:ext cx="2032987" cy="870011"/>
            <a:chOff x="204186" y="5734975"/>
            <a:chExt cx="2032987" cy="87001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3EBFB77-DE1E-42CE-AF1F-92B53813B4D8}"/>
                </a:ext>
              </a:extLst>
            </p:cNvPr>
            <p:cNvSpPr/>
            <p:nvPr/>
          </p:nvSpPr>
          <p:spPr>
            <a:xfrm>
              <a:off x="204186" y="5734975"/>
              <a:ext cx="2032987" cy="870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5EF427F-983E-428A-A81B-08B23DBC8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262" y="5967896"/>
              <a:ext cx="1306847" cy="495048"/>
            </a:xfrm>
            <a:prstGeom prst="rect">
              <a:avLst/>
            </a:prstGeom>
          </p:spPr>
        </p:pic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5754809-7D0C-4CDC-BEE8-CF26FE69B8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56800"/>
      </p:ext>
    </p:extLst>
  </p:cSld>
  <p:clrMapOvr>
    <a:masterClrMapping/>
  </p:clrMapOvr>
  <p:transition spd="slow" advTm="3694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3746" y="782070"/>
            <a:ext cx="8216508" cy="454292"/>
          </a:xfrm>
        </p:spPr>
        <p:txBody>
          <a:bodyPr/>
          <a:lstStyle/>
          <a:p>
            <a:r>
              <a:rPr lang="en-US" sz="3600" b="1" dirty="0">
                <a:solidFill>
                  <a:srgbClr val="003DA5"/>
                </a:solidFill>
              </a:rPr>
              <a:t>2023 Additional Benefit Offerings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D9BE84C4-6C65-810A-C078-5E16B1AFB0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3650489"/>
              </p:ext>
            </p:extLst>
          </p:nvPr>
        </p:nvGraphicFramePr>
        <p:xfrm>
          <a:off x="463746" y="1284345"/>
          <a:ext cx="8216506" cy="386961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674870">
                  <a:extLst>
                    <a:ext uri="{9D8B030D-6E8A-4147-A177-3AD203B41FA5}">
                      <a16:colId xmlns:a16="http://schemas.microsoft.com/office/drawing/2014/main" val="2686130486"/>
                    </a:ext>
                  </a:extLst>
                </a:gridCol>
                <a:gridCol w="1767016">
                  <a:extLst>
                    <a:ext uri="{9D8B030D-6E8A-4147-A177-3AD203B41FA5}">
                      <a16:colId xmlns:a16="http://schemas.microsoft.com/office/drawing/2014/main" val="1930258892"/>
                    </a:ext>
                  </a:extLst>
                </a:gridCol>
                <a:gridCol w="1594022">
                  <a:extLst>
                    <a:ext uri="{9D8B030D-6E8A-4147-A177-3AD203B41FA5}">
                      <a16:colId xmlns:a16="http://schemas.microsoft.com/office/drawing/2014/main" val="337914157"/>
                    </a:ext>
                  </a:extLst>
                </a:gridCol>
                <a:gridCol w="2180598">
                  <a:extLst>
                    <a:ext uri="{9D8B030D-6E8A-4147-A177-3AD203B41FA5}">
                      <a16:colId xmlns:a16="http://schemas.microsoft.com/office/drawing/2014/main" val="552608136"/>
                    </a:ext>
                  </a:extLst>
                </a:gridCol>
              </a:tblGrid>
              <a:tr h="771638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ARAG Legal Plan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Adoption Assistance</a:t>
                      </a:r>
                    </a:p>
                  </a:txBody>
                  <a:tcPr marL="53909" marR="5390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Nationwide</a:t>
                      </a:r>
                      <a:r>
                        <a:rPr lang="en-US" sz="2000" b="1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Pet Insurance</a:t>
                      </a:r>
                    </a:p>
                  </a:txBody>
                  <a:tcPr marL="53909" marR="5390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Aflac Supplemental Health Plans </a:t>
                      </a: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909" marR="53909" marT="0" marB="0" anchor="ctr"/>
                </a:tc>
                <a:extLst>
                  <a:ext uri="{0D108BD9-81ED-4DB2-BD59-A6C34878D82A}">
                    <a16:rowId xmlns:a16="http://schemas.microsoft.com/office/drawing/2014/main" val="998742380"/>
                  </a:ext>
                </a:extLst>
              </a:tr>
              <a:tr h="2914895"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US" sz="1400" b="0" dirty="0">
                          <a:solidFill>
                            <a:srgbClr val="3F3F3F"/>
                          </a:solidFill>
                          <a:effectLst/>
                        </a:rPr>
                        <a:t>Added for 2023</a:t>
                      </a:r>
                    </a:p>
                    <a:p>
                      <a:pPr marL="742950" marR="0" lvl="1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en-US" sz="1400" b="0" dirty="0">
                          <a:solidFill>
                            <a:srgbClr val="3F3F3F"/>
                          </a:solidFill>
                          <a:effectLst/>
                        </a:rPr>
                        <a:t>Estate planning</a:t>
                      </a:r>
                    </a:p>
                    <a:p>
                      <a:pPr marL="1200150" marR="0" lvl="2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rgbClr val="3F3F3F"/>
                          </a:solidFill>
                          <a:effectLst/>
                        </a:rPr>
                        <a:t>Funding</a:t>
                      </a:r>
                      <a:r>
                        <a:rPr lang="en-US" sz="1400" b="0" baseline="0" dirty="0">
                          <a:solidFill>
                            <a:srgbClr val="3F3F3F"/>
                          </a:solidFill>
                          <a:effectLst/>
                        </a:rPr>
                        <a:t> a trust</a:t>
                      </a:r>
                    </a:p>
                    <a:p>
                      <a:pPr marL="1200150" marR="0" lvl="2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baseline="0" dirty="0">
                          <a:solidFill>
                            <a:srgbClr val="3F3F3F"/>
                          </a:solidFill>
                          <a:effectLst/>
                        </a:rPr>
                        <a:t>Trust Dispute</a:t>
                      </a:r>
                    </a:p>
                    <a:p>
                      <a:pPr marL="742950" marR="0" lvl="1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en-US" sz="1400" b="0" baseline="0" dirty="0">
                          <a:solidFill>
                            <a:srgbClr val="3F3F3F"/>
                          </a:solidFill>
                          <a:effectLst/>
                        </a:rPr>
                        <a:t>Secondary Residence</a:t>
                      </a:r>
                    </a:p>
                    <a:p>
                      <a:pPr marL="1200150" marR="0" lvl="2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baseline="0" dirty="0">
                          <a:solidFill>
                            <a:srgbClr val="3F3F3F"/>
                          </a:solidFill>
                          <a:effectLst/>
                        </a:rPr>
                        <a:t>Foreclosure</a:t>
                      </a:r>
                    </a:p>
                    <a:p>
                      <a:pPr marL="1200150" marR="0" lvl="2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baseline="0" dirty="0">
                          <a:solidFill>
                            <a:srgbClr val="3F3F3F"/>
                          </a:solidFill>
                          <a:effectLst/>
                        </a:rPr>
                        <a:t>Disputes</a:t>
                      </a:r>
                    </a:p>
                    <a:p>
                      <a:pPr marL="1200150" marR="0" lvl="2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baseline="0" dirty="0">
                          <a:solidFill>
                            <a:srgbClr val="3F3F3F"/>
                          </a:solidFill>
                          <a:effectLst/>
                        </a:rPr>
                        <a:t>Property Tax</a:t>
                      </a:r>
                    </a:p>
                    <a:p>
                      <a:pPr marL="1200150" marR="0" lvl="2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baseline="0" dirty="0">
                          <a:solidFill>
                            <a:srgbClr val="3F3F3F"/>
                          </a:solidFill>
                          <a:effectLst/>
                        </a:rPr>
                        <a:t>Zoning issues, </a:t>
                      </a:r>
                    </a:p>
                    <a:p>
                      <a:pPr marL="1200150" marR="0" lvl="2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baseline="0" dirty="0">
                          <a:solidFill>
                            <a:srgbClr val="3F3F3F"/>
                          </a:solidFill>
                          <a:effectLst/>
                        </a:rPr>
                        <a:t>and more</a:t>
                      </a:r>
                    </a:p>
                    <a:p>
                      <a:pPr marL="285750" marR="0" lvl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US" sz="1400" b="0" dirty="0">
                          <a:solidFill>
                            <a:srgbClr val="3F3F3F"/>
                          </a:solidFill>
                          <a:effectLst/>
                        </a:rPr>
                        <a:t>No plan rate</a:t>
                      </a:r>
                      <a:r>
                        <a:rPr lang="en-US" sz="1400" b="0" baseline="0" dirty="0">
                          <a:solidFill>
                            <a:srgbClr val="3F3F3F"/>
                          </a:solidFill>
                          <a:effectLst/>
                        </a:rPr>
                        <a:t> changes</a:t>
                      </a:r>
                      <a:r>
                        <a:rPr lang="en-US" sz="1200" b="0" dirty="0">
                          <a:solidFill>
                            <a:srgbClr val="676767"/>
                          </a:solidFill>
                          <a:effectLst/>
                        </a:rPr>
                        <a:t> </a:t>
                      </a:r>
                      <a:endParaRPr lang="en-US" sz="1200" b="0" dirty="0">
                        <a:solidFill>
                          <a:srgbClr val="67676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09" marR="53909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US" sz="1400" dirty="0">
                          <a:solidFill>
                            <a:srgbClr val="3F3F3F"/>
                          </a:solidFill>
                        </a:rPr>
                        <a:t>Administered by WEX Health, provides financial support through reimbursement of up to $5,000 of eligible expenses per adoption.</a:t>
                      </a:r>
                    </a:p>
                    <a:p>
                      <a:pPr marL="285750" marR="0" lvl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US" sz="1400" b="0" dirty="0">
                          <a:solidFill>
                            <a:srgbClr val="3F3F3F"/>
                          </a:solidFill>
                        </a:rPr>
                        <a:t>Li</a:t>
                      </a:r>
                      <a:r>
                        <a:rPr lang="en-US" sz="1400" b="0" baseline="0" dirty="0">
                          <a:solidFill>
                            <a:srgbClr val="3F3F3F"/>
                          </a:solidFill>
                        </a:rPr>
                        <a:t>mited to two adoptions</a:t>
                      </a:r>
                      <a:endParaRPr lang="en-US" sz="1400" b="0" dirty="0">
                        <a:solidFill>
                          <a:srgbClr val="3F3F3F"/>
                        </a:solidFill>
                      </a:endParaRPr>
                    </a:p>
                  </a:txBody>
                  <a:tcPr marL="53909" marR="53909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400" b="0" i="0" u="none" strike="noStrike" noProof="0" dirty="0">
                        <a:solidFill>
                          <a:srgbClr val="676767"/>
                        </a:solidFill>
                        <a:effectLst/>
                      </a:endParaRPr>
                    </a:p>
                    <a:p>
                      <a:pPr marL="285750" marR="0" lvl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US" sz="1400" b="0" i="0" u="none" strike="noStrike" noProof="0" dirty="0">
                          <a:solidFill>
                            <a:srgbClr val="3F3F3F"/>
                          </a:solidFill>
                          <a:effectLst/>
                        </a:rPr>
                        <a:t>Individual policies purchased</a:t>
                      </a:r>
                      <a:r>
                        <a:rPr lang="en-US" sz="1400" b="0" i="0" u="none" strike="noStrike" baseline="0" noProof="0" dirty="0">
                          <a:solidFill>
                            <a:srgbClr val="3F3F3F"/>
                          </a:solidFill>
                          <a:effectLst/>
                        </a:rPr>
                        <a:t> directly with vendor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b="0" i="0" u="none" strike="noStrike" baseline="0" noProof="0" dirty="0">
                          <a:solidFill>
                            <a:srgbClr val="3F3F3F"/>
                          </a:solidFill>
                          <a:effectLst/>
                        </a:rPr>
                        <a:t>Open for enrollment year-round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1400" b="0" i="0" u="none" strike="noStrike" noProof="0" dirty="0">
                          <a:solidFill>
                            <a:srgbClr val="3F3F3F"/>
                          </a:solidFill>
                          <a:effectLst/>
                        </a:rPr>
                        <a:t>No changes to benefits</a:t>
                      </a:r>
                    </a:p>
                    <a:p>
                      <a:pPr marL="285750" marR="0" lvl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endParaRPr lang="en-US" sz="1400" b="0" dirty="0">
                        <a:solidFill>
                          <a:srgbClr val="3F3F3F"/>
                        </a:solidFill>
                      </a:endParaRPr>
                    </a:p>
                  </a:txBody>
                  <a:tcPr marL="53909" marR="53909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US" sz="1400" b="0" baseline="0" dirty="0">
                          <a:solidFill>
                            <a:srgbClr val="3F3F3F"/>
                          </a:solidFill>
                        </a:rPr>
                        <a:t>Accident, Critical Illness and Hospital Indemnity coverage</a:t>
                      </a:r>
                    </a:p>
                    <a:p>
                      <a:pPr marL="285750" marR="0" lvl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US" sz="1400" b="0" baseline="0" dirty="0">
                          <a:solidFill>
                            <a:srgbClr val="3F3F3F"/>
                          </a:solidFill>
                        </a:rPr>
                        <a:t>Available for selection during Open Enrollment or a mid-year Qualifying Life Event on the UCPath portal.</a:t>
                      </a:r>
                    </a:p>
                    <a:p>
                      <a:pPr marL="285750" marR="0" lvl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US" sz="1400" b="0" dirty="0">
                          <a:solidFill>
                            <a:srgbClr val="3F3F3F"/>
                          </a:solidFill>
                        </a:rPr>
                        <a:t>No plan</a:t>
                      </a:r>
                      <a:r>
                        <a:rPr lang="en-US" sz="1400" b="0" baseline="0" dirty="0">
                          <a:solidFill>
                            <a:srgbClr val="3F3F3F"/>
                          </a:solidFill>
                        </a:rPr>
                        <a:t> design or rate changes </a:t>
                      </a:r>
                      <a:endParaRPr lang="en-US" sz="1400" b="0" dirty="0">
                        <a:solidFill>
                          <a:srgbClr val="3F3F3F"/>
                        </a:solidFill>
                      </a:endParaRPr>
                    </a:p>
                  </a:txBody>
                  <a:tcPr marL="53909" marR="53909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77743"/>
                  </a:ext>
                </a:extLst>
              </a:tr>
            </a:tbl>
          </a:graphicData>
        </a:graphic>
      </p:graphicFrame>
      <p:pic>
        <p:nvPicPr>
          <p:cNvPr id="5" name="Graphic 4">
            <a:extLst>
              <a:ext uri="{FF2B5EF4-FFF2-40B4-BE49-F238E27FC236}">
                <a16:creationId xmlns:a16="http://schemas.microsoft.com/office/drawing/2014/main" id="{6A893672-0B7A-4684-ACE3-86B095B4A5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5756" y="550394"/>
            <a:ext cx="280946" cy="1285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3F9F3B-88D6-491B-9552-DEE02110DF83}"/>
              </a:ext>
            </a:extLst>
          </p:cNvPr>
          <p:cNvGrpSpPr/>
          <p:nvPr/>
        </p:nvGrpSpPr>
        <p:grpSpPr>
          <a:xfrm>
            <a:off x="204186" y="5734975"/>
            <a:ext cx="2032987" cy="870011"/>
            <a:chOff x="204186" y="5734975"/>
            <a:chExt cx="2032987" cy="87001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3EBFB77-DE1E-42CE-AF1F-92B53813B4D8}"/>
                </a:ext>
              </a:extLst>
            </p:cNvPr>
            <p:cNvSpPr/>
            <p:nvPr/>
          </p:nvSpPr>
          <p:spPr>
            <a:xfrm>
              <a:off x="204186" y="5734975"/>
              <a:ext cx="2032987" cy="870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5EF427F-983E-428A-A81B-08B23DBC8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262" y="5967896"/>
              <a:ext cx="1306847" cy="495048"/>
            </a:xfrm>
            <a:prstGeom prst="rect">
              <a:avLst/>
            </a:prstGeom>
          </p:spPr>
        </p:pic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5539AFC-CEED-4762-A656-8679DF21F9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38146"/>
      </p:ext>
    </p:extLst>
  </p:cSld>
  <p:clrMapOvr>
    <a:masterClrMapping/>
  </p:clrMapOvr>
  <p:transition spd="slow" advTm="5897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525902" y="946667"/>
            <a:ext cx="5448080" cy="454292"/>
          </a:xfrm>
        </p:spPr>
        <p:txBody>
          <a:bodyPr/>
          <a:lstStyle/>
          <a:p>
            <a:r>
              <a:rPr lang="en-US" sz="3600" b="1" dirty="0">
                <a:solidFill>
                  <a:srgbClr val="003DA5"/>
                </a:solidFill>
              </a:rPr>
              <a:t>2023 Medical Plans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AC7AC3-D089-1351-602F-5199AD90F9A8}"/>
              </a:ext>
            </a:extLst>
          </p:cNvPr>
          <p:cNvSpPr txBox="1"/>
          <p:nvPr/>
        </p:nvSpPr>
        <p:spPr>
          <a:xfrm>
            <a:off x="446004" y="1603337"/>
            <a:ext cx="7786594" cy="26037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676767"/>
                </a:solidFill>
                <a:cs typeface="Arial"/>
              </a:rPr>
              <a:t>UC Care </a:t>
            </a:r>
          </a:p>
          <a:p>
            <a:pPr marL="342900" lvl="0" indent="-3429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676767"/>
                </a:solidFill>
                <a:cs typeface="Arial"/>
              </a:rPr>
              <a:t>UC Health Savings Plan with Health Saving Account (HSA) 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676767"/>
                </a:solidFill>
                <a:cs typeface="Arial"/>
              </a:rPr>
              <a:t>CORE </a:t>
            </a:r>
          </a:p>
          <a:p>
            <a:pPr marL="342900" lvl="0" indent="-3429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676767"/>
                </a:solidFill>
              </a:rPr>
              <a:t>UC </a:t>
            </a:r>
            <a:r>
              <a:rPr lang="en-US" sz="2400" dirty="0">
                <a:solidFill>
                  <a:srgbClr val="676767"/>
                </a:solidFill>
                <a:cs typeface="Arial"/>
              </a:rPr>
              <a:t>Blue &amp; Gold HMO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676767"/>
                </a:solidFill>
                <a:cs typeface="Arial"/>
              </a:rPr>
              <a:t>Kaiser Permanente HMO*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1D7599-2420-BA32-E08C-DC656BCDA06D}"/>
              </a:ext>
            </a:extLst>
          </p:cNvPr>
          <p:cNvSpPr/>
          <p:nvPr/>
        </p:nvSpPr>
        <p:spPr>
          <a:xfrm>
            <a:off x="2756613" y="4624611"/>
            <a:ext cx="3630773" cy="923330"/>
          </a:xfrm>
          <a:prstGeom prst="rect">
            <a:avLst/>
          </a:prstGeom>
          <a:ln w="38100">
            <a:solidFill>
              <a:srgbClr val="F47735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dirty="0">
                <a:solidFill>
                  <a:srgbClr val="002060"/>
                </a:solidFill>
                <a:cs typeface="Arial"/>
              </a:rPr>
              <a:t>*Optum provides behavioral </a:t>
            </a:r>
            <a:r>
              <a:rPr lang="en-US" dirty="0">
                <a:solidFill>
                  <a:srgbClr val="002060"/>
                </a:solidFill>
              </a:rPr>
              <a:t>h</a:t>
            </a:r>
            <a:r>
              <a:rPr lang="en-US" dirty="0">
                <a:solidFill>
                  <a:srgbClr val="002060"/>
                </a:solidFill>
                <a:cs typeface="Arial"/>
              </a:rPr>
              <a:t>ealth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  <a:cs typeface="Arial"/>
              </a:rPr>
              <a:t>benefits </a:t>
            </a:r>
            <a:r>
              <a:rPr lang="en-US" dirty="0">
                <a:solidFill>
                  <a:srgbClr val="002060"/>
                </a:solidFill>
              </a:rPr>
              <a:t>as </a:t>
            </a:r>
            <a:r>
              <a:rPr lang="en-US" dirty="0">
                <a:solidFill>
                  <a:srgbClr val="002060"/>
                </a:solidFill>
                <a:cs typeface="Arial"/>
              </a:rPr>
              <a:t>an overlay for Kaiser members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A55BAC8-8455-43E7-87A6-5EE8969B16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8155" y="743605"/>
            <a:ext cx="280946" cy="12852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357C03-0F00-4A05-9AC7-E8B294A10518}"/>
              </a:ext>
            </a:extLst>
          </p:cNvPr>
          <p:cNvGrpSpPr/>
          <p:nvPr/>
        </p:nvGrpSpPr>
        <p:grpSpPr>
          <a:xfrm>
            <a:off x="204186" y="5734975"/>
            <a:ext cx="2032987" cy="870011"/>
            <a:chOff x="204186" y="5734975"/>
            <a:chExt cx="2032987" cy="87001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C751DEF-0411-46AA-BB84-62DB2A539552}"/>
                </a:ext>
              </a:extLst>
            </p:cNvPr>
            <p:cNvSpPr/>
            <p:nvPr/>
          </p:nvSpPr>
          <p:spPr>
            <a:xfrm>
              <a:off x="204186" y="5734975"/>
              <a:ext cx="2032987" cy="870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116393-3212-4502-8D00-F809C7818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262" y="5967896"/>
              <a:ext cx="1306847" cy="495048"/>
            </a:xfrm>
            <a:prstGeom prst="rect">
              <a:avLst/>
            </a:prstGeom>
          </p:spPr>
        </p:pic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6269F76-793C-400F-A4F1-C0A282DEE0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863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4872" y="2056342"/>
            <a:ext cx="8511657" cy="3996669"/>
          </a:xfrm>
        </p:spPr>
        <p:txBody>
          <a:bodyPr vert="horz" wrap="square" lIns="0" tIns="0" rIns="68580" bIns="34290" rtlCol="0" anchor="t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47735"/>
                </a:solidFill>
              </a:rPr>
              <a:t>Tina Rodriguez, Benefits Manager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51515"/>
                </a:solidFill>
                <a:hlinkClick r:id="rId5"/>
              </a:rPr>
              <a:t>tina.rodriguez@ucr.edu</a:t>
            </a:r>
            <a:r>
              <a:rPr lang="en-US" sz="2400" dirty="0">
                <a:solidFill>
                  <a:srgbClr val="151515"/>
                </a:solidFill>
              </a:rPr>
              <a:t> </a:t>
            </a:r>
          </a:p>
          <a:p>
            <a:pPr marL="742950"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51515"/>
                </a:solidFill>
              </a:rPr>
              <a:t> 951.827.5086</a:t>
            </a:r>
            <a:endParaRPr lang="en-US" sz="2400" b="1" dirty="0">
              <a:solidFill>
                <a:srgbClr val="151515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47735"/>
                </a:solidFill>
              </a:rPr>
              <a:t>Ranada Palmer, Health Care Facilitator/Benefits Lead</a:t>
            </a:r>
          </a:p>
          <a:p>
            <a:pPr marL="573088"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F3F3F"/>
                </a:solidFill>
                <a:hlinkClick r:id="rId6"/>
              </a:rPr>
              <a:t>ranada.palmer@ucr.edu</a:t>
            </a:r>
            <a:endParaRPr lang="en-US" sz="2400" dirty="0">
              <a:solidFill>
                <a:srgbClr val="3F3F3F"/>
              </a:solidFill>
            </a:endParaRPr>
          </a:p>
          <a:p>
            <a:pPr marL="573088"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F3F3F"/>
                </a:solidFill>
              </a:rPr>
              <a:t>951.827.2636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2CF4406-85E8-43A0-8284-054FE5070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7134" y="862316"/>
            <a:ext cx="280946" cy="1285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C2A5E57-210F-44F5-99CE-82B418E38361}"/>
              </a:ext>
            </a:extLst>
          </p:cNvPr>
          <p:cNvGrpSpPr/>
          <p:nvPr/>
        </p:nvGrpSpPr>
        <p:grpSpPr>
          <a:xfrm>
            <a:off x="204186" y="5734975"/>
            <a:ext cx="2032987" cy="870011"/>
            <a:chOff x="204186" y="5734975"/>
            <a:chExt cx="2032987" cy="87001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A3D51D-3A9F-4833-905B-7BC33001865A}"/>
                </a:ext>
              </a:extLst>
            </p:cNvPr>
            <p:cNvSpPr/>
            <p:nvPr/>
          </p:nvSpPr>
          <p:spPr>
            <a:xfrm>
              <a:off x="204186" y="5734975"/>
              <a:ext cx="2032987" cy="870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00E9299-51B8-45B7-B2AB-B18128821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3262" y="5967896"/>
              <a:ext cx="1306847" cy="495048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92014" y="859143"/>
            <a:ext cx="906713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solidFill>
                  <a:srgbClr val="003DA5"/>
                </a:solidFill>
                <a:latin typeface="Arial" panose="020B0604020202020204" pitchFamily="34" charset="0"/>
                <a:ea typeface="Fira Sans Medium" panose="020B0503050000020004" pitchFamily="34" charset="0"/>
                <a:cs typeface="Arial" panose="020B0604020202020204" pitchFamily="34" charset="0"/>
              </a:rPr>
              <a:t>UCR Central HR Benefits Team</a:t>
            </a:r>
            <a:endParaRPr lang="en-US" sz="4000" b="1" spc="-150" dirty="0">
              <a:solidFill>
                <a:srgbClr val="003DA5"/>
              </a:solidFill>
              <a:latin typeface="Arial" panose="020B0604020202020204" pitchFamily="34" charset="0"/>
              <a:ea typeface="Fira Sans Medium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6FFDD13-F518-4DA5-825B-C1728FEA9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65587"/>
      </p:ext>
    </p:extLst>
  </p:cSld>
  <p:clrMapOvr>
    <a:masterClrMapping/>
  </p:clrMapOvr>
  <p:transition spd="slow" advTm="1721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3C3956-7041-4ABE-8619-94113C6F5524}"/>
              </a:ext>
            </a:extLst>
          </p:cNvPr>
          <p:cNvSpPr/>
          <p:nvPr/>
        </p:nvSpPr>
        <p:spPr>
          <a:xfrm>
            <a:off x="497150" y="541538"/>
            <a:ext cx="1376038" cy="665825"/>
          </a:xfrm>
          <a:prstGeom prst="rect">
            <a:avLst/>
          </a:prstGeom>
          <a:solidFill>
            <a:srgbClr val="FFC5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BCFAEA-4155-4BDB-AA4C-C12E62248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341" y="568172"/>
            <a:ext cx="1306847" cy="495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E7D7B4-292A-4B9B-A031-F82A000D9B33}"/>
              </a:ext>
            </a:extLst>
          </p:cNvPr>
          <p:cNvSpPr txBox="1"/>
          <p:nvPr/>
        </p:nvSpPr>
        <p:spPr>
          <a:xfrm>
            <a:off x="0" y="2427459"/>
            <a:ext cx="9144000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cs typeface="Arial"/>
              </a:rPr>
              <a:t>THANK YOU!</a:t>
            </a:r>
          </a:p>
          <a:p>
            <a:pPr algn="ctr"/>
            <a:endParaRPr lang="en-US" sz="3200" b="1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cs typeface="Arial"/>
              </a:rPr>
              <a:t>Please email any questions to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benefits@ucr.edu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cs typeface="Arial"/>
              </a:rPr>
              <a:t>  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en-US" sz="3200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4138C9-AE01-4D2A-9355-BE07CD5195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2269"/>
      </p:ext>
    </p:extLst>
  </p:cSld>
  <p:clrMapOvr>
    <a:masterClrMapping/>
  </p:clrMapOvr>
  <p:transition spd="slow" advTm="1818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27048" y="2057219"/>
            <a:ext cx="5489903" cy="1405513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en-US" sz="4500" b="1" dirty="0">
                <a:solidFill>
                  <a:srgbClr val="003DA5"/>
                </a:solidFill>
              </a:rPr>
              <a:t>Medical PPO Plans</a:t>
            </a:r>
          </a:p>
          <a:p>
            <a:pPr algn="ctr"/>
            <a:endParaRPr lang="en-US" b="1" dirty="0">
              <a:solidFill>
                <a:srgbClr val="003DA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E4FF30-FEC2-798F-C9D3-90D19E5BEDF5}"/>
              </a:ext>
            </a:extLst>
          </p:cNvPr>
          <p:cNvSpPr txBox="1"/>
          <p:nvPr/>
        </p:nvSpPr>
        <p:spPr>
          <a:xfrm>
            <a:off x="1561863" y="3428998"/>
            <a:ext cx="6020272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dirty="0">
                <a:solidFill>
                  <a:srgbClr val="F47735"/>
                </a:solidFill>
              </a:rPr>
              <a:t>UC Care, CORE, UC Health Savings Plan</a:t>
            </a:r>
          </a:p>
          <a:p>
            <a:pPr algn="ctr"/>
            <a:endParaRPr lang="en-US" sz="2000" dirty="0">
              <a:solidFill>
                <a:srgbClr val="F47735"/>
              </a:solidFill>
              <a:cs typeface="Arial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018FC0B-06FA-4E62-8490-4EAF7CA5FD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31526" y="1829985"/>
            <a:ext cx="280946" cy="1285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E59539C-627D-48B8-AB9E-66E8DC958A5D}"/>
              </a:ext>
            </a:extLst>
          </p:cNvPr>
          <p:cNvGrpSpPr/>
          <p:nvPr/>
        </p:nvGrpSpPr>
        <p:grpSpPr>
          <a:xfrm>
            <a:off x="204186" y="5734975"/>
            <a:ext cx="2032987" cy="870011"/>
            <a:chOff x="204186" y="5734975"/>
            <a:chExt cx="2032987" cy="87001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54C3917-3DA3-4DC2-BBFF-B8CC8134FDA1}"/>
                </a:ext>
              </a:extLst>
            </p:cNvPr>
            <p:cNvSpPr/>
            <p:nvPr/>
          </p:nvSpPr>
          <p:spPr>
            <a:xfrm>
              <a:off x="204186" y="5734975"/>
              <a:ext cx="2032987" cy="870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D982EF1-2E88-4340-BD0D-F19ADB25B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262" y="5967896"/>
              <a:ext cx="1306847" cy="495048"/>
            </a:xfrm>
            <a:prstGeom prst="rect">
              <a:avLst/>
            </a:prstGeom>
          </p:spPr>
        </p:pic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B6BBD60-B801-4CEA-8439-8F2B2799E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35184"/>
      </p:ext>
    </p:extLst>
  </p:cSld>
  <p:clrMapOvr>
    <a:masterClrMapping/>
  </p:clrMapOvr>
  <p:transition spd="slow" advTm="431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325F023-6D9B-1322-4908-7FBA8C3D9680}"/>
              </a:ext>
            </a:extLst>
          </p:cNvPr>
          <p:cNvSpPr txBox="1">
            <a:spLocks/>
          </p:cNvSpPr>
          <p:nvPr/>
        </p:nvSpPr>
        <p:spPr>
          <a:xfrm>
            <a:off x="315157" y="1008599"/>
            <a:ext cx="8229600" cy="66172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676767"/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r>
              <a:rPr lang="en-US" sz="3600" b="1" dirty="0">
                <a:solidFill>
                  <a:srgbClr val="003DA5"/>
                </a:solidFill>
              </a:rPr>
              <a:t>UC Health Savings Plan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90EBDF-1526-3689-E4C8-34D1D65C123D}"/>
              </a:ext>
            </a:extLst>
          </p:cNvPr>
          <p:cNvSpPr txBox="1"/>
          <p:nvPr/>
        </p:nvSpPr>
        <p:spPr>
          <a:xfrm>
            <a:off x="447134" y="1858850"/>
            <a:ext cx="708916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b="1" dirty="0">
                <a:solidFill>
                  <a:srgbClr val="F47735"/>
                </a:solidFill>
                <a:cs typeface="Arial"/>
              </a:rPr>
              <a:t>In-network deductible</a:t>
            </a:r>
            <a:endParaRPr lang="en-US" sz="2000" dirty="0">
              <a:solidFill>
                <a:srgbClr val="F47735"/>
              </a:solidFill>
              <a:cs typeface="Arial"/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000" dirty="0">
                <a:solidFill>
                  <a:srgbClr val="666666"/>
                </a:solidFill>
                <a:cs typeface="Arial"/>
              </a:rPr>
              <a:t>$1,500 for self-only coverage ($100 increase from 2022)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000" dirty="0">
                <a:solidFill>
                  <a:srgbClr val="666666"/>
                </a:solidFill>
                <a:cs typeface="Arial"/>
              </a:rPr>
              <a:t>$3,000 for family coverage ($200 increase from 2022)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000" dirty="0">
                <a:solidFill>
                  <a:srgbClr val="666666"/>
                </a:solidFill>
                <a:cs typeface="Arial"/>
              </a:rPr>
              <a:t>20% co-insurance after deductible has been met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endParaRPr lang="en-US" sz="2000" dirty="0">
              <a:solidFill>
                <a:srgbClr val="666666"/>
              </a:solidFill>
              <a:cs typeface="Arial"/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000" b="1" dirty="0">
                <a:solidFill>
                  <a:srgbClr val="F47735"/>
                </a:solidFill>
                <a:cs typeface="Arial"/>
              </a:rPr>
              <a:t>No changes to the Out-of-Network deductible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000" dirty="0">
                <a:solidFill>
                  <a:srgbClr val="666666"/>
                </a:solidFill>
                <a:cs typeface="Arial"/>
              </a:rPr>
              <a:t>$2,500 for self-only coverage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000" dirty="0">
                <a:solidFill>
                  <a:srgbClr val="666666"/>
                </a:solidFill>
                <a:cs typeface="Arial"/>
              </a:rPr>
              <a:t>$5,000 for family coverage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000" dirty="0">
                <a:solidFill>
                  <a:srgbClr val="666666"/>
                </a:solidFill>
                <a:cs typeface="Arial"/>
              </a:rPr>
              <a:t>40% co-insurance after deductible has been met</a:t>
            </a:r>
            <a:endParaRPr lang="en-US" sz="2000" dirty="0">
              <a:solidFill>
                <a:srgbClr val="F47735"/>
              </a:solidFill>
              <a:cs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0C61E62-A481-48BE-8866-B5EE6A6BA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134" y="924462"/>
            <a:ext cx="280946" cy="1285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EB9FB4-0505-4D4C-B8FE-A1C12139A21E}"/>
              </a:ext>
            </a:extLst>
          </p:cNvPr>
          <p:cNvGrpSpPr/>
          <p:nvPr/>
        </p:nvGrpSpPr>
        <p:grpSpPr>
          <a:xfrm>
            <a:off x="204186" y="5734975"/>
            <a:ext cx="2032987" cy="870011"/>
            <a:chOff x="204186" y="5734975"/>
            <a:chExt cx="2032987" cy="87001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0FF56EB-9971-40AD-B28D-13FB193C1D2D}"/>
                </a:ext>
              </a:extLst>
            </p:cNvPr>
            <p:cNvSpPr/>
            <p:nvPr/>
          </p:nvSpPr>
          <p:spPr>
            <a:xfrm>
              <a:off x="204186" y="5734975"/>
              <a:ext cx="2032987" cy="870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740AE00-3A71-4E31-B1BA-2B4D9811A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262" y="5967896"/>
              <a:ext cx="1306847" cy="495048"/>
            </a:xfrm>
            <a:prstGeom prst="rect">
              <a:avLst/>
            </a:prstGeom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DC3FAB6-5269-47DA-81EE-3104E3E863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80186"/>
      </p:ext>
    </p:extLst>
  </p:cSld>
  <p:clrMapOvr>
    <a:masterClrMapping/>
  </p:clrMapOvr>
  <p:transition spd="slow" advTm="5559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325F023-6D9B-1322-4908-7FBA8C3D9680}"/>
              </a:ext>
            </a:extLst>
          </p:cNvPr>
          <p:cNvSpPr txBox="1">
            <a:spLocks/>
          </p:cNvSpPr>
          <p:nvPr/>
        </p:nvSpPr>
        <p:spPr>
          <a:xfrm>
            <a:off x="361765" y="872130"/>
            <a:ext cx="8229600" cy="66172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676767"/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r>
              <a:rPr lang="en-US" sz="3600" b="1" dirty="0">
                <a:solidFill>
                  <a:srgbClr val="003DA5"/>
                </a:solidFill>
              </a:rPr>
              <a:t>Health Savings Account (HSA)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90EBDF-1526-3689-E4C8-34D1D65C123D}"/>
              </a:ext>
            </a:extLst>
          </p:cNvPr>
          <p:cNvSpPr txBox="1"/>
          <p:nvPr/>
        </p:nvSpPr>
        <p:spPr>
          <a:xfrm>
            <a:off x="611685" y="1671109"/>
            <a:ext cx="7979680" cy="377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47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HSA contribution limits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F4773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$3,850 for self-only coverage  (from $3,650) 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$7,750 for family coverage (from $7,300)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47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Catch-up contribution for members 55 and over remains the same at $1,000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,Sans-Serif"/>
              <a:buChar char="–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47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UC Contribution also remains the same (up to $500/$1,000 for single/family coverage)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F4773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0005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4773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HealthEquity remains the custodian for UC HSAs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F4773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2903FE-50F3-4F59-8333-C41563904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741" y="807868"/>
            <a:ext cx="280946" cy="1285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3518556-D712-48C0-BA36-FFA8F27296AB}"/>
              </a:ext>
            </a:extLst>
          </p:cNvPr>
          <p:cNvGrpSpPr/>
          <p:nvPr/>
        </p:nvGrpSpPr>
        <p:grpSpPr>
          <a:xfrm>
            <a:off x="204186" y="5734975"/>
            <a:ext cx="2032987" cy="870011"/>
            <a:chOff x="204186" y="5734975"/>
            <a:chExt cx="2032987" cy="87001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8F06FE-1B02-4D38-B1DD-C7E22E68454D}"/>
                </a:ext>
              </a:extLst>
            </p:cNvPr>
            <p:cNvSpPr/>
            <p:nvPr/>
          </p:nvSpPr>
          <p:spPr>
            <a:xfrm>
              <a:off x="204186" y="5734975"/>
              <a:ext cx="2032987" cy="870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94A231-F766-4B07-AB1F-FC7C174D0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262" y="5967896"/>
              <a:ext cx="1306847" cy="495048"/>
            </a:xfrm>
            <a:prstGeom prst="rect">
              <a:avLst/>
            </a:prstGeom>
          </p:spPr>
        </p:pic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B00D1B5-769E-483A-B374-883585676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11561"/>
      </p:ext>
    </p:extLst>
  </p:cSld>
  <p:clrMapOvr>
    <a:masterClrMapping/>
  </p:clrMapOvr>
  <p:transition spd="slow" advTm="6464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30844-2DB3-494B-9B7B-D17A8F933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836" y="2834067"/>
            <a:ext cx="8484920" cy="2585323"/>
          </a:xfrm>
        </p:spPr>
        <p:txBody>
          <a:bodyPr/>
          <a:lstStyle/>
          <a:p>
            <a:r>
              <a:rPr lang="en-US" sz="2400" b="1" dirty="0">
                <a:solidFill>
                  <a:srgbClr val="F47735"/>
                </a:solidFill>
              </a:rPr>
              <a:t>All UC non-Medicare plans</a:t>
            </a:r>
            <a:r>
              <a:rPr lang="en-US" sz="2400" dirty="0"/>
              <a:t>, will now offer enhanced infertility benefits to include: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 vitro fertilization (IVF), 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zygote </a:t>
            </a:r>
            <a:r>
              <a:rPr lang="en-US" sz="2000" dirty="0" err="1"/>
              <a:t>intrafallopian</a:t>
            </a:r>
            <a:r>
              <a:rPr lang="en-US" sz="2000" dirty="0"/>
              <a:t> transfer (ZIFT) and 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gamete intrafallopian transfer (GIFT), </a:t>
            </a:r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000" dirty="0"/>
              <a:t>Covering services at 50% coinsurance, up to a combined lifetime limit of two treatment cycles per eligible member.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42D95C2-07CA-4953-B114-BA0F81B76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0306" y="583617"/>
            <a:ext cx="280946" cy="1285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2A77845-B469-4ED4-B707-C5889A757583}"/>
              </a:ext>
            </a:extLst>
          </p:cNvPr>
          <p:cNvGrpSpPr/>
          <p:nvPr/>
        </p:nvGrpSpPr>
        <p:grpSpPr>
          <a:xfrm>
            <a:off x="204186" y="5734975"/>
            <a:ext cx="2032987" cy="870011"/>
            <a:chOff x="204186" y="5734975"/>
            <a:chExt cx="2032987" cy="87001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C2B81C-5663-40B8-8B5C-8842252287C1}"/>
                </a:ext>
              </a:extLst>
            </p:cNvPr>
            <p:cNvSpPr/>
            <p:nvPr/>
          </p:nvSpPr>
          <p:spPr>
            <a:xfrm>
              <a:off x="204186" y="5734975"/>
              <a:ext cx="2032987" cy="870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34E5C1-A503-435A-A3CF-D7CA6D544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262" y="5967896"/>
              <a:ext cx="1306847" cy="495048"/>
            </a:xfrm>
            <a:prstGeom prst="rect">
              <a:avLst/>
            </a:prstGeom>
          </p:spPr>
        </p:pic>
      </p:grpSp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B9C5F945-4AC4-87D7-FE57-96718A87EC2C}"/>
              </a:ext>
            </a:extLst>
          </p:cNvPr>
          <p:cNvSpPr/>
          <p:nvPr/>
        </p:nvSpPr>
        <p:spPr>
          <a:xfrm>
            <a:off x="660779" y="1489065"/>
            <a:ext cx="7275443" cy="1029418"/>
          </a:xfrm>
          <a:prstGeom prst="roundRect">
            <a:avLst/>
          </a:prstGeom>
          <a:solidFill>
            <a:srgbClr val="F4773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cs typeface="Arial"/>
              </a:rPr>
              <a:t>Today: Benefits Coverage only for the</a:t>
            </a:r>
            <a:endParaRPr lang="en-US" sz="2000" b="1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cs typeface="Arial"/>
              </a:rPr>
              <a:t> </a:t>
            </a:r>
            <a:r>
              <a:rPr lang="en-US" sz="2000" b="1" dirty="0">
                <a:solidFill>
                  <a:schemeClr val="bg1"/>
                </a:solidFill>
                <a:ea typeface="+mn-lt"/>
                <a:cs typeface="+mn-lt"/>
              </a:rPr>
              <a:t>diagnosis of the cause of infertility (covered at 20% coinsurance for in-network and UC Select)</a:t>
            </a:r>
            <a:endParaRPr lang="en-US" sz="20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EDF34D0-E65E-FFF6-211C-3577CC1254CF}"/>
              </a:ext>
            </a:extLst>
          </p:cNvPr>
          <p:cNvSpPr txBox="1">
            <a:spLocks/>
          </p:cNvSpPr>
          <p:nvPr/>
        </p:nvSpPr>
        <p:spPr>
          <a:xfrm>
            <a:off x="533262" y="717220"/>
            <a:ext cx="8229600" cy="60016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676767"/>
                </a:solidFill>
                <a:latin typeface="Arial"/>
                <a:ea typeface="+mj-ea"/>
                <a:cs typeface="Kievit Offc Pro Medium"/>
              </a:defRPr>
            </a:lvl1pPr>
          </a:lstStyle>
          <a:p>
            <a:r>
              <a:rPr lang="en-US" sz="3600" b="1">
                <a:solidFill>
                  <a:srgbClr val="003DA5"/>
                </a:solidFill>
              </a:rPr>
              <a:t>UC Care, CORE, UC HSP</a:t>
            </a:r>
            <a:endParaRPr lang="en-US" sz="3600" b="1" dirty="0">
              <a:solidFill>
                <a:srgbClr val="003DA5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2C547D-A7F6-41EB-89E6-0F2FE4FA7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80422"/>
      </p:ext>
    </p:extLst>
  </p:cSld>
  <p:clrMapOvr>
    <a:masterClrMapping/>
  </p:clrMapOvr>
  <p:transition spd="slow" advTm="3670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F34D0-E65E-FFF6-211C-3577CC125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44615"/>
            <a:ext cx="8229600" cy="600164"/>
          </a:xfrm>
        </p:spPr>
        <p:txBody>
          <a:bodyPr/>
          <a:lstStyle/>
          <a:p>
            <a:r>
              <a:rPr lang="en-US" sz="3600" b="1" dirty="0">
                <a:solidFill>
                  <a:srgbClr val="003DA5"/>
                </a:solidFill>
              </a:rPr>
              <a:t>Accolade Member Assistance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6317CC-48B4-5120-FCFA-164263BF4201}"/>
              </a:ext>
            </a:extLst>
          </p:cNvPr>
          <p:cNvSpPr txBox="1"/>
          <p:nvPr/>
        </p:nvSpPr>
        <p:spPr>
          <a:xfrm>
            <a:off x="447134" y="1413511"/>
            <a:ext cx="8321828" cy="409342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47735"/>
                </a:solidFill>
                <a:ea typeface="+mn-lt"/>
                <a:cs typeface="+mn-lt"/>
              </a:rPr>
              <a:t>Implementation of Accolade – replacing </a:t>
            </a:r>
            <a:r>
              <a:rPr lang="en-US" sz="2000" dirty="0">
                <a:solidFill>
                  <a:srgbClr val="676767"/>
                </a:solidFill>
                <a:ea typeface="+mn-lt"/>
                <a:cs typeface="+mn-lt"/>
              </a:rPr>
              <a:t>Anthem Health Guide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676767"/>
                </a:solidFill>
                <a:ea typeface="+mn-lt"/>
                <a:cs typeface="+mn-lt"/>
              </a:rPr>
              <a:t>Some of Accolade's Services include but not limited to: </a:t>
            </a:r>
            <a:r>
              <a:rPr lang="en-US" sz="2000" dirty="0">
                <a:ea typeface="+mn-lt"/>
                <a:cs typeface="+mn-lt"/>
              </a:rPr>
              <a:t> 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dirty="0">
                <a:solidFill>
                  <a:srgbClr val="F47735"/>
                </a:solidFill>
                <a:ea typeface="+mn-lt"/>
                <a:cs typeface="+mn-lt"/>
              </a:rPr>
              <a:t>a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nswer benefit questions</a:t>
            </a:r>
            <a:endParaRPr lang="en-US" dirty="0">
              <a:solidFill>
                <a:schemeClr val="bg1">
                  <a:lumMod val="50000"/>
                </a:schemeClr>
              </a:solidFill>
              <a:cs typeface="Arial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>
                <a:solidFill>
                  <a:srgbClr val="F47735"/>
                </a:solidFill>
                <a:ea typeface="+mn-lt"/>
                <a:cs typeface="+mn-lt"/>
              </a:rPr>
              <a:t>c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laims issues resolution</a:t>
            </a:r>
            <a:endParaRPr lang="en-US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>
                <a:solidFill>
                  <a:srgbClr val="F47735"/>
                </a:solidFill>
                <a:ea typeface="+mn-lt"/>
                <a:cs typeface="+mn-lt"/>
              </a:rPr>
              <a:t>c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oordination of benefits</a:t>
            </a:r>
            <a:endParaRPr lang="en-US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>
                <a:solidFill>
                  <a:srgbClr val="F47735"/>
                </a:solidFill>
                <a:ea typeface="+mn-lt"/>
                <a:cs typeface="+mn-lt"/>
              </a:rPr>
              <a:t>o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btain referrals</a:t>
            </a:r>
            <a:endParaRPr lang="en-US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>
                <a:solidFill>
                  <a:srgbClr val="F47735"/>
                </a:solidFill>
                <a:ea typeface="+mn-lt"/>
                <a:cs typeface="+mn-lt"/>
              </a:rPr>
              <a:t>l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ocate network providers</a:t>
            </a:r>
            <a:endParaRPr lang="en-US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>
                <a:solidFill>
                  <a:srgbClr val="F47735"/>
                </a:solidFill>
                <a:ea typeface="+mn-lt"/>
                <a:cs typeface="+mn-lt"/>
              </a:rPr>
              <a:t>a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rrange for second opinions</a:t>
            </a:r>
            <a:endParaRPr lang="en-US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>
                <a:solidFill>
                  <a:srgbClr val="F47735"/>
                </a:solidFill>
                <a:ea typeface="+mn-lt"/>
                <a:cs typeface="+mn-lt"/>
              </a:rPr>
              <a:t>d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iscuss potential options with providers</a:t>
            </a:r>
            <a:endParaRPr lang="en-US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>
                <a:solidFill>
                  <a:srgbClr val="F47735"/>
                </a:solidFill>
                <a:ea typeface="+mn-lt"/>
                <a:cs typeface="+mn-lt"/>
              </a:rPr>
              <a:t>e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xplain a diagnosis, and many more</a:t>
            </a:r>
            <a:endParaRPr lang="en-US" dirty="0">
              <a:solidFill>
                <a:schemeClr val="bg1">
                  <a:lumMod val="50000"/>
                </a:schemeClr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Phone Number: 1-866-406-1182</a:t>
            </a:r>
            <a:endParaRPr lang="en-US" dirty="0">
              <a:solidFill>
                <a:schemeClr val="bg1">
                  <a:lumMod val="50000"/>
                </a:schemeClr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Member Portal: 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http://member.accolade.com/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 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FDA540-6242-130D-0B33-976DD4F9954A}"/>
              </a:ext>
            </a:extLst>
          </p:cNvPr>
          <p:cNvSpPr/>
          <p:nvPr/>
        </p:nvSpPr>
        <p:spPr>
          <a:xfrm>
            <a:off x="5945298" y="2354087"/>
            <a:ext cx="2660847" cy="914400"/>
          </a:xfrm>
          <a:prstGeom prst="roundRect">
            <a:avLst/>
          </a:prstGeom>
          <a:solidFill>
            <a:srgbClr val="F4773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cs typeface="Arial"/>
              </a:rPr>
              <a:t>Accolade Care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9B8CBD-9016-52E3-452E-C9C67A6AD1CF}"/>
              </a:ext>
            </a:extLst>
          </p:cNvPr>
          <p:cNvSpPr/>
          <p:nvPr/>
        </p:nvSpPr>
        <p:spPr>
          <a:xfrm>
            <a:off x="5945298" y="3429000"/>
            <a:ext cx="2660847" cy="914400"/>
          </a:xfrm>
          <a:prstGeom prst="roundRect">
            <a:avLst/>
          </a:prstGeom>
          <a:solidFill>
            <a:srgbClr val="F4773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cs typeface="Arial"/>
              </a:rPr>
              <a:t>Accolade Expert MD Services</a:t>
            </a:r>
            <a:endParaRPr lang="en-US" dirty="0">
              <a:ea typeface="+mn-lt"/>
              <a:cs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98DE439-9230-44D5-9BBE-A0F88F43C0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7134" y="675883"/>
            <a:ext cx="280946" cy="1285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E66F04-2D17-4187-843F-F7D55EFDA51A}"/>
              </a:ext>
            </a:extLst>
          </p:cNvPr>
          <p:cNvGrpSpPr/>
          <p:nvPr/>
        </p:nvGrpSpPr>
        <p:grpSpPr>
          <a:xfrm>
            <a:off x="204186" y="5734975"/>
            <a:ext cx="2032987" cy="870011"/>
            <a:chOff x="204186" y="5734975"/>
            <a:chExt cx="2032987" cy="87001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4FD3C4-76A9-4A81-AD5D-72B9D86D3957}"/>
                </a:ext>
              </a:extLst>
            </p:cNvPr>
            <p:cNvSpPr/>
            <p:nvPr/>
          </p:nvSpPr>
          <p:spPr>
            <a:xfrm>
              <a:off x="204186" y="5734975"/>
              <a:ext cx="2032987" cy="870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C3794F6-4714-4A90-8678-112019D76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262" y="5967896"/>
              <a:ext cx="1306847" cy="495048"/>
            </a:xfrm>
            <a:prstGeom prst="rect">
              <a:avLst/>
            </a:prstGeom>
          </p:spPr>
        </p:pic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0C14B1F-01B0-4A2C-B73D-BB66104D6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37426"/>
      </p:ext>
    </p:extLst>
  </p:cSld>
  <p:clrMapOvr>
    <a:masterClrMapping/>
  </p:clrMapOvr>
  <p:transition spd="slow" advTm="3906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F34D0-E65E-FFF6-211C-3577CC125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77322"/>
            <a:ext cx="8229600" cy="1154162"/>
          </a:xfrm>
        </p:spPr>
        <p:txBody>
          <a:bodyPr/>
          <a:lstStyle/>
          <a:p>
            <a:r>
              <a:rPr lang="en-US" sz="3600" b="1" dirty="0">
                <a:solidFill>
                  <a:srgbClr val="003DA5"/>
                </a:solidFill>
              </a:rPr>
              <a:t>Navitus Dedicated Member Phone Assistance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E0996-2F50-2DA5-8282-48A9CDB6C415}"/>
              </a:ext>
            </a:extLst>
          </p:cNvPr>
          <p:cNvSpPr txBox="1"/>
          <p:nvPr/>
        </p:nvSpPr>
        <p:spPr>
          <a:xfrm>
            <a:off x="649174" y="2536448"/>
            <a:ext cx="7845652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47735"/>
                </a:solidFill>
                <a:cs typeface="Arial"/>
              </a:rPr>
              <a:t>Navitus Phone Number</a:t>
            </a:r>
            <a:r>
              <a:rPr lang="en-US" sz="2000" dirty="0">
                <a:solidFill>
                  <a:srgbClr val="F47735"/>
                </a:solidFill>
                <a:cs typeface="Arial"/>
              </a:rPr>
              <a:t>​</a:t>
            </a:r>
          </a:p>
          <a:p>
            <a:pPr>
              <a:lnSpc>
                <a:spcPct val="150000"/>
              </a:lnSpc>
              <a:buChar char="•"/>
            </a:pPr>
            <a:r>
              <a:rPr lang="en-US" sz="2000" dirty="0">
                <a:solidFill>
                  <a:srgbClr val="676767"/>
                </a:solidFill>
                <a:cs typeface="Arial"/>
              </a:rPr>
              <a:t>  New and dedicated to UC</a:t>
            </a:r>
            <a:r>
              <a:rPr lang="en-US" sz="2000" dirty="0">
                <a:cs typeface="Arial"/>
              </a:rPr>
              <a:t>​</a:t>
            </a:r>
            <a:endParaRPr lang="en-US" sz="2000" dirty="0">
              <a:solidFill>
                <a:srgbClr val="A54399"/>
              </a:solidFill>
              <a:cs typeface="Arial"/>
            </a:endParaRPr>
          </a:p>
          <a:p>
            <a:pPr>
              <a:lnSpc>
                <a:spcPct val="150000"/>
              </a:lnSpc>
              <a:buChar char="•"/>
            </a:pPr>
            <a:r>
              <a:rPr lang="en-US" sz="2000" dirty="0">
                <a:solidFill>
                  <a:srgbClr val="676767"/>
                </a:solidFill>
                <a:cs typeface="Arial"/>
              </a:rPr>
              <a:t>  Toll-free Phone Number: </a:t>
            </a:r>
            <a:r>
              <a:rPr lang="en-US" sz="2000" b="1" dirty="0">
                <a:solidFill>
                  <a:schemeClr val="accent1"/>
                </a:solidFill>
                <a:cs typeface="Arial"/>
              </a:rPr>
              <a:t>1-833-837-4308  </a:t>
            </a:r>
          </a:p>
          <a:p>
            <a:pPr>
              <a:lnSpc>
                <a:spcPct val="150000"/>
              </a:lnSpc>
              <a:buChar char="•"/>
            </a:pPr>
            <a:r>
              <a:rPr lang="en-US" sz="2000" dirty="0">
                <a:solidFill>
                  <a:srgbClr val="676767"/>
                </a:solidFill>
                <a:cs typeface="Arial"/>
              </a:rPr>
              <a:t>  Available 24/7, except Thanksgiving &amp; Christmas Day </a:t>
            </a:r>
            <a:r>
              <a:rPr lang="en-US" sz="2000" dirty="0">
                <a:cs typeface="Arial"/>
              </a:rPr>
              <a:t>​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C323435-4CB5-42EF-88FB-27BA9A63F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134" y="924462"/>
            <a:ext cx="280946" cy="1285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909A6D9-A27B-4790-8787-BD867D2B49C2}"/>
              </a:ext>
            </a:extLst>
          </p:cNvPr>
          <p:cNvGrpSpPr/>
          <p:nvPr/>
        </p:nvGrpSpPr>
        <p:grpSpPr>
          <a:xfrm>
            <a:off x="204186" y="5734975"/>
            <a:ext cx="2032987" cy="870011"/>
            <a:chOff x="204186" y="5734975"/>
            <a:chExt cx="2032987" cy="87001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882ABF-9FBF-4F59-8D66-EB08E5230386}"/>
                </a:ext>
              </a:extLst>
            </p:cNvPr>
            <p:cNvSpPr/>
            <p:nvPr/>
          </p:nvSpPr>
          <p:spPr>
            <a:xfrm>
              <a:off x="204186" y="5734975"/>
              <a:ext cx="2032987" cy="870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AF6FC89-CE69-4A0D-A622-BE1FCFF2E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262" y="5967896"/>
              <a:ext cx="1306847" cy="495048"/>
            </a:xfrm>
            <a:prstGeom prst="rect">
              <a:avLst/>
            </a:prstGeom>
          </p:spPr>
        </p:pic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7BB99CB-E4DF-4130-806A-294604DAA8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10466"/>
      </p:ext>
    </p:extLst>
  </p:cSld>
  <p:clrMapOvr>
    <a:masterClrMapping/>
  </p:clrMapOvr>
  <p:transition spd="slow" advTm="1318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A54399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ffa3566-1075-495e-8456-41f2d7e29f80" xsi:nil="true"/>
    <lcf76f155ced4ddcb4097134ff3c332f xmlns="8e114423-617b-4931-9a62-741b33915dd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A7640BA4240E46B3DF80EEA6CCC330" ma:contentTypeVersion="16" ma:contentTypeDescription="Create a new document." ma:contentTypeScope="" ma:versionID="b837a4286d576ef2aeb4f75fa9dea170">
  <xsd:schema xmlns:xsd="http://www.w3.org/2001/XMLSchema" xmlns:xs="http://www.w3.org/2001/XMLSchema" xmlns:p="http://schemas.microsoft.com/office/2006/metadata/properties" xmlns:ns2="8e114423-617b-4931-9a62-741b33915ddb" xmlns:ns3="dffa3566-1075-495e-8456-41f2d7e29f80" targetNamespace="http://schemas.microsoft.com/office/2006/metadata/properties" ma:root="true" ma:fieldsID="fcd920cf80dd9bae8603f048e9e575c6" ns2:_="" ns3:_="">
    <xsd:import namespace="8e114423-617b-4931-9a62-741b33915ddb"/>
    <xsd:import namespace="dffa3566-1075-495e-8456-41f2d7e29f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114423-617b-4931-9a62-741b33915d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a369a8e-3b54-4403-844c-e867f8c992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fa3566-1075-495e-8456-41f2d7e29f8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28a623f-3c29-4c46-b11c-b908c0b21c86}" ma:internalName="TaxCatchAll" ma:showField="CatchAllData" ma:web="dffa3566-1075-495e-8456-41f2d7e29f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0ADD85-E2D8-4323-A24B-57CF3E6E48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547719-C8D6-4D67-9F4E-E21643B9AEDA}">
  <ds:schemaRefs>
    <ds:schemaRef ds:uri="http://purl.org/dc/dcmitype/"/>
    <ds:schemaRef ds:uri="8e114423-617b-4931-9a62-741b33915ddb"/>
    <ds:schemaRef ds:uri="dffa3566-1075-495e-8456-41f2d7e29f80"/>
    <ds:schemaRef ds:uri="http://purl.org/dc/terms/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1C4744BB-7268-43CA-8158-FBC77DFFE4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114423-617b-4931-9a62-741b33915ddb"/>
    <ds:schemaRef ds:uri="dffa3566-1075-495e-8456-41f2d7e29f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5368</TotalTime>
  <Words>1875</Words>
  <Application>Microsoft Office PowerPoint</Application>
  <PresentationFormat>On-screen Show (4:3)</PresentationFormat>
  <Paragraphs>365</Paragraphs>
  <Slides>31</Slides>
  <Notes>25</Notes>
  <HiddenSlides>0</HiddenSlides>
  <MMClips>31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Arial,Sans-Serif</vt:lpstr>
      <vt:lpstr>Calibri</vt:lpstr>
      <vt:lpstr>Fira Sans Medium</vt:lpstr>
      <vt:lpstr>Kievit Offc Pro Medium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Accolade Member Assistance</vt:lpstr>
      <vt:lpstr>Navitus Dedicated Member Phone Assistance</vt:lpstr>
      <vt:lpstr>PowerPoint Presentation</vt:lpstr>
      <vt:lpstr>PowerPoint Presentation</vt:lpstr>
      <vt:lpstr>PowerPoint Presentation</vt:lpstr>
      <vt:lpstr>PowerPoint Presentation</vt:lpstr>
      <vt:lpstr>Kaiser Permanente HMO  Additional Plan Changes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Elizabeth Craig</dc:creator>
  <cp:lastModifiedBy>Ranada Palmer</cp:lastModifiedBy>
  <cp:revision>374</cp:revision>
  <cp:lastPrinted>2011-06-29T23:27:19Z</cp:lastPrinted>
  <dcterms:created xsi:type="dcterms:W3CDTF">2016-08-18T16:25:07Z</dcterms:created>
  <dcterms:modified xsi:type="dcterms:W3CDTF">2022-10-25T16:45:23Z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0x01010047A7640BA4240E46B3DF80EEA6CCC330</vt:lpwstr>
  </property>
  <property fmtid="{D5CDD505-2E9C-101B-9397-08002B2CF9AE}" pid="3" name="MediaServiceImageTags">
    <vt:lpwstr/>
  </property>
</Properties>
</file>