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8" r:id="rId1"/>
  </p:sldMasterIdLst>
  <p:notesMasterIdLst>
    <p:notesMasterId r:id="rId8"/>
  </p:notesMasterIdLst>
  <p:sldIdLst>
    <p:sldId id="259" r:id="rId2"/>
    <p:sldId id="274" r:id="rId3"/>
    <p:sldId id="294" r:id="rId4"/>
    <p:sldId id="298" r:id="rId5"/>
    <p:sldId id="299" r:id="rId6"/>
    <p:sldId id="30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" userDrawn="1">
          <p15:clr>
            <a:srgbClr val="A4A3A4"/>
          </p15:clr>
        </p15:guide>
        <p15:guide id="3" orient="horz" pos="240" userDrawn="1">
          <p15:clr>
            <a:srgbClr val="A4A3A4"/>
          </p15:clr>
        </p15:guide>
        <p15:guide id="4" orient="horz" pos="4080" userDrawn="1">
          <p15:clr>
            <a:srgbClr val="A4A3A4"/>
          </p15:clr>
        </p15:guide>
        <p15:guide id="5" pos="7296" userDrawn="1">
          <p15:clr>
            <a:srgbClr val="A4A3A4"/>
          </p15:clr>
        </p15:guide>
        <p15:guide id="6" orient="horz" pos="2232" userDrawn="1">
          <p15:clr>
            <a:srgbClr val="A4A3A4"/>
          </p15:clr>
        </p15:guide>
        <p15:guide id="9" orient="horz" pos="528" userDrawn="1">
          <p15:clr>
            <a:srgbClr val="A4A3A4"/>
          </p15:clr>
        </p15:guide>
        <p15:guide id="10" orient="horz" pos="7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A5"/>
    <a:srgbClr val="FFB81D"/>
    <a:srgbClr val="D32A36"/>
    <a:srgbClr val="F4F3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98"/>
    <p:restoredTop sz="94688"/>
  </p:normalViewPr>
  <p:slideViewPr>
    <p:cSldViewPr snapToGrid="0" snapToObjects="1">
      <p:cViewPr varScale="1">
        <p:scale>
          <a:sx n="138" d="100"/>
          <a:sy n="138" d="100"/>
        </p:scale>
        <p:origin x="1432" y="92"/>
      </p:cViewPr>
      <p:guideLst>
        <p:guide pos="384"/>
        <p:guide orient="horz" pos="240"/>
        <p:guide orient="horz" pos="4080"/>
        <p:guide pos="7296"/>
        <p:guide orient="horz" pos="2232"/>
        <p:guide orient="horz" pos="528"/>
        <p:guide orient="horz" pos="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A51DD2-8421-F74C-8DD7-90D709FC9F6E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DA39B-50AA-634B-8E2C-29BE284B4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82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1974673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5250536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412191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2895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7" r:id="rId2"/>
    <p:sldLayoutId id="2147483729" r:id="rId3"/>
  </p:sldLayoutIdLst>
  <p:transition spd="slow"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ira Sans" panose="020B0503050000020004" pitchFamily="34" charset="0"/>
          <a:ea typeface="Fira Sans" panose="020B05030500000200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ira Sans" panose="020B0503050000020004" pitchFamily="34" charset="0"/>
          <a:ea typeface="Fira Sans" panose="020B05030500000200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apezoid 6">
            <a:extLst>
              <a:ext uri="{FF2B5EF4-FFF2-40B4-BE49-F238E27FC236}">
                <a16:creationId xmlns:a16="http://schemas.microsoft.com/office/drawing/2014/main" id="{69FD79F2-2E51-0C40-96CB-189599A623FE}"/>
              </a:ext>
            </a:extLst>
          </p:cNvPr>
          <p:cNvSpPr/>
          <p:nvPr/>
        </p:nvSpPr>
        <p:spPr>
          <a:xfrm>
            <a:off x="-18411" y="-6137"/>
            <a:ext cx="12210411" cy="5842341"/>
          </a:xfrm>
          <a:custGeom>
            <a:avLst/>
            <a:gdLst>
              <a:gd name="connsiteX0" fmla="*/ 0 w 12046760"/>
              <a:gd name="connsiteY0" fmla="*/ 5842341 h 5842341"/>
              <a:gd name="connsiteX1" fmla="*/ 1460585 w 12046760"/>
              <a:gd name="connsiteY1" fmla="*/ 0 h 5842341"/>
              <a:gd name="connsiteX2" fmla="*/ 10586175 w 12046760"/>
              <a:gd name="connsiteY2" fmla="*/ 0 h 5842341"/>
              <a:gd name="connsiteX3" fmla="*/ 12046760 w 12046760"/>
              <a:gd name="connsiteY3" fmla="*/ 5842341 h 5842341"/>
              <a:gd name="connsiteX4" fmla="*/ 0 w 12046760"/>
              <a:gd name="connsiteY4" fmla="*/ 5842341 h 5842341"/>
              <a:gd name="connsiteX0" fmla="*/ 0 w 12046760"/>
              <a:gd name="connsiteY0" fmla="*/ 5842341 h 5842341"/>
              <a:gd name="connsiteX1" fmla="*/ 12274 w 12046760"/>
              <a:gd name="connsiteY1" fmla="*/ 0 h 5842341"/>
              <a:gd name="connsiteX2" fmla="*/ 10586175 w 12046760"/>
              <a:gd name="connsiteY2" fmla="*/ 0 h 5842341"/>
              <a:gd name="connsiteX3" fmla="*/ 12046760 w 12046760"/>
              <a:gd name="connsiteY3" fmla="*/ 5842341 h 5842341"/>
              <a:gd name="connsiteX4" fmla="*/ 0 w 12046760"/>
              <a:gd name="connsiteY4" fmla="*/ 5842341 h 5842341"/>
              <a:gd name="connsiteX0" fmla="*/ 0 w 12194047"/>
              <a:gd name="connsiteY0" fmla="*/ 5842341 h 5842341"/>
              <a:gd name="connsiteX1" fmla="*/ 12274 w 12194047"/>
              <a:gd name="connsiteY1" fmla="*/ 0 h 5842341"/>
              <a:gd name="connsiteX2" fmla="*/ 12194047 w 12194047"/>
              <a:gd name="connsiteY2" fmla="*/ 6137 h 5842341"/>
              <a:gd name="connsiteX3" fmla="*/ 12046760 w 12194047"/>
              <a:gd name="connsiteY3" fmla="*/ 5842341 h 5842341"/>
              <a:gd name="connsiteX4" fmla="*/ 0 w 12194047"/>
              <a:gd name="connsiteY4" fmla="*/ 5842341 h 5842341"/>
              <a:gd name="connsiteX0" fmla="*/ 0 w 12194047"/>
              <a:gd name="connsiteY0" fmla="*/ 5842341 h 5842341"/>
              <a:gd name="connsiteX1" fmla="*/ 12274 w 12194047"/>
              <a:gd name="connsiteY1" fmla="*/ 0 h 5842341"/>
              <a:gd name="connsiteX2" fmla="*/ 12194047 w 12194047"/>
              <a:gd name="connsiteY2" fmla="*/ 6137 h 5842341"/>
              <a:gd name="connsiteX3" fmla="*/ 12194046 w 12194047"/>
              <a:gd name="connsiteY3" fmla="*/ 3080730 h 5842341"/>
              <a:gd name="connsiteX4" fmla="*/ 0 w 12194047"/>
              <a:gd name="connsiteY4" fmla="*/ 5842341 h 5842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4047" h="5842341">
                <a:moveTo>
                  <a:pt x="0" y="5842341"/>
                </a:moveTo>
                <a:cubicBezTo>
                  <a:pt x="4091" y="3894894"/>
                  <a:pt x="8183" y="1947447"/>
                  <a:pt x="12274" y="0"/>
                </a:cubicBezTo>
                <a:lnTo>
                  <a:pt x="12194047" y="6137"/>
                </a:lnTo>
                <a:cubicBezTo>
                  <a:pt x="12194047" y="1031001"/>
                  <a:pt x="12194046" y="2055866"/>
                  <a:pt x="12194046" y="3080730"/>
                </a:cubicBezTo>
                <a:lnTo>
                  <a:pt x="0" y="5842341"/>
                </a:lnTo>
                <a:close/>
              </a:path>
            </a:pathLst>
          </a:custGeom>
          <a:solidFill>
            <a:srgbClr val="003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92A8F9-FF41-8F44-BF9E-797DE5FBF7A6}"/>
              </a:ext>
            </a:extLst>
          </p:cNvPr>
          <p:cNvSpPr txBox="1"/>
          <p:nvPr/>
        </p:nvSpPr>
        <p:spPr>
          <a:xfrm>
            <a:off x="617552" y="1906080"/>
            <a:ext cx="5515394" cy="1323439"/>
          </a:xfrm>
          <a:prstGeom prst="rect">
            <a:avLst/>
          </a:prstGeom>
          <a:noFill/>
        </p:spPr>
        <p:txBody>
          <a:bodyPr wrap="square" lIns="0" tIns="91440" rIns="0" bIns="0" rtlCol="0">
            <a:spAutoFit/>
          </a:bodyPr>
          <a:lstStyle/>
          <a:p>
            <a:r>
              <a:rPr lang="en-US" sz="4000" b="1" spc="-150" dirty="0">
                <a:solidFill>
                  <a:schemeClr val="bg1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rPr>
              <a:t>Health Care Facilitator </a:t>
            </a:r>
          </a:p>
          <a:p>
            <a:r>
              <a:rPr lang="en-US" sz="4000" b="1" spc="-150" dirty="0">
                <a:solidFill>
                  <a:schemeClr val="bg1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rPr>
              <a:t>Program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477FB2E0-C8C5-B54F-999D-475D5623CDDB}"/>
              </a:ext>
            </a:extLst>
          </p:cNvPr>
          <p:cNvSpPr/>
          <p:nvPr/>
        </p:nvSpPr>
        <p:spPr>
          <a:xfrm>
            <a:off x="-27900" y="3022430"/>
            <a:ext cx="12219900" cy="3835570"/>
          </a:xfrm>
          <a:custGeom>
            <a:avLst/>
            <a:gdLst>
              <a:gd name="connsiteX0" fmla="*/ 0 w 12212457"/>
              <a:gd name="connsiteY0" fmla="*/ 2718652 h 3835570"/>
              <a:gd name="connsiteX1" fmla="*/ 0 w 12212457"/>
              <a:gd name="connsiteY1" fmla="*/ 3835570 h 3835570"/>
              <a:gd name="connsiteX2" fmla="*/ 153423 w 12212457"/>
              <a:gd name="connsiteY2" fmla="*/ 3835570 h 3835570"/>
              <a:gd name="connsiteX3" fmla="*/ 5443442 w 12212457"/>
              <a:gd name="connsiteY3" fmla="*/ 3835570 h 3835570"/>
              <a:gd name="connsiteX4" fmla="*/ 12212457 w 12212457"/>
              <a:gd name="connsiteY4" fmla="*/ 619828 h 3835570"/>
              <a:gd name="connsiteX5" fmla="*/ 12212457 w 12212457"/>
              <a:gd name="connsiteY5" fmla="*/ 0 h 3835570"/>
              <a:gd name="connsiteX6" fmla="*/ 0 w 12212457"/>
              <a:gd name="connsiteY6" fmla="*/ 2718652 h 383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12457" h="3835570">
                <a:moveTo>
                  <a:pt x="0" y="2718652"/>
                </a:moveTo>
                <a:lnTo>
                  <a:pt x="0" y="3835570"/>
                </a:lnTo>
                <a:lnTo>
                  <a:pt x="153423" y="3835570"/>
                </a:lnTo>
                <a:lnTo>
                  <a:pt x="5443442" y="3835570"/>
                </a:lnTo>
                <a:lnTo>
                  <a:pt x="12212457" y="619828"/>
                </a:lnTo>
                <a:lnTo>
                  <a:pt x="12212457" y="0"/>
                </a:lnTo>
                <a:lnTo>
                  <a:pt x="0" y="2718652"/>
                </a:lnTo>
                <a:close/>
              </a:path>
            </a:pathLst>
          </a:custGeom>
          <a:solidFill>
            <a:srgbClr val="FFB8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866" y="5166338"/>
            <a:ext cx="1371600" cy="1339731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96ADF31C-7919-4C70-A5DA-EFF9F63DBC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239431"/>
      </p:ext>
    </p:extLst>
  </p:cSld>
  <p:clrMapOvr>
    <a:masterClrMapping/>
  </p:clrMapOvr>
  <p:transition spd="slow" advTm="15479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918C875-2CBE-A24F-AA8A-DE16D36D78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" y="190454"/>
            <a:ext cx="457200" cy="2091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6FFA79-6D24-E049-BCE9-429F0B3C5BAA}"/>
              </a:ext>
            </a:extLst>
          </p:cNvPr>
          <p:cNvSpPr txBox="1"/>
          <p:nvPr/>
        </p:nvSpPr>
        <p:spPr>
          <a:xfrm>
            <a:off x="571500" y="456760"/>
            <a:ext cx="906713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>
                <a:solidFill>
                  <a:srgbClr val="003DA5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rPr>
              <a:t>Health Care Facilitator (HCF) Program</a:t>
            </a:r>
            <a:endParaRPr lang="en-US" sz="3200" b="1" spc="-150" dirty="0">
              <a:solidFill>
                <a:srgbClr val="003DA5"/>
              </a:solidFill>
              <a:latin typeface="Arial" panose="020B0604020202020204" pitchFamily="34" charset="0"/>
              <a:ea typeface="Fira Sans Medium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CD2B13-BF5A-3449-AFE2-36A3FF46FCA4}"/>
              </a:ext>
            </a:extLst>
          </p:cNvPr>
          <p:cNvSpPr txBox="1"/>
          <p:nvPr/>
        </p:nvSpPr>
        <p:spPr>
          <a:xfrm>
            <a:off x="135658" y="1118670"/>
            <a:ext cx="11446741" cy="3596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742950" lvl="1" indent="-285750" algn="just">
              <a:lnSpc>
                <a:spcPct val="110000"/>
              </a:lnSpc>
              <a:spcAft>
                <a:spcPts val="300"/>
              </a:spcAft>
              <a:buClr>
                <a:srgbClr val="003DA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  <a:t>The Health Care Facilitator (HCF) provides assistance for faculty, staff, retirees, survivors and their eligible family members regarding benefits and services available from the UC-sponsored health plans. </a:t>
            </a:r>
          </a:p>
          <a:p>
            <a:pPr marL="742950" lvl="1" indent="-285750" algn="just">
              <a:lnSpc>
                <a:spcPct val="110000"/>
              </a:lnSpc>
              <a:spcAft>
                <a:spcPts val="300"/>
              </a:spcAft>
              <a:buClr>
                <a:srgbClr val="003DA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  <a:t>The HCF assists with resolving issues related to UC medical (doctors, medical groups or providers), dental and vision plans.</a:t>
            </a:r>
          </a:p>
          <a:p>
            <a:pPr marL="742950" lvl="1" indent="-285750" algn="just">
              <a:lnSpc>
                <a:spcPct val="110000"/>
              </a:lnSpc>
              <a:spcAft>
                <a:spcPts val="300"/>
              </a:spcAft>
              <a:buClr>
                <a:srgbClr val="003DA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  <a:t>The HCF is a knowledgeable counselor who delivers confidential one-on-one assistance. </a:t>
            </a:r>
          </a:p>
          <a:p>
            <a:endParaRPr lang="en-US" sz="2600" dirty="0">
              <a:latin typeface="Arial" panose="020B0604020202020204" pitchFamily="34" charset="0"/>
              <a:ea typeface="Fira Sans Book" panose="020B05030500000200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29818" y="5550653"/>
            <a:ext cx="914400" cy="894080"/>
          </a:xfrm>
          <a:prstGeom prst="rect">
            <a:avLst/>
          </a:prstGeom>
        </p:spPr>
      </p:pic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607D07A6-E49F-4223-8336-FC5BBF9B5F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386724"/>
      </p:ext>
    </p:extLst>
  </p:cSld>
  <p:clrMapOvr>
    <a:masterClrMapping/>
  </p:clrMapOvr>
  <p:transition spd="slow" advTm="42017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918C875-2CBE-A24F-AA8A-DE16D36D78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" y="190454"/>
            <a:ext cx="457200" cy="2091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6FFA79-6D24-E049-BCE9-429F0B3C5BAA}"/>
              </a:ext>
            </a:extLst>
          </p:cNvPr>
          <p:cNvSpPr txBox="1"/>
          <p:nvPr/>
        </p:nvSpPr>
        <p:spPr>
          <a:xfrm>
            <a:off x="571500" y="456760"/>
            <a:ext cx="906713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>
                <a:solidFill>
                  <a:srgbClr val="003DA5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rPr>
              <a:t>Services Available</a:t>
            </a:r>
            <a:endParaRPr lang="en-US" sz="3200" b="1" spc="-150" dirty="0">
              <a:solidFill>
                <a:srgbClr val="003DA5"/>
              </a:solidFill>
              <a:latin typeface="Arial" panose="020B0604020202020204" pitchFamily="34" charset="0"/>
              <a:ea typeface="Fira Sans Medium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CD2B13-BF5A-3449-AFE2-36A3FF46FCA4}"/>
              </a:ext>
            </a:extLst>
          </p:cNvPr>
          <p:cNvSpPr txBox="1"/>
          <p:nvPr/>
        </p:nvSpPr>
        <p:spPr>
          <a:xfrm>
            <a:off x="135658" y="1118670"/>
            <a:ext cx="11446741" cy="41578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742950" lvl="1" indent="-285750">
              <a:lnSpc>
                <a:spcPct val="110000"/>
              </a:lnSpc>
              <a:spcAft>
                <a:spcPts val="300"/>
              </a:spcAft>
              <a:buClr>
                <a:srgbClr val="003DA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  <a:t>The Health Care Facilitator may assist with:</a:t>
            </a:r>
          </a:p>
          <a:p>
            <a:pPr marL="1200150" lvl="2" indent="-285750">
              <a:lnSpc>
                <a:spcPct val="110000"/>
              </a:lnSpc>
              <a:spcAft>
                <a:spcPts val="300"/>
              </a:spcAft>
              <a:buClr>
                <a:srgbClr val="003DA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  <a:t>Understanding the UC health plan coverage and patient rights</a:t>
            </a:r>
          </a:p>
          <a:p>
            <a:pPr marL="1200150" lvl="2" indent="-285750">
              <a:lnSpc>
                <a:spcPct val="110000"/>
              </a:lnSpc>
              <a:spcAft>
                <a:spcPts val="300"/>
              </a:spcAft>
              <a:buClr>
                <a:srgbClr val="003DA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  <a:t>Defining health care issues</a:t>
            </a:r>
          </a:p>
          <a:p>
            <a:pPr marL="1200150" lvl="2" indent="-285750">
              <a:lnSpc>
                <a:spcPct val="110000"/>
              </a:lnSpc>
              <a:spcAft>
                <a:spcPts val="300"/>
              </a:spcAft>
              <a:buClr>
                <a:srgbClr val="003DA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  <a:t>Navigating the health care system</a:t>
            </a:r>
          </a:p>
          <a:p>
            <a:pPr marL="1200150" lvl="2" indent="-285750" algn="just">
              <a:lnSpc>
                <a:spcPct val="110000"/>
              </a:lnSpc>
              <a:spcAft>
                <a:spcPts val="300"/>
              </a:spcAft>
              <a:buClr>
                <a:srgbClr val="003DA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  <a:t>Resolving issues with doctors, medical groups or medical plan carriers</a:t>
            </a:r>
          </a:p>
          <a:p>
            <a:pPr marL="1200150" lvl="2" indent="-285750" algn="just">
              <a:lnSpc>
                <a:spcPct val="110000"/>
              </a:lnSpc>
              <a:spcAft>
                <a:spcPts val="300"/>
              </a:spcAft>
              <a:buClr>
                <a:srgbClr val="003DA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  <a:t>Understanding how Medicare benefits coordinate with UC-sponsored medical plans</a:t>
            </a:r>
          </a:p>
          <a:p>
            <a:pPr>
              <a:lnSpc>
                <a:spcPct val="110000"/>
              </a:lnSpc>
              <a:spcAft>
                <a:spcPts val="300"/>
              </a:spcAft>
            </a:pPr>
            <a:endParaRPr lang="en-US" sz="2600" dirty="0">
              <a:latin typeface="Arial" panose="020B0604020202020204" pitchFamily="34" charset="0"/>
              <a:ea typeface="Fira Sans Book" panose="020B05030500000200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29818" y="5550653"/>
            <a:ext cx="914400" cy="894080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13AC10F9-443C-438A-B0F6-BDD84095E4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687710"/>
      </p:ext>
    </p:extLst>
  </p:cSld>
  <p:clrMapOvr>
    <a:masterClrMapping/>
  </p:clrMapOvr>
  <p:transition spd="slow" advTm="42172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918C875-2CBE-A24F-AA8A-DE16D36D78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" y="190454"/>
            <a:ext cx="457200" cy="2091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6FFA79-6D24-E049-BCE9-429F0B3C5BAA}"/>
              </a:ext>
            </a:extLst>
          </p:cNvPr>
          <p:cNvSpPr txBox="1"/>
          <p:nvPr/>
        </p:nvSpPr>
        <p:spPr>
          <a:xfrm>
            <a:off x="571500" y="456760"/>
            <a:ext cx="906713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>
                <a:solidFill>
                  <a:srgbClr val="003DA5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rPr>
              <a:t>Services Not Provided</a:t>
            </a:r>
            <a:endParaRPr lang="en-US" sz="3200" b="1" spc="-150" dirty="0">
              <a:solidFill>
                <a:srgbClr val="003DA5"/>
              </a:solidFill>
              <a:latin typeface="Arial" panose="020B0604020202020204" pitchFamily="34" charset="0"/>
              <a:ea typeface="Fira Sans Medium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CD2B13-BF5A-3449-AFE2-36A3FF46FCA4}"/>
              </a:ext>
            </a:extLst>
          </p:cNvPr>
          <p:cNvSpPr txBox="1"/>
          <p:nvPr/>
        </p:nvSpPr>
        <p:spPr>
          <a:xfrm>
            <a:off x="552451" y="1118670"/>
            <a:ext cx="10915650" cy="2760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lvl="2" indent="-285750" algn="just">
              <a:lnSpc>
                <a:spcPct val="110000"/>
              </a:lnSpc>
              <a:spcAft>
                <a:spcPts val="300"/>
              </a:spcAft>
              <a:buClr>
                <a:srgbClr val="003DA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  <a:t>The Health Care Facilitator does not:</a:t>
            </a:r>
          </a:p>
          <a:p>
            <a:pPr marL="800100" lvl="3" indent="-285750" algn="just">
              <a:lnSpc>
                <a:spcPct val="110000"/>
              </a:lnSpc>
              <a:spcAft>
                <a:spcPts val="300"/>
              </a:spcAft>
              <a:buClr>
                <a:srgbClr val="003DA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  <a:t>Provide medical or legal advice</a:t>
            </a:r>
          </a:p>
          <a:p>
            <a:pPr marL="800100" lvl="3" indent="-285750" algn="just">
              <a:lnSpc>
                <a:spcPct val="110000"/>
              </a:lnSpc>
              <a:spcAft>
                <a:spcPts val="300"/>
              </a:spcAft>
              <a:buClr>
                <a:srgbClr val="003DA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  <a:t>Act as a patient care advocate for services/benefits that are not offered by UC’s plans</a:t>
            </a:r>
          </a:p>
          <a:p>
            <a:pPr marL="800100" lvl="3" indent="-285750" algn="just">
              <a:lnSpc>
                <a:spcPct val="110000"/>
              </a:lnSpc>
              <a:spcAft>
                <a:spcPts val="300"/>
              </a:spcAft>
              <a:buClr>
                <a:srgbClr val="003DA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  <a:t>Suggest treatment plans</a:t>
            </a:r>
          </a:p>
          <a:p>
            <a:pPr>
              <a:lnSpc>
                <a:spcPct val="110000"/>
              </a:lnSpc>
              <a:spcAft>
                <a:spcPts val="300"/>
              </a:spcAft>
            </a:pPr>
            <a:endParaRPr lang="en-US" sz="2600" dirty="0">
              <a:latin typeface="Arial" panose="020B0604020202020204" pitchFamily="34" charset="0"/>
              <a:ea typeface="Fira Sans Book" panose="020B05030500000200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53700" y="5811520"/>
            <a:ext cx="914400" cy="89408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988FF10-00CA-49F7-9AAF-DA73D54A08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04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5757">
        <p:split orient="vert"/>
      </p:transition>
    </mc:Choice>
    <mc:Fallback xmlns="">
      <p:transition spd="slow" advTm="25757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918C875-2CBE-A24F-AA8A-DE16D36D78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" y="190454"/>
            <a:ext cx="457200" cy="2091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6FFA79-6D24-E049-BCE9-429F0B3C5BAA}"/>
              </a:ext>
            </a:extLst>
          </p:cNvPr>
          <p:cNvSpPr txBox="1"/>
          <p:nvPr/>
        </p:nvSpPr>
        <p:spPr>
          <a:xfrm>
            <a:off x="571500" y="456760"/>
            <a:ext cx="906713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b="1" dirty="0">
                <a:solidFill>
                  <a:srgbClr val="003DA5"/>
                </a:solidFill>
                <a:latin typeface="Arial" panose="020B0604020202020204" pitchFamily="34" charset="0"/>
                <a:ea typeface="Fira Sans Medium" panose="020B0503050000020004" pitchFamily="34" charset="0"/>
                <a:cs typeface="Arial" panose="020B0604020202020204" pitchFamily="34" charset="0"/>
              </a:rPr>
              <a:t>Contacts</a:t>
            </a:r>
            <a:endParaRPr lang="en-US" sz="3200" b="1" spc="-150" dirty="0">
              <a:solidFill>
                <a:srgbClr val="003DA5"/>
              </a:solidFill>
              <a:latin typeface="Arial" panose="020B0604020202020204" pitchFamily="34" charset="0"/>
              <a:ea typeface="Fira Sans Medium" panose="020B05030500000200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CD2B13-BF5A-3449-AFE2-36A3FF46FCA4}"/>
              </a:ext>
            </a:extLst>
          </p:cNvPr>
          <p:cNvSpPr txBox="1"/>
          <p:nvPr/>
        </p:nvSpPr>
        <p:spPr>
          <a:xfrm>
            <a:off x="552450" y="1118670"/>
            <a:ext cx="10972799" cy="31236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lvl="2" indent="-285750">
              <a:lnSpc>
                <a:spcPct val="110000"/>
              </a:lnSpc>
              <a:spcAft>
                <a:spcPts val="300"/>
              </a:spcAft>
              <a:buClr>
                <a:srgbClr val="003DA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3DA5"/>
                </a:solidFill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  <a:t>Ranada Palmer, Health Care Facilitator</a:t>
            </a:r>
            <a:br>
              <a:rPr lang="en-US" sz="2600" dirty="0">
                <a:solidFill>
                  <a:srgbClr val="003DA5"/>
                </a:solidFill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  <a:t>Phone:  (951) 827-2636</a:t>
            </a:r>
            <a:br>
              <a:rPr lang="en-US" sz="2600" dirty="0"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  <a:t>Email:  ranada.palmer@ucr.edu</a:t>
            </a:r>
          </a:p>
          <a:p>
            <a:pPr marL="342900" lvl="2" indent="-285750">
              <a:lnSpc>
                <a:spcPct val="110000"/>
              </a:lnSpc>
              <a:spcAft>
                <a:spcPts val="300"/>
              </a:spcAft>
              <a:buClr>
                <a:srgbClr val="003DA5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3DA5"/>
                </a:solidFill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  <a:t>Tina Rodriguez, Benefits Lead</a:t>
            </a:r>
            <a:br>
              <a:rPr lang="en-US" sz="2600" dirty="0">
                <a:solidFill>
                  <a:srgbClr val="003DA5"/>
                </a:solidFill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  <a:t>Phone:  (951) 827-5086</a:t>
            </a:r>
            <a:br>
              <a:rPr lang="en-US" sz="2600" dirty="0"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</a:br>
            <a:r>
              <a:rPr lang="en-US" sz="2600" dirty="0"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  <a:t>Email:  tina.rodriguez@ucr.edu </a:t>
            </a:r>
            <a:endParaRPr lang="en-US" sz="2600" dirty="0">
              <a:solidFill>
                <a:srgbClr val="002060"/>
              </a:solidFill>
              <a:latin typeface="Arial" panose="020B0604020202020204" pitchFamily="34" charset="0"/>
              <a:ea typeface="Fira Sans Book" panose="020B05030500000200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300"/>
              </a:spcAft>
            </a:pPr>
            <a:endParaRPr lang="en-US" sz="2600" dirty="0">
              <a:latin typeface="Arial" panose="020B0604020202020204" pitchFamily="34" charset="0"/>
              <a:ea typeface="Fira Sans Book" panose="020B05030500000200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29818" y="5550653"/>
            <a:ext cx="914400" cy="894080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86CC11E0-5054-4EB2-9FB8-6E00873572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219056"/>
      </p:ext>
    </p:extLst>
  </p:cSld>
  <p:clrMapOvr>
    <a:masterClrMapping/>
  </p:clrMapOvr>
  <p:transition spd="slow" advTm="16178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8918C875-2CBE-A24F-AA8A-DE16D36D78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84033" y="2659049"/>
            <a:ext cx="457200" cy="20915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FCD2B13-BF5A-3449-AFE2-36A3FF46FCA4}"/>
              </a:ext>
            </a:extLst>
          </p:cNvPr>
          <p:cNvSpPr txBox="1"/>
          <p:nvPr/>
        </p:nvSpPr>
        <p:spPr>
          <a:xfrm>
            <a:off x="609600" y="2868205"/>
            <a:ext cx="10858500" cy="17986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7150" lvl="2" algn="ctr">
              <a:lnSpc>
                <a:spcPct val="110000"/>
              </a:lnSpc>
              <a:spcAft>
                <a:spcPts val="300"/>
              </a:spcAft>
              <a:buClr>
                <a:srgbClr val="003DA5"/>
              </a:buClr>
              <a:buSzPct val="100000"/>
            </a:pPr>
            <a:r>
              <a:rPr lang="en-US" sz="8000" b="1" dirty="0">
                <a:solidFill>
                  <a:srgbClr val="003DA5"/>
                </a:solidFill>
                <a:latin typeface="Arial" panose="020B0604020202020204" pitchFamily="34" charset="0"/>
                <a:ea typeface="Fira Sans Book" panose="020B0503050000020004" pitchFamily="34" charset="0"/>
                <a:cs typeface="Arial" panose="020B0604020202020204" pitchFamily="34" charset="0"/>
              </a:rPr>
              <a:t>THANK YOU!</a:t>
            </a:r>
            <a:endParaRPr lang="en-US" sz="8000" b="1" dirty="0">
              <a:solidFill>
                <a:srgbClr val="002060"/>
              </a:solidFill>
              <a:latin typeface="Arial" panose="020B0604020202020204" pitchFamily="34" charset="0"/>
              <a:ea typeface="Fira Sans Book" panose="020B05030500000200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spcAft>
                <a:spcPts val="300"/>
              </a:spcAft>
            </a:pPr>
            <a:endParaRPr lang="en-US" sz="2600" dirty="0">
              <a:latin typeface="Arial" panose="020B0604020202020204" pitchFamily="34" charset="0"/>
              <a:ea typeface="Fira Sans Book" panose="020B05030500000200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53700" y="5811520"/>
            <a:ext cx="914400" cy="894080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B254309D-86F5-4AF5-9158-2E2A91A8EB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86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435">
        <p:split orient="vert"/>
      </p:transition>
    </mc:Choice>
    <mc:Fallback xmlns="">
      <p:transition spd="slow" advTm="9435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UCR-Basi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CR-Basic" id="{B1EB9DCA-6722-2F4F-AE2C-40DF00F38B98}" vid="{AA0F1AD8-0441-FC4A-ACBC-EFC826AEB0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3102</TotalTime>
  <Words>212</Words>
  <Application>Microsoft Office PowerPoint</Application>
  <PresentationFormat>Widescreen</PresentationFormat>
  <Paragraphs>23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Fira Sans</vt:lpstr>
      <vt:lpstr>Fira Sans Book</vt:lpstr>
      <vt:lpstr>Fira Sans Medium</vt:lpstr>
      <vt:lpstr>UCR-Basic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Fabia Sanz</dc:creator>
  <cp:keywords/>
  <dc:description/>
  <cp:lastModifiedBy>Jorge Sanchez</cp:lastModifiedBy>
  <cp:revision>59</cp:revision>
  <dcterms:created xsi:type="dcterms:W3CDTF">2020-04-15T23:29:48Z</dcterms:created>
  <dcterms:modified xsi:type="dcterms:W3CDTF">2022-01-26T15:28:31Z</dcterms:modified>
  <cp:category/>
</cp:coreProperties>
</file>