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1"/>
  </p:sldMasterIdLst>
  <p:notesMasterIdLst>
    <p:notesMasterId r:id="rId27"/>
  </p:notesMasterIdLst>
  <p:sldIdLst>
    <p:sldId id="259" r:id="rId2"/>
    <p:sldId id="279" r:id="rId3"/>
    <p:sldId id="274" r:id="rId4"/>
    <p:sldId id="294" r:id="rId5"/>
    <p:sldId id="295" r:id="rId6"/>
    <p:sldId id="317" r:id="rId7"/>
    <p:sldId id="296" r:id="rId8"/>
    <p:sldId id="312" r:id="rId9"/>
    <p:sldId id="314" r:id="rId10"/>
    <p:sldId id="313" r:id="rId11"/>
    <p:sldId id="322" r:id="rId12"/>
    <p:sldId id="323" r:id="rId13"/>
    <p:sldId id="324" r:id="rId14"/>
    <p:sldId id="300" r:id="rId15"/>
    <p:sldId id="298" r:id="rId16"/>
    <p:sldId id="325" r:id="rId17"/>
    <p:sldId id="301" r:id="rId18"/>
    <p:sldId id="302" r:id="rId19"/>
    <p:sldId id="310" r:id="rId20"/>
    <p:sldId id="319" r:id="rId21"/>
    <p:sldId id="320" r:id="rId22"/>
    <p:sldId id="321" r:id="rId23"/>
    <p:sldId id="327" r:id="rId24"/>
    <p:sldId id="326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1728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  <p15:guide id="10" pos="7320" userDrawn="1">
          <p15:clr>
            <a:srgbClr val="A4A3A4"/>
          </p15:clr>
        </p15:guide>
        <p15:guide id="11" orient="horz" pos="1344" userDrawn="1">
          <p15:clr>
            <a:srgbClr val="A4A3A4"/>
          </p15:clr>
        </p15:guide>
        <p15:guide id="12" pos="4680" userDrawn="1">
          <p15:clr>
            <a:srgbClr val="A4A3A4"/>
          </p15:clr>
        </p15:guide>
        <p15:guide id="13" pos="3912" userDrawn="1">
          <p15:clr>
            <a:srgbClr val="A4A3A4"/>
          </p15:clr>
        </p15:guide>
        <p15:guide id="14" orient="horz" pos="1560" userDrawn="1">
          <p15:clr>
            <a:srgbClr val="A4A3A4"/>
          </p15:clr>
        </p15:guide>
        <p15:guide id="15" orient="horz" pos="792" userDrawn="1">
          <p15:clr>
            <a:srgbClr val="A4A3A4"/>
          </p15:clr>
        </p15:guide>
        <p15:guide id="16" orient="horz" pos="936" userDrawn="1">
          <p15:clr>
            <a:srgbClr val="A4A3A4"/>
          </p15:clr>
        </p15:guide>
        <p15:guide id="17" orient="horz" pos="2304" userDrawn="1">
          <p15:clr>
            <a:srgbClr val="A4A3A4"/>
          </p15:clr>
        </p15:guide>
        <p15:guide id="18" orient="horz" pos="1128" userDrawn="1">
          <p15:clr>
            <a:srgbClr val="A4A3A4"/>
          </p15:clr>
        </p15:guide>
        <p15:guide id="19" orient="horz" pos="2856" userDrawn="1">
          <p15:clr>
            <a:srgbClr val="A4A3A4"/>
          </p15:clr>
        </p15:guide>
        <p15:guide id="20" orient="horz" pos="3048" userDrawn="1">
          <p15:clr>
            <a:srgbClr val="A4A3A4"/>
          </p15:clr>
        </p15:guide>
        <p15:guide id="21" orient="horz" pos="4008" userDrawn="1">
          <p15:clr>
            <a:srgbClr val="A4A3A4"/>
          </p15:clr>
        </p15:guide>
        <p15:guide id="22" orient="horz" pos="3888" userDrawn="1">
          <p15:clr>
            <a:srgbClr val="A4A3A4"/>
          </p15:clr>
        </p15:guide>
        <p15:guide id="23" orient="horz" pos="4128" userDrawn="1">
          <p15:clr>
            <a:srgbClr val="A4A3A4"/>
          </p15:clr>
        </p15:guide>
        <p15:guide id="24" pos="7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B93"/>
    <a:srgbClr val="003DA5"/>
    <a:srgbClr val="F4F3F6"/>
    <a:srgbClr val="D0D7E8"/>
    <a:srgbClr val="D32A36"/>
    <a:srgbClr val="FFB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/>
    <p:restoredTop sz="94688"/>
  </p:normalViewPr>
  <p:slideViewPr>
    <p:cSldViewPr snapToGrid="0" snapToObjects="1">
      <p:cViewPr varScale="1">
        <p:scale>
          <a:sx n="157" d="100"/>
          <a:sy n="157" d="100"/>
        </p:scale>
        <p:origin x="864" y="80"/>
      </p:cViewPr>
      <p:guideLst>
        <p:guide pos="384"/>
        <p:guide orient="horz" pos="240"/>
        <p:guide orient="horz" pos="4080"/>
        <p:guide pos="3840"/>
        <p:guide orient="horz" pos="1728"/>
        <p:guide orient="horz" pos="528"/>
        <p:guide pos="7320"/>
        <p:guide orient="horz" pos="1344"/>
        <p:guide pos="4680"/>
        <p:guide pos="3912"/>
        <p:guide orient="horz" pos="1560"/>
        <p:guide orient="horz" pos="792"/>
        <p:guide orient="horz" pos="936"/>
        <p:guide orient="horz" pos="2304"/>
        <p:guide orient="horz" pos="1128"/>
        <p:guide orient="horz" pos="2856"/>
        <p:guide orient="horz" pos="3048"/>
        <p:guide orient="horz" pos="4008"/>
        <p:guide orient="horz" pos="3888"/>
        <p:guide orient="horz" pos="4128"/>
        <p:guide pos="7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9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p.ucop.edu/sites/ucpathhelp/SelfServiceUsers/content/index.html#/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cnet.universityofcalifornia.edu/oe/how-to-enroll/faculty-staff/index.htm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myalex.com/uc/2022#intro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hyperlink" Target="https://clients.garnett-powers.com/pd/uc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hr.uci.edu/partnership/oe/files/UC-PSBP-OE-Webinar-Flyer-2022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hyperlink" Target="https://ucnet.universityofcalifornia.edu/oe/other-benefits/faculty-staff/index.html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BDB20-D77B-49D7-B6E6-8CB6D06C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4AF1C-C3C0-48C2-B0DA-BE5BA7C83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19" y="1352907"/>
            <a:ext cx="6724041" cy="232665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EAA6FE-99D1-4E3E-ADE2-67ED492D0BA0}"/>
              </a:ext>
            </a:extLst>
          </p:cNvPr>
          <p:cNvCxnSpPr/>
          <p:nvPr/>
        </p:nvCxnSpPr>
        <p:spPr>
          <a:xfrm>
            <a:off x="591697" y="3530990"/>
            <a:ext cx="5577840" cy="0"/>
          </a:xfrm>
          <a:prstGeom prst="line">
            <a:avLst/>
          </a:prstGeom>
          <a:ln w="12700">
            <a:solidFill>
              <a:srgbClr val="0079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590FB9D-B3CE-4B54-AB84-6C28D26A6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457" y="3486563"/>
            <a:ext cx="3993016" cy="1157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EA4B5-012A-4DFF-9215-65C160D0C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50" y="378266"/>
            <a:ext cx="780494" cy="459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E867A-9C6F-44EC-A436-C8561CCB1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336F54-DA72-4E64-B010-5B3EE3C90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5714" y="6198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5"/>
    </mc:Choice>
    <mc:Fallback xmlns="">
      <p:transition spd="slow" advTm="6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724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28B7CF2C-94E9-410C-BFBC-07F348A99268}"/>
              </a:ext>
            </a:extLst>
          </p:cNvPr>
          <p:cNvSpPr txBox="1">
            <a:spLocks/>
          </p:cNvSpPr>
          <p:nvPr/>
        </p:nvSpPr>
        <p:spPr>
          <a:xfrm>
            <a:off x="609600" y="378577"/>
            <a:ext cx="6374789" cy="99155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12700" marR="5080">
              <a:lnSpc>
                <a:spcPts val="3540"/>
              </a:lnSpc>
              <a:spcBef>
                <a:spcPts val="865"/>
              </a:spcBef>
            </a:pPr>
            <a:r>
              <a:rPr lang="en-US" sz="2800" dirty="0">
                <a:solidFill>
                  <a:srgbClr val="FFFFFF"/>
                </a:solidFill>
              </a:rPr>
              <a:t>2022 PPO Medical  Plans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for Faculty and Staff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0CC3F-E9B6-4354-9330-92FE7B0081F3}"/>
              </a:ext>
            </a:extLst>
          </p:cNvPr>
          <p:cNvSpPr/>
          <p:nvPr/>
        </p:nvSpPr>
        <p:spPr>
          <a:xfrm>
            <a:off x="0" y="2537640"/>
            <a:ext cx="12192000" cy="2100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marR="155575" algn="ctr">
              <a:lnSpc>
                <a:spcPct val="120000"/>
              </a:lnSpc>
              <a:spcAft>
                <a:spcPts val="600"/>
              </a:spcAft>
            </a:pPr>
            <a:r>
              <a:rPr lang="en-US" sz="3600" spc="-5" dirty="0">
                <a:solidFill>
                  <a:schemeClr val="bg1"/>
                </a:solidFill>
                <a:latin typeface="Fira Sans Medium" panose="020B0603050000020004" pitchFamily="34" charset="0"/>
                <a:cs typeface="Arial"/>
              </a:rPr>
              <a:t>UC Care </a:t>
            </a:r>
          </a:p>
          <a:p>
            <a:pPr marL="163195" marR="155575" algn="ctr">
              <a:lnSpc>
                <a:spcPct val="120000"/>
              </a:lnSpc>
              <a:spcAft>
                <a:spcPts val="600"/>
              </a:spcAft>
            </a:pPr>
            <a:r>
              <a:rPr lang="en-US" sz="3600" spc="-5" dirty="0">
                <a:solidFill>
                  <a:schemeClr val="bg1"/>
                </a:solidFill>
                <a:latin typeface="Fira Sans Medium" panose="020B0603050000020004" pitchFamily="34" charset="0"/>
                <a:cs typeface="Arial"/>
              </a:rPr>
              <a:t>UC Health Savings Plan </a:t>
            </a:r>
            <a:br>
              <a:rPr lang="en-US" sz="3600" spc="-5" dirty="0">
                <a:solidFill>
                  <a:schemeClr val="bg1"/>
                </a:solidFill>
                <a:latin typeface="Fira Sans Medium" panose="020B0603050000020004" pitchFamily="34" charset="0"/>
                <a:cs typeface="Arial"/>
              </a:rPr>
            </a:br>
            <a:r>
              <a:rPr lang="en-US" sz="3600" spc="-5" dirty="0">
                <a:solidFill>
                  <a:schemeClr val="bg1"/>
                </a:solidFill>
                <a:latin typeface="Fira Sans Medium" panose="020B0603050000020004" pitchFamily="34" charset="0"/>
                <a:cs typeface="Arial"/>
              </a:rPr>
              <a:t>CORE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C211C6-E1DF-444D-9FE1-1C4506029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520" y="6151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"/>
    </mc:Choice>
    <mc:Fallback xmlns="">
      <p:transition spd="slow" advTm="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Plan &amp; Program Changes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2095882"/>
            <a:ext cx="11412418" cy="4050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 err="1">
                <a:solidFill>
                  <a:srgbClr val="002060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Navitus</a:t>
            </a: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replaces Anthem </a:t>
            </a:r>
            <a:r>
              <a:rPr lang="en-US" dirty="0" err="1">
                <a:latin typeface="Fira Sans" panose="020B0503050000020004" pitchFamily="34" charset="0"/>
                <a:cs typeface="Arial" panose="020B0604020202020204" pitchFamily="34" charset="0"/>
              </a:rPr>
              <a:t>IngenioRx</a:t>
            </a: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 as </a:t>
            </a:r>
            <a:r>
              <a:rPr lang="en-US" b="1" dirty="0">
                <a:solidFill>
                  <a:srgbClr val="00206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Pharmacy Benefit Manager</a:t>
            </a:r>
          </a:p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Pre-enrollment website available now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Drug Look-up, Pharmacy Search, Drug Cost Preview Tool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Any member affected by medication changes will be notified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24/7 Customer Care open now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Member Portals available starting January 1, 2022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Pharmacy Network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Retail pharmacies ‒ including participating UC pharmacies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Mail Order through </a:t>
            </a:r>
            <a:r>
              <a:rPr lang="en-US" b="1" dirty="0">
                <a:solidFill>
                  <a:srgbClr val="00206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Costco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Specialty Rx through </a:t>
            </a:r>
            <a:r>
              <a:rPr lang="en-US" b="1" dirty="0" err="1">
                <a:solidFill>
                  <a:srgbClr val="00206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Lumicera</a:t>
            </a:r>
            <a:r>
              <a:rPr lang="en-US" dirty="0">
                <a:latin typeface="Fira Sans" panose="020B0503050000020004" pitchFamily="34" charset="0"/>
                <a:cs typeface="Arial" panose="020B0604020202020204" pitchFamily="34" charset="0"/>
              </a:rPr>
              <a:t> and participating UC Specialty pharmacies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Learn to Live replaces </a:t>
            </a:r>
            <a:r>
              <a:rPr lang="en-US" b="1" dirty="0" err="1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myStrength</a:t>
            </a: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 Wellness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BE757-9B89-4ECC-B720-7EAB2BED5CB4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 PPO plans (Anthem Blue Cross)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36DF55-6D7C-41BF-A823-FAC51A835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6"/>
    </mc:Choice>
    <mc:Fallback xmlns="">
      <p:transition spd="slow" advTm="6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 Health Savings Plan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2095882"/>
            <a:ext cx="11412418" cy="3465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Maximum Health Savings Accounts (HSA) Contribution for the Year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Single Coverage - $3,650 (from $3,600)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Family Coverage - $7,300 (from $7,200)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Same Catch up contribution for those 55 years old and over: $1,000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Same UC contribution towards the HSP member’s HSA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One time contribution based on January 1 coverage level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$ 500 for single coverage for a year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$1,000 for family coverage for a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BE757-9B89-4ECC-B720-7EAB2BED5CB4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HSA Contribution Change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FF1B3-12D8-4812-BA7B-531D79A5F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7"/>
    </mc:Choice>
    <mc:Fallback xmlns="">
      <p:transition spd="slow" advTm="3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Member ID Cards for 2022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A2E4F729-F6A4-43D3-A128-C0184AA63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9980"/>
              </p:ext>
            </p:extLst>
          </p:nvPr>
        </p:nvGraphicFramePr>
        <p:xfrm>
          <a:off x="571500" y="1798320"/>
          <a:ext cx="11049000" cy="4222550"/>
        </p:xfrm>
        <a:graphic>
          <a:graphicData uri="http://schemas.openxmlformats.org/drawingml/2006/table">
            <a:tbl>
              <a:tblPr firstRow="1" bandRow="1"/>
              <a:tblGrid>
                <a:gridCol w="4242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Anthem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Blue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Cross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plans</a:t>
                      </a:r>
                      <a:endParaRPr sz="20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Fira Sans" panose="020B05030500000200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12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18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UC Care,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CORE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463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1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ID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card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only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from</a:t>
                      </a:r>
                      <a:r>
                        <a:rPr sz="1800" spc="-10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Anthem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for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medical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and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Rx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(all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members)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463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26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Fira Sans" panose="020B05030500000200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 dirty="0">
                        <a:latin typeface="Fira Sans" panose="020B0503050000020004" pitchFamily="34" charset="0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UC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Health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Savings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Plan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340" marR="27495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1 ID card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only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from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Anthem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for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medical and Rx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(all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members) </a:t>
                      </a:r>
                      <a:endParaRPr lang="en-US" sz="1800" spc="-5" dirty="0">
                        <a:solidFill>
                          <a:srgbClr val="1F487C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  <a:p>
                      <a:pPr marL="53340" marR="27495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endParaRPr lang="en-US" sz="1800" dirty="0">
                        <a:solidFill>
                          <a:srgbClr val="1F487C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  <a:p>
                      <a:pPr marL="53340" marR="274955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HSA</a:t>
                      </a:r>
                      <a:r>
                        <a:rPr sz="1800" spc="-8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debit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card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to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new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members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and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to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current</a:t>
                      </a:r>
                      <a:r>
                        <a:rPr sz="1800" spc="-4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members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whose </a:t>
                      </a:r>
                      <a:r>
                        <a:rPr sz="1800" spc="-37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cards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are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expiring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(card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is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good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for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3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years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from</a:t>
                      </a:r>
                      <a:r>
                        <a:rPr sz="1800" spc="-3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issue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date)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7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4625" indent="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Kaiser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Permanente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HMO</a:t>
                      </a:r>
                      <a:endParaRPr sz="20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5016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3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1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ID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card</a:t>
                      </a:r>
                      <a:r>
                        <a:rPr sz="1800" spc="-3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to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new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members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only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5016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6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4625" marR="1497965" indent="0">
                        <a:lnSpc>
                          <a:spcPct val="107100"/>
                        </a:lnSpc>
                        <a:spcBef>
                          <a:spcPts val="24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UC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Blue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&amp;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Gold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HMO </a:t>
                      </a:r>
                      <a:r>
                        <a:rPr sz="2000" b="1" spc="-37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(Health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Net)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34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1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ID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card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to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all members,</a:t>
                      </a:r>
                      <a:r>
                        <a:rPr sz="1800" spc="-4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new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and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Fira Sans" panose="020B0503050000020004" pitchFamily="34" charset="0"/>
                          <a:cs typeface="Arial"/>
                        </a:rPr>
                        <a:t>current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15938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9ACE99-50D3-4AE4-8FBF-8FF90E3A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51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"/>
    </mc:Choice>
    <mc:Fallback xmlns="">
      <p:transition spd="slow" advTm="1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4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AD694-D233-46AB-8848-7958EA2B4634}"/>
              </a:ext>
            </a:extLst>
          </p:cNvPr>
          <p:cNvSpPr/>
          <p:nvPr/>
        </p:nvSpPr>
        <p:spPr>
          <a:xfrm>
            <a:off x="3289088" y="2710128"/>
            <a:ext cx="5620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2022 Pay Bands, Rates  and Contributions</a:t>
            </a:r>
            <a:endParaRPr lang="en-US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478AFE-0119-4112-8E9E-784969AA4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1688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"/>
    </mc:Choice>
    <mc:Fallback xmlns="">
      <p:transition spd="slow" advTm="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2022 Employee Contributions 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2FC241-D29D-488D-960E-3DB5F482E9C4}"/>
              </a:ext>
            </a:extLst>
          </p:cNvPr>
          <p:cNvSpPr/>
          <p:nvPr/>
        </p:nvSpPr>
        <p:spPr>
          <a:xfrm>
            <a:off x="3862752" y="22676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ira Sans Medium" panose="020B0603050000020004" pitchFamily="34" charset="0"/>
              </a:rPr>
              <a:t>UC Medicare PPO, UC High Option Supplement, Kaiser Senior  Advantage, UC Medicare Choice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C4746-B870-4946-8032-FDA8DFFC6808}"/>
              </a:ext>
            </a:extLst>
          </p:cNvPr>
          <p:cNvSpPr/>
          <p:nvPr/>
        </p:nvSpPr>
        <p:spPr>
          <a:xfrm>
            <a:off x="2083435" y="2406134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ira Sans Medium" panose="020B0603050000020004" pitchFamily="34" charset="0"/>
              </a:rPr>
              <a:t>Plan Feature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39A86-8524-474F-BC82-1D5F0D201E0C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Union member exact rates see Systemwide Bargaining Units</a:t>
            </a: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AB5777EB-355E-4738-84EA-850A7514B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145373"/>
              </p:ext>
            </p:extLst>
          </p:nvPr>
        </p:nvGraphicFramePr>
        <p:xfrm>
          <a:off x="2250014" y="1919006"/>
          <a:ext cx="7689845" cy="1969135"/>
        </p:xfrm>
        <a:graphic>
          <a:graphicData uri="http://schemas.openxmlformats.org/drawingml/2006/table">
            <a:tbl>
              <a:tblPr firstRow="1" bandRow="1"/>
              <a:tblGrid>
                <a:gridCol w="1272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9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2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85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9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832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3147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Pay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Band</a:t>
                      </a:r>
                      <a:r>
                        <a:rPr sz="12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104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8309" marR="3175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Pay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04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2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36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Contributions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8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($61,000</a:t>
                      </a:r>
                      <a:r>
                        <a:rPr sz="12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Under)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45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($61,001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$120,000)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6482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2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63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43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EE+Fam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1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63195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843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EE+Fam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UC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B&amp;G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HMO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$69.05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12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$124.29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$211.15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46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$266.39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$107.23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$193.01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4033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$298.31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85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$384.10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Kaiser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HMO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$26.94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12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$48.49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00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$59.00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850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$80.51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35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$65.12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$117.21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4160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$146.16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73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$198.22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HSP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87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$23.69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12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$42.65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00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$51.89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850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$70.81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35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$61.87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$111.37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4160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$139.05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73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$188.52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1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UC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Care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622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$141.74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73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$255.13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143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$358.26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461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$471.65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3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$179.92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$323.85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4160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$445.42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73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$589.36</a:t>
                      </a:r>
                    </a:p>
                  </a:txBody>
                  <a:tcPr marL="0" marR="0" marT="4889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object 5">
            <a:extLst>
              <a:ext uri="{FF2B5EF4-FFF2-40B4-BE49-F238E27FC236}">
                <a16:creationId xmlns:a16="http://schemas.microsoft.com/office/drawing/2014/main" id="{7E9A38A4-CBD9-4889-9655-14E2D5076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85257"/>
              </p:ext>
            </p:extLst>
          </p:nvPr>
        </p:nvGraphicFramePr>
        <p:xfrm>
          <a:off x="2224614" y="4012404"/>
          <a:ext cx="7769858" cy="1807208"/>
        </p:xfrm>
        <a:graphic>
          <a:graphicData uri="http://schemas.openxmlformats.org/drawingml/2006/table">
            <a:tbl>
              <a:tblPr firstRow="1" bandRow="1"/>
              <a:tblGrid>
                <a:gridCol w="132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59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3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0833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Pay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Pay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5369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Contributions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($120,001</a:t>
                      </a:r>
                      <a:r>
                        <a:rPr sz="12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$180,000)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9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(Over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$180,000)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575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4139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11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46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+F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588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EE+Fam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UC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B&amp;G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HMO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84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$146.41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112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$236.53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937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$376.42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302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$493.55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$186.98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254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$336.56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$457.35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52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$606.93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62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Kaiser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HMO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76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$104.30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018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$187.73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$224.27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21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$307.67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$144.87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$260.76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$305.20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58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$421.05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L w="12700">
                      <a:solidFill>
                        <a:srgbClr val="A44399"/>
                      </a:solidFill>
                      <a:prstDash val="solid"/>
                    </a:lnL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1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$141.62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827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$254.92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636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$298.09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03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$411.35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HSP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9085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$101.05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1755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$181.89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640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$217.16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115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$297.97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355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355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355" marB="0"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355" marB="0"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UC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Care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44399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9085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$219.10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1755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$394.37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640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$523.53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115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$698.81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A44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$259.67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640"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$467.40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$604.46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5885">
                        <a:lnSpc>
                          <a:spcPts val="143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$812.19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A44399"/>
                      </a:solidFill>
                      <a:prstDash val="solid"/>
                    </a:lnR>
                    <a:lnT w="12700">
                      <a:solidFill>
                        <a:srgbClr val="A44399"/>
                      </a:solidFill>
                      <a:prstDash val="solid"/>
                    </a:lnT>
                    <a:lnB w="12700">
                      <a:solidFill>
                        <a:srgbClr val="A4439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object 3">
            <a:extLst>
              <a:ext uri="{FF2B5EF4-FFF2-40B4-BE49-F238E27FC236}">
                <a16:creationId xmlns:a16="http://schemas.microsoft.com/office/drawing/2014/main" id="{81BEB15E-60D9-420D-9CB8-A3AD25710350}"/>
              </a:ext>
            </a:extLst>
          </p:cNvPr>
          <p:cNvSpPr txBox="1"/>
          <p:nvPr/>
        </p:nvSpPr>
        <p:spPr>
          <a:xfrm>
            <a:off x="3255853" y="6043563"/>
            <a:ext cx="5707380" cy="338455"/>
          </a:xfrm>
          <a:prstGeom prst="rect">
            <a:avLst/>
          </a:prstGeom>
          <a:solidFill>
            <a:srgbClr val="C64D96"/>
          </a:solidFill>
          <a:ln w="25907">
            <a:noFill/>
          </a:ln>
        </p:spPr>
        <p:txBody>
          <a:bodyPr vert="horz" wrap="square" lIns="0" tIns="40005" rIns="0" bIns="0" rtlCol="0">
            <a:spAutoFit/>
          </a:bodyPr>
          <a:lstStyle/>
          <a:p>
            <a:pPr marL="192405">
              <a:spcBef>
                <a:spcPts val="31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$0</a:t>
            </a:r>
            <a:r>
              <a:rPr sz="1600" b="1" spc="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Employee</a:t>
            </a:r>
            <a:r>
              <a:rPr sz="1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Premium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Contribution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CORE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9E2DA2-B1B7-4F61-B897-C50ED0125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520" y="6171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80"/>
    </mc:Choice>
    <mc:Fallback xmlns="">
      <p:transition spd="slow" advTm="3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AD694-D233-46AB-8848-7958EA2B4634}"/>
              </a:ext>
            </a:extLst>
          </p:cNvPr>
          <p:cNvSpPr/>
          <p:nvPr/>
        </p:nvSpPr>
        <p:spPr>
          <a:xfrm>
            <a:off x="3289088" y="2710128"/>
            <a:ext cx="5620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Non-Medical Benefit Updates</a:t>
            </a:r>
            <a:endParaRPr lang="en-US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515BDB-776D-44AB-9DD6-77F54F984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2024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"/>
    </mc:Choice>
    <mc:Fallback xmlns="">
      <p:transition spd="slow" advTm="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86152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Dental and Vision Coverage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496471" y="1824210"/>
            <a:ext cx="54852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DA5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Dental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98118" y="2735386"/>
            <a:ext cx="5314659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Delta Dental continues as the dental provider</a:t>
            </a:r>
          </a:p>
          <a:p>
            <a:pPr marL="742950" lvl="1" indent="-285750">
              <a:spcBef>
                <a:spcPts val="600"/>
              </a:spcBef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There are no benefit changes for either the PPO or DHMO Plans</a:t>
            </a:r>
          </a:p>
          <a:p>
            <a:endParaRPr lang="en-US" sz="20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F3AAF0-62B2-472A-9B44-376FECC62B7F}"/>
              </a:ext>
            </a:extLst>
          </p:cNvPr>
          <p:cNvSpPr txBox="1"/>
          <p:nvPr/>
        </p:nvSpPr>
        <p:spPr>
          <a:xfrm>
            <a:off x="6210301" y="1881201"/>
            <a:ext cx="54102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DA5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Vision</a:t>
            </a:r>
            <a:br>
              <a:rPr lang="en-US" sz="2000" b="1" dirty="0">
                <a:solidFill>
                  <a:srgbClr val="003DA5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003DA5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VSP continues as the vision vendor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6B7D7-742D-4CDA-8AE5-3C2C7D636F39}"/>
              </a:ext>
            </a:extLst>
          </p:cNvPr>
          <p:cNvSpPr txBox="1"/>
          <p:nvPr/>
        </p:nvSpPr>
        <p:spPr>
          <a:xfrm>
            <a:off x="5770660" y="2735386"/>
            <a:ext cx="5849840" cy="330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 enhancements:</a:t>
            </a:r>
          </a:p>
          <a:p>
            <a:pPr marL="1200150" lvl="2" indent="-285750"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Contact Lens Allowance increasing from $110 to $160</a:t>
            </a:r>
          </a:p>
          <a:p>
            <a:pPr marL="742950" lvl="1" indent="-285750"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Primary Eyecare Program becomes permanent</a:t>
            </a:r>
          </a:p>
          <a:p>
            <a:pPr marL="742950" lvl="1" indent="-285750"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Provides supplemental medical eye care services, including: eye injury/trauma, foreign body removal, diagnosis and treatment of eye conditions including pink eye, vision loss and cataracts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8B4CA3-6BB4-4E5F-898D-F62B7D5C7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71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1"/>
    </mc:Choice>
    <mc:Fallback xmlns="">
      <p:transition spd="slow" advTm="3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Supplemental Health Plans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1800607"/>
            <a:ext cx="11412418" cy="10759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cs typeface="Arial" panose="020B0604020202020204" pitchFamily="34" charset="0"/>
              </a:rPr>
              <a:t>Aflac continues as the vendor for Accident, Critical Illness and Hospital  Indemnity Insurance</a:t>
            </a:r>
          </a:p>
          <a:p>
            <a:pPr marL="742950" lvl="1" indent="-285750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cs typeface="Arial" panose="020B0604020202020204" pitchFamily="34" charset="0"/>
              </a:rPr>
              <a:t>New coverage for Human Coronavirus in the Critical Illness Plan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endParaRPr lang="en-US" sz="2000" dirty="0">
              <a:latin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A10BBEC4-2899-49A1-A2CE-5E5DE30B8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38202"/>
              </p:ext>
            </p:extLst>
          </p:nvPr>
        </p:nvGraphicFramePr>
        <p:xfrm>
          <a:off x="2998078" y="2743195"/>
          <a:ext cx="6213474" cy="1946094"/>
        </p:xfrm>
        <a:graphic>
          <a:graphicData uri="http://schemas.openxmlformats.org/drawingml/2006/table">
            <a:tbl>
              <a:tblPr firstRow="1" bandRow="1"/>
              <a:tblGrid>
                <a:gridCol w="2893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2125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Plan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Coverage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Level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9525">
                      <a:solidFill>
                        <a:srgbClr val="497DBA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3180" algn="ctr">
                        <a:lnSpc>
                          <a:spcPts val="212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$10,000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7030">
                        <a:lnSpc>
                          <a:spcPts val="212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Fira Sans" panose="020B0503050000020004" pitchFamily="34" charset="0"/>
                          <a:cs typeface="Arial"/>
                        </a:rPr>
                        <a:t>$30,000</a:t>
                      </a:r>
                      <a:endParaRPr sz="1800" dirty="0"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6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Hospitalized</a:t>
                      </a:r>
                      <a:r>
                        <a:rPr sz="1600" b="1" spc="2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4-9</a:t>
                      </a:r>
                      <a:r>
                        <a:rPr sz="1600" b="1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days</a:t>
                      </a:r>
                      <a:endParaRPr sz="16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Pays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10%</a:t>
                      </a:r>
                      <a:r>
                        <a:rPr sz="1600" spc="-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of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coverage level</a:t>
                      </a:r>
                      <a:endParaRPr sz="16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497DBA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4450"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$1,000</a:t>
                      </a:r>
                      <a:endParaRPr sz="18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1955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053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$3,000</a:t>
                      </a:r>
                      <a:endParaRPr sz="18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195580" marB="0">
                    <a:lnL>
                      <a:noFill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>
                      <a:noFill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Hospitalized</a:t>
                      </a:r>
                      <a:r>
                        <a:rPr sz="1600" b="1" spc="2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10+ </a:t>
                      </a:r>
                      <a:r>
                        <a:rPr sz="1600" b="1" spc="-1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days</a:t>
                      </a:r>
                      <a:endParaRPr sz="160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Pays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25%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of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coverage</a:t>
                      </a:r>
                      <a:r>
                        <a:rPr sz="160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level</a:t>
                      </a:r>
                      <a:endParaRPr sz="160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497DBA"/>
                      </a:solidFill>
                      <a:prstDash val="solid"/>
                    </a:lnL>
                    <a:lnR>
                      <a:noFill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4450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8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$2,500</a:t>
                      </a:r>
                      <a:endParaRPr sz="18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177800" marB="0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053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800" b="1" spc="-10" dirty="0">
                          <a:solidFill>
                            <a:srgbClr val="002060"/>
                          </a:solidFill>
                          <a:latin typeface="Fira Sans" panose="020B0503050000020004" pitchFamily="34" charset="0"/>
                          <a:cs typeface="Arial"/>
                        </a:rPr>
                        <a:t>$7,500</a:t>
                      </a:r>
                      <a:endParaRPr sz="1800" dirty="0">
                        <a:solidFill>
                          <a:srgbClr val="002060"/>
                        </a:solidFill>
                        <a:latin typeface="Fira Sans" panose="020B0503050000020004" pitchFamily="34" charset="0"/>
                        <a:cs typeface="Arial"/>
                      </a:endParaRPr>
                    </a:p>
                  </a:txBody>
                  <a:tcPr marL="0" marR="0" marT="177800" marB="0">
                    <a:lnL>
                      <a:noFill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46F50AE-38CA-4B10-AF4F-F5CA6F1831D3}"/>
              </a:ext>
            </a:extLst>
          </p:cNvPr>
          <p:cNvSpPr/>
          <p:nvPr/>
        </p:nvSpPr>
        <p:spPr>
          <a:xfrm>
            <a:off x="71438" y="4942258"/>
            <a:ext cx="11549062" cy="829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cs typeface="Arial" panose="020B0604020202020204" pitchFamily="34" charset="0"/>
              </a:rPr>
              <a:t>No benefit changes in the Accident or Hospital Indemnity Plans</a:t>
            </a:r>
          </a:p>
          <a:p>
            <a:pPr marL="742950" lvl="1" indent="-285750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cs typeface="Arial" panose="020B0604020202020204" pitchFamily="34" charset="0"/>
              </a:rPr>
              <a:t>No rate changes for any of the three plans for 2022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FB920-3E10-4F35-B70F-40D1A2BA8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688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7"/>
    </mc:Choice>
    <mc:Fallback xmlns="">
      <p:transition spd="slow" advTm="2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Legal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1672856"/>
            <a:ext cx="11412418" cy="376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ARAG continues as the Legal Insurance provider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 Enhancements: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Alimony and Child Support Modifications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Child Support Enforcement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Annual Accounting - Guardianship/Conservatorship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Restraining Orders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General Support Hours increasing from 4 to 6 per year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No rate changes for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28F2452-E466-45EB-B84B-B88D3D1DA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688" y="6171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7"/>
    </mc:Choice>
    <mc:Fallback xmlns="">
      <p:transition spd="slow" advTm="2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6935275F-BE52-405E-B164-ED03FFACE20C}"/>
              </a:ext>
            </a:extLst>
          </p:cNvPr>
          <p:cNvSpPr txBox="1">
            <a:spLocks/>
          </p:cNvSpPr>
          <p:nvPr/>
        </p:nvSpPr>
        <p:spPr>
          <a:xfrm>
            <a:off x="0" y="2345964"/>
            <a:ext cx="121919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FFFFFF"/>
                </a:solidFill>
              </a:rPr>
              <a:t>New! ALEX Benefits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Counselor Tool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F111D5-58AB-474F-AAB5-62C0FD16B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2024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9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6"/>
    </mc:Choice>
    <mc:Fallback xmlns="">
      <p:transition spd="slow" advTm="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Pet Insurance and Family Care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1672856"/>
            <a:ext cx="11412418" cy="3003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6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Pet Insurance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Nationwide continues as the vendor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Individual policies are purchased directly with the vendor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6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Family Care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Bright Horizons continues as the vendor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Program provides referral services only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09E3B7-633A-43AF-87AA-2CFA7FCD7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71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6"/>
    </mc:Choice>
    <mc:Fallback xmlns="">
      <p:transition spd="slow" advTm="1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Flexible Spending Accounts (FSAs)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1672856"/>
            <a:ext cx="11412418" cy="4021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2022 FSA Contribution Limits</a:t>
            </a:r>
          </a:p>
          <a:p>
            <a:pPr marL="1657350" lvl="3" indent="-285750" defTabSz="102870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  <a:tabLst>
                <a:tab pos="5086350" algn="l"/>
              </a:tabLst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Health Care FSA 	</a:t>
            </a:r>
            <a:r>
              <a:rPr lang="en-US" sz="2400" dirty="0">
                <a:latin typeface="Fira Sans" panose="020B0503050000020004" pitchFamily="34" charset="0"/>
                <a:cs typeface="Arial"/>
              </a:rPr>
              <a:t>$</a:t>
            </a:r>
            <a:r>
              <a:rPr lang="en-US" sz="2400" spc="-95" dirty="0">
                <a:latin typeface="Fira Sans" panose="020B0503050000020004" pitchFamily="34" charset="0"/>
                <a:cs typeface="Arial"/>
              </a:rPr>
              <a:t> </a:t>
            </a:r>
            <a:r>
              <a:rPr lang="en-US" sz="2400" spc="-10" dirty="0">
                <a:latin typeface="Fira Sans" panose="020B0503050000020004" pitchFamily="34" charset="0"/>
                <a:cs typeface="Arial"/>
              </a:rPr>
              <a:t>2,750</a:t>
            </a:r>
            <a:endParaRPr lang="en-US" sz="24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marL="165735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  <a:tabLst>
                <a:tab pos="5086350" algn="l"/>
              </a:tabLst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Dependent Care FSA 	</a:t>
            </a:r>
            <a:r>
              <a:rPr lang="en-US" sz="2400" dirty="0">
                <a:latin typeface="Fira Sans" panose="020B0503050000020004" pitchFamily="34" charset="0"/>
                <a:cs typeface="Arial"/>
              </a:rPr>
              <a:t>$</a:t>
            </a:r>
            <a:r>
              <a:rPr lang="en-US" sz="2400" spc="-95" dirty="0">
                <a:latin typeface="Fira Sans" panose="020B0503050000020004" pitchFamily="34" charset="0"/>
                <a:cs typeface="Arial"/>
              </a:rPr>
              <a:t> </a:t>
            </a:r>
            <a:r>
              <a:rPr lang="en-US" sz="2400" spc="-10" dirty="0">
                <a:latin typeface="Fira Sans" panose="020B0503050000020004" pitchFamily="34" charset="0"/>
                <a:cs typeface="Arial"/>
              </a:rPr>
              <a:t>5,000</a:t>
            </a:r>
            <a:endParaRPr lang="en-US" sz="24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DepCare</a:t>
            </a: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contribution limit increase to $10,500 was for plan year 2021 only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Until further notice, participants cannot make an election change in 2022 without a life event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Annual re-enrollment and selecting new contribution amount is required to continue participation in the FSA and Dependent Care plans in 2022</a:t>
            </a:r>
            <a:endParaRPr lang="en-US" sz="24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D4B11B-ACD9-4E11-80F2-61F15694B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688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9"/>
    </mc:Choice>
    <mc:Fallback xmlns=""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Flexible Spending Accounts (FSAs)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6827" y="1737152"/>
            <a:ext cx="11241490" cy="4638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Health FSA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Entire unused balance from 2020 and 2021 will be carried over to 2022 and be available first week of January 2022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Claims submission deadline for expenses incurred in 2021:  April 15, 2022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b="1" dirty="0" err="1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DepCare</a:t>
            </a:r>
            <a:r>
              <a:rPr lang="en-US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 FSA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2020 grace period extension ends December 31, 2021</a:t>
            </a:r>
          </a:p>
          <a:p>
            <a:pPr marL="165735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Any 2020 unused balance can be used to reimburse claims incurred during plan years 2020 or 2021</a:t>
            </a:r>
          </a:p>
          <a:p>
            <a:pPr marL="165735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All claims using 2020 contributions must be filed by January 31, 2022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2021 grace period extension ends December 31, 2022</a:t>
            </a:r>
          </a:p>
          <a:p>
            <a:pPr marL="165735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Any 2021 unused balance can be used to reimburse claims incurred during plan years 2021 or 2022</a:t>
            </a:r>
          </a:p>
          <a:p>
            <a:pPr marL="165735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All claims using 2021 contributions must be filed by January 31,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1301B7-33BF-4D6D-A2FA-2E094D129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1"/>
    </mc:Choice>
    <mc:Fallback xmlns="">
      <p:transition spd="slow" advTm="12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124" y="381228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615608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Open Enrollment Website Links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798110" y="1431418"/>
            <a:ext cx="1124149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dirty="0">
                <a:latin typeface="Fira Sans" panose="020B0503050000020004" pitchFamily="34" charset="0"/>
              </a:rPr>
              <a:t>ALEX tool website link: </a:t>
            </a:r>
            <a:r>
              <a:rPr lang="en-US" sz="2000" u="sng" dirty="0">
                <a:latin typeface="Fira Sans" panose="020B0503050000020004" pitchFamily="34" charset="0"/>
                <a:hlinkClick r:id="rId6"/>
              </a:rPr>
              <a:t>https://www.myalex.com/uc/2022#intro</a:t>
            </a:r>
            <a:r>
              <a:rPr lang="en-US" sz="2000" dirty="0">
                <a:latin typeface="Fira Sans" panose="020B0503050000020004" pitchFamily="34" charset="0"/>
              </a:rPr>
              <a:t> 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Fira Sans" panose="020B0503050000020004" pitchFamily="34" charset="0"/>
            </a:endParaRPr>
          </a:p>
          <a:p>
            <a:pPr lvl="0"/>
            <a:r>
              <a:rPr lang="en-US" sz="2000" dirty="0">
                <a:latin typeface="Fira Sans" panose="020B0503050000020004" pitchFamily="34" charset="0"/>
              </a:rPr>
              <a:t>How to Complete Open Enrollment in UCPath</a:t>
            </a:r>
          </a:p>
          <a:p>
            <a:pPr marL="742950" lvl="1" indent="-285750">
              <a:spcBef>
                <a:spcPts val="600"/>
              </a:spcBef>
              <a:buClr>
                <a:srgbClr val="003DA5"/>
              </a:buClr>
              <a:buFont typeface="Arial" panose="020B0604020202020204" pitchFamily="34" charset="0"/>
              <a:buChar char="•"/>
            </a:pPr>
            <a:r>
              <a:rPr lang="en-US" sz="2000" u="sng" dirty="0">
                <a:latin typeface="Fira Sans" panose="020B0503050000020004" pitchFamily="34" charset="0"/>
                <a:hlinkClick r:id="rId7"/>
              </a:rPr>
              <a:t>https://ucnet.universityofcalifornia.edu/oe/how-to-enroll/faculty-staff/index.html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3DA5"/>
              </a:buClr>
              <a:buFont typeface="Arial" panose="020B0604020202020204" pitchFamily="34" charset="0"/>
              <a:buChar char="•"/>
            </a:pPr>
            <a:r>
              <a:rPr lang="en-US" sz="2000" u="sng" dirty="0">
                <a:latin typeface="Fira Sans" panose="020B0503050000020004" pitchFamily="34" charset="0"/>
                <a:hlinkClick r:id="rId8"/>
              </a:rPr>
              <a:t>Open Enrollment Benefits Course (hosted by UCPath)</a:t>
            </a:r>
            <a:endParaRPr lang="en-US" sz="2000" dirty="0">
              <a:latin typeface="Fira Sans" panose="020B05030500000200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Fira Sans" panose="020B0503050000020004" pitchFamily="34" charset="0"/>
              </a:rPr>
              <a:t> Postdoctoral Scholars Benefits webinars</a:t>
            </a:r>
          </a:p>
          <a:p>
            <a:pPr marL="800100" lvl="1" indent="-342900">
              <a:spcAft>
                <a:spcPts val="600"/>
              </a:spcAft>
              <a:buClr>
                <a:srgbClr val="003DA5"/>
              </a:buClr>
              <a:buFont typeface="Arial" panose="020B0604020202020204" pitchFamily="34" charset="0"/>
              <a:buChar char="•"/>
            </a:pPr>
            <a:r>
              <a:rPr lang="en-US" sz="2000" u="sng" dirty="0">
                <a:latin typeface="Fira Sans" panose="020B0503050000020004" pitchFamily="34" charset="0"/>
                <a:hlinkClick r:id="rId9"/>
              </a:rPr>
              <a:t>https://hr.uci.edu/partnership/oe/files/UC-PSBP-OE-Webinar-Flyer-2022.pdf</a:t>
            </a:r>
            <a:endParaRPr lang="en-US" sz="2000" u="sng" dirty="0">
              <a:latin typeface="Fira Sans" panose="020B0503050000020004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000" dirty="0">
                <a:latin typeface="Fira Sans" panose="020B0503050000020004" pitchFamily="34" charset="0"/>
              </a:rPr>
              <a:t>Postdoctoral Scholars Open Enrollment information website</a:t>
            </a:r>
          </a:p>
          <a:p>
            <a:pPr marL="800100" lvl="1" indent="-342900">
              <a:buClr>
                <a:srgbClr val="003DA5"/>
              </a:buClr>
              <a:buFont typeface="Arial" panose="020B0604020202020204" pitchFamily="34" charset="0"/>
              <a:buChar char="•"/>
            </a:pPr>
            <a:r>
              <a:rPr lang="en-US" sz="2000" u="sng" dirty="0">
                <a:latin typeface="Fira Sans" panose="020B0503050000020004" pitchFamily="34" charset="0"/>
                <a:hlinkClick r:id="rId10"/>
              </a:rPr>
              <a:t>https://clients.garnett-powers.com/pd/uc/</a:t>
            </a:r>
            <a:endParaRPr lang="en-US" sz="2000" dirty="0">
              <a:latin typeface="Fira Sans" panose="020B050305000002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F34276-1BE4-42D2-B489-A9FFB31B2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3890" y="61656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0"/>
    </mc:Choice>
    <mc:Fallback xmlns="">
      <p:transition spd="slow" advTm="1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UCR Central HR Benefits Team</a:t>
            </a:r>
            <a:endParaRPr lang="en-US" sz="40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6827" y="1737152"/>
            <a:ext cx="11241490" cy="358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3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Tina Rodriguez, Benefits Lead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Tina.rodriguez@ucr.edu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951.827.5086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3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Ranada Palmer, Health Care Facilitator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ranada.palmer@ucr.edu</a:t>
            </a:r>
          </a:p>
          <a:p>
            <a:pPr marL="120015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951.827.2636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87DF01-9EA4-4F83-BDD2-730ED802A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71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4"/>
    </mc:Choice>
    <mc:Fallback xmlns="">
      <p:transition spd="slow" advTm="3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AD694-D233-46AB-8848-7958EA2B4634}"/>
              </a:ext>
            </a:extLst>
          </p:cNvPr>
          <p:cNvSpPr/>
          <p:nvPr/>
        </p:nvSpPr>
        <p:spPr>
          <a:xfrm>
            <a:off x="3285782" y="2833065"/>
            <a:ext cx="5620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Questions?</a:t>
            </a:r>
            <a:endParaRPr lang="en-US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1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303593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86152" y="40235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ALEX Benefits Counselor Tool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252044" y="983727"/>
            <a:ext cx="6764218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16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ALEX Benefits Counselor</a:t>
            </a: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: Our interactive benefits conversation available for new hires, qualifying life events and those going through Open Enrollment.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An alternative, text-based Benefits Counselor experience that will be available in Spanish and English for Open Enrollment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 way to provide employees more flexibility to find their best-fit options, at their own pace, in their own language, and on their preferred device (pc or mobile)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Our interactive benefits conversation is available for new hires,   qualifying life events, and Open Enrollment.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16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ALEX</a:t>
            </a: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will cover the following: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597" y="6208501"/>
            <a:ext cx="1371600" cy="519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C12C5-5F48-425B-A2A5-527C9CB729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387" t="37147" r="1302"/>
          <a:stretch/>
        </p:blipFill>
        <p:spPr>
          <a:xfrm>
            <a:off x="8001979" y="432118"/>
            <a:ext cx="2889079" cy="19882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32F8A6-92D9-4BC3-AB59-B3A3B5FA7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2024" y="6230376"/>
            <a:ext cx="406400" cy="4064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E8995D-300C-462A-97E6-102241C3F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817961"/>
              </p:ext>
            </p:extLst>
          </p:nvPr>
        </p:nvGraphicFramePr>
        <p:xfrm>
          <a:off x="511277" y="4270926"/>
          <a:ext cx="468015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439">
                  <a:extLst>
                    <a:ext uri="{9D8B030D-6E8A-4147-A177-3AD203B41FA5}">
                      <a16:colId xmlns:a16="http://schemas.microsoft.com/office/drawing/2014/main" val="417456272"/>
                    </a:ext>
                  </a:extLst>
                </a:gridCol>
                <a:gridCol w="2595716">
                  <a:extLst>
                    <a:ext uri="{9D8B030D-6E8A-4147-A177-3AD203B41FA5}">
                      <a16:colId xmlns:a16="http://schemas.microsoft.com/office/drawing/2014/main" val="676080436"/>
                    </a:ext>
                  </a:extLst>
                </a:gridCol>
              </a:tblGrid>
              <a:tr h="1296400">
                <a:tc>
                  <a:txBody>
                    <a:bodyPr/>
                    <a:lstStyle/>
                    <a:p>
                      <a:pPr marL="403225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Medical</a:t>
                      </a:r>
                    </a:p>
                    <a:p>
                      <a:pPr marL="403225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Tax savings</a:t>
                      </a:r>
                    </a:p>
                    <a:p>
                      <a:pPr marL="403225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Dental</a:t>
                      </a:r>
                    </a:p>
                    <a:p>
                      <a:pPr marL="403225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Vision</a:t>
                      </a:r>
                    </a:p>
                    <a:p>
                      <a:pPr marL="403225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Life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2" indent="-227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Disability</a:t>
                      </a:r>
                    </a:p>
                    <a:p>
                      <a:pPr marL="344488" marR="0" lvl="2" indent="-227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Accident</a:t>
                      </a:r>
                    </a:p>
                    <a:p>
                      <a:pPr marL="344488" marR="0" lvl="2" indent="-227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Critical Illness</a:t>
                      </a:r>
                    </a:p>
                    <a:p>
                      <a:pPr marL="344488" marR="0" lvl="2" indent="-227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EAP</a:t>
                      </a:r>
                    </a:p>
                    <a:p>
                      <a:pPr marL="344488" marR="0" lvl="2" indent="-227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3DA5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ira Sans" panose="020B0503050000020004" pitchFamily="34" charset="0"/>
                          <a:ea typeface="Fira Sans Book" panose="020B0503050000020004" pitchFamily="34" charset="0"/>
                          <a:cs typeface="Arial" panose="020B0604020202020204" pitchFamily="34" charset="0"/>
                        </a:rPr>
                        <a:t>More benefits</a:t>
                      </a: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ira Sans" panose="020B05030500000200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5797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679CF48-81EA-452D-AEAA-63AFC40E804B}"/>
              </a:ext>
            </a:extLst>
          </p:cNvPr>
          <p:cNvSpPr/>
          <p:nvPr/>
        </p:nvSpPr>
        <p:spPr>
          <a:xfrm>
            <a:off x="83576" y="589222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Aft>
                <a:spcPts val="300"/>
              </a:spcAft>
              <a:buClr>
                <a:srgbClr val="003DA5"/>
              </a:buClr>
              <a:buSzPct val="100000"/>
            </a:pPr>
            <a:r>
              <a:rPr lang="en-US" sz="16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10"/>
              </a:rPr>
              <a:t>Other Benefits Faculty and Staff</a:t>
            </a:r>
            <a:endParaRPr lang="en-US" sz="16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03E9D-A87E-4C76-A976-E8A99CFB1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531" y="2450106"/>
            <a:ext cx="2941973" cy="3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8"/>
    </mc:Choice>
    <mc:Fallback xmlns="">
      <p:transition spd="slow" advTm="3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28B7CF2C-94E9-410C-BFBC-07F348A99268}"/>
              </a:ext>
            </a:extLst>
          </p:cNvPr>
          <p:cNvSpPr txBox="1">
            <a:spLocks/>
          </p:cNvSpPr>
          <p:nvPr/>
        </p:nvSpPr>
        <p:spPr>
          <a:xfrm>
            <a:off x="609600" y="378577"/>
            <a:ext cx="6374789" cy="54271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12700" marR="5080">
              <a:lnSpc>
                <a:spcPts val="3540"/>
              </a:lnSpc>
              <a:spcBef>
                <a:spcPts val="865"/>
              </a:spcBef>
            </a:pPr>
            <a:r>
              <a:rPr lang="en-US" sz="2800" dirty="0">
                <a:solidFill>
                  <a:srgbClr val="FFFFFF"/>
                </a:solidFill>
              </a:rPr>
              <a:t>2022 </a:t>
            </a:r>
            <a:r>
              <a:rPr lang="en-US" sz="2800" spc="-5" dirty="0">
                <a:solidFill>
                  <a:srgbClr val="FFFFFF"/>
                </a:solidFill>
              </a:rPr>
              <a:t>Medical Plans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FAD694-D233-46AB-8848-7958EA2B4634}"/>
              </a:ext>
            </a:extLst>
          </p:cNvPr>
          <p:cNvSpPr/>
          <p:nvPr/>
        </p:nvSpPr>
        <p:spPr>
          <a:xfrm>
            <a:off x="0" y="2590800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Health &amp; Welfare </a:t>
            </a:r>
            <a:br>
              <a:rPr lang="en-US" sz="36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</a:br>
            <a:r>
              <a:rPr lang="en-US" sz="36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Benefits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459C1F-E1F9-43A4-843F-3B9D1E8C4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2024" y="6171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6"/>
    </mc:Choice>
    <mc:Fallback xmlns="">
      <p:transition spd="slow" advTm="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Medical Plans offered for 2022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2061778"/>
            <a:ext cx="11412418" cy="3191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 Blue &amp; Gold HMO (Health Net)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Kaiser Permanente HMO</a:t>
            </a:r>
            <a:r>
              <a:rPr lang="en-US" sz="2400" dirty="0">
                <a:solidFill>
                  <a:srgbClr val="003DA5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*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 Care (Anthem Blue Cross PPO)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 Health Savings Plan with Health Saving Account  (HSA) (Anthem Blue Cross PPO)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CORE (Anthem Blue Cross PPO)</a:t>
            </a:r>
          </a:p>
          <a:p>
            <a:endParaRPr lang="en-US" sz="24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6CD6C4-A3B0-4F08-A2A4-0631A3D84DA7}"/>
              </a:ext>
            </a:extLst>
          </p:cNvPr>
          <p:cNvSpPr/>
          <p:nvPr/>
        </p:nvSpPr>
        <p:spPr>
          <a:xfrm>
            <a:off x="685801" y="5034648"/>
            <a:ext cx="1088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3DA5"/>
                </a:solidFill>
              </a:rPr>
              <a:t>*</a:t>
            </a:r>
            <a:r>
              <a:rPr lang="en-US" sz="2000" dirty="0"/>
              <a:t>Optum is an additional behavioral health benefit option for Kaiser members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B5942E-985B-450B-914B-452FC1B8C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2192" y="6181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4"/>
    </mc:Choice>
    <mc:Fallback xmlns="">
      <p:transition spd="slow" advTm="3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EB58D-FF55-41CF-8250-3F331AB2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6A08-5358-44E0-BBEB-773A3EFB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110" y="6198443"/>
            <a:ext cx="1371600" cy="51889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28B7CF2C-94E9-410C-BFBC-07F348A99268}"/>
              </a:ext>
            </a:extLst>
          </p:cNvPr>
          <p:cNvSpPr txBox="1">
            <a:spLocks/>
          </p:cNvSpPr>
          <p:nvPr/>
        </p:nvSpPr>
        <p:spPr>
          <a:xfrm>
            <a:off x="609600" y="378577"/>
            <a:ext cx="6374789" cy="99155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12700" marR="5080">
              <a:lnSpc>
                <a:spcPts val="3540"/>
              </a:lnSpc>
              <a:spcBef>
                <a:spcPts val="865"/>
              </a:spcBef>
            </a:pPr>
            <a:r>
              <a:rPr lang="en-US" sz="2800" dirty="0">
                <a:solidFill>
                  <a:srgbClr val="FFFFFF"/>
                </a:solidFill>
              </a:rPr>
              <a:t>2022 HMO Medical  Plans for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Faculty and Staff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FAD694-D233-46AB-8848-7958EA2B4634}"/>
              </a:ext>
            </a:extLst>
          </p:cNvPr>
          <p:cNvSpPr/>
          <p:nvPr/>
        </p:nvSpPr>
        <p:spPr>
          <a:xfrm>
            <a:off x="0" y="2590800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UC Blue &amp; Gold HMO  </a:t>
            </a:r>
          </a:p>
          <a:p>
            <a:pPr algn="ctr"/>
            <a:r>
              <a:rPr lang="en-US" sz="3600" kern="0" spc="-5" dirty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Arial"/>
              </a:rPr>
              <a:t>Kaiser HMO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0E31BF-007A-4219-97A9-54FF4F450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2024" y="6171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"/>
    </mc:Choice>
    <mc:Fallback xmlns="">
      <p:transition spd="slow" advTm="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 Blue &amp; Gold HMO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2095882"/>
            <a:ext cx="11412418" cy="3542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 Medium" panose="020B06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Split Fill Pharmacy Program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Members can obtain a 2-week supply of high cost, high adverse effect medication at $0 copay to determine tolerance of high-cost  therapy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Applies only to oral anti-cancer medications in 2022 and may be expanded to other medications in future years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Designed to prevent waste and allow opportunity to determine drug tolerance</a:t>
            </a:r>
          </a:p>
          <a:p>
            <a:pPr marL="742950" lvl="1" indent="-285750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Medically necessary brand drugs will now have a lower copay</a:t>
            </a:r>
          </a:p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000" b="1" dirty="0">
                <a:solidFill>
                  <a:srgbClr val="E95B93"/>
                </a:solidFill>
                <a:latin typeface="Fira Sans Medium" panose="020B06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Generic Drug Substitution Policy Change (Maximum  Allowable Charges)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Allows more options for brand name drugs at reduced rates</a:t>
            </a:r>
          </a:p>
          <a:p>
            <a:pPr marL="742950" lvl="1" indent="-285750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latin typeface="Fira Sans" panose="020B05030500000200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BE757-9B89-4ECC-B720-7EAB2BED5CB4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Plan Design Changes	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02E4F7-403B-428D-B3AE-96360C412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4"/>
    </mc:Choice>
    <mc:Fallback xmlns="">
      <p:transition spd="slow" advTm="4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 Blue &amp; Gold HMO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2425" y="2093845"/>
            <a:ext cx="11412418" cy="3761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Flu Shots – Adults and Children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Can be obtained at office visit or Health Net-contracted pharmacy at $0 copay and no upfront costs nor claims to file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Other Adult Immunization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Can be obtained at office visit or Health Net-contracted pharmacy at $0 copay and no upfront costs nor claims to file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Does not apply to children’s vaccines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Network Changes 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Sharp Rees-</a:t>
            </a:r>
            <a:r>
              <a:rPr lang="en-US" sz="2200" dirty="0" err="1">
                <a:latin typeface="Fira Sans" panose="020B0503050000020004" pitchFamily="34" charset="0"/>
                <a:cs typeface="Arial" panose="020B0604020202020204" pitchFamily="34" charset="0"/>
              </a:rPr>
              <a:t>Stealy</a:t>
            </a: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 Medical Group in the San Diego area has reopened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BE757-9B89-4ECC-B720-7EAB2BED5CB4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Plan Design and Network Changes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575E69-6F4F-47BB-882A-8D414E741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856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27"/>
    </mc:Choice>
    <mc:Fallback xmlns="">
      <p:transition spd="slow" advTm="2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Kaiser Permanente HMO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58259" y="2095882"/>
            <a:ext cx="11412418" cy="2413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Dental Exams and Treatment </a:t>
            </a: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Retroactive Change January 1, 2021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Medically necessary dental exams/treatment prior to any organ transplant now covered (previously only covered prior to kidney  transplants)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E95B9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House Calls Cost Share Alignment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Fira Sans" panose="020B0503050000020004" pitchFamily="34" charset="0"/>
                <a:cs typeface="Arial" panose="020B0604020202020204" pitchFamily="34" charset="0"/>
              </a:rPr>
              <a:t>In-home medical visits from a PCP or specialist will change from $0 copay to now align with the cost share based on the visit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2CC49-4DB6-4A88-A1EA-A2F58B98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00" y="6212791"/>
            <a:ext cx="1371600" cy="519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BE757-9B89-4ECC-B720-7EAB2BED5CB4}"/>
              </a:ext>
            </a:extLst>
          </p:cNvPr>
          <p:cNvSpPr txBox="1"/>
          <p:nvPr/>
        </p:nvSpPr>
        <p:spPr>
          <a:xfrm>
            <a:off x="609600" y="1435382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Plan Design Changes </a:t>
            </a:r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 Mandatory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A12C5B-1B77-4CDB-A3E4-00DA8671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2024" y="6161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4"/>
    </mc:Choice>
    <mc:Fallback xmlns="">
      <p:transition spd="slow" advTm="3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5701</TotalTime>
  <Words>1591</Words>
  <Application>Microsoft Office PowerPoint</Application>
  <PresentationFormat>Widescreen</PresentationFormat>
  <Paragraphs>284</Paragraphs>
  <Slides>25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Fira Sans</vt:lpstr>
      <vt:lpstr>Fira Sans Book</vt:lpstr>
      <vt:lpstr>Fira Sans Medium</vt:lpstr>
      <vt:lpstr>Symbol</vt:lpstr>
      <vt:lpstr>Times New Roman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Jorge Sanchez</cp:lastModifiedBy>
  <cp:revision>98</cp:revision>
  <dcterms:created xsi:type="dcterms:W3CDTF">2020-04-15T23:29:48Z</dcterms:created>
  <dcterms:modified xsi:type="dcterms:W3CDTF">2021-10-28T18:00:13Z</dcterms:modified>
  <cp:category/>
</cp:coreProperties>
</file>