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8" r:id="rId1"/>
  </p:sldMasterIdLst>
  <p:notesMasterIdLst>
    <p:notesMasterId r:id="rId14"/>
  </p:notesMasterIdLst>
  <p:sldIdLst>
    <p:sldId id="259" r:id="rId2"/>
    <p:sldId id="274" r:id="rId3"/>
    <p:sldId id="294" r:id="rId4"/>
    <p:sldId id="305" r:id="rId5"/>
    <p:sldId id="300" r:id="rId6"/>
    <p:sldId id="295" r:id="rId7"/>
    <p:sldId id="301" r:id="rId8"/>
    <p:sldId id="296" r:id="rId9"/>
    <p:sldId id="297" r:id="rId10"/>
    <p:sldId id="298" r:id="rId11"/>
    <p:sldId id="299" r:id="rId12"/>
    <p:sldId id="30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orient="horz" pos="240" userDrawn="1">
          <p15:clr>
            <a:srgbClr val="A4A3A4"/>
          </p15:clr>
        </p15:guide>
        <p15:guide id="4" orient="horz" pos="4080" userDrawn="1">
          <p15:clr>
            <a:srgbClr val="A4A3A4"/>
          </p15:clr>
        </p15:guide>
        <p15:guide id="5" pos="7224" userDrawn="1">
          <p15:clr>
            <a:srgbClr val="A4A3A4"/>
          </p15:clr>
        </p15:guide>
        <p15:guide id="6" orient="horz" pos="2232" userDrawn="1">
          <p15:clr>
            <a:srgbClr val="A4A3A4"/>
          </p15:clr>
        </p15:guide>
        <p15:guide id="9" orient="horz" pos="528" userDrawn="1">
          <p15:clr>
            <a:srgbClr val="A4A3A4"/>
          </p15:clr>
        </p15:guide>
        <p15:guide id="10" orient="horz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A5"/>
    <a:srgbClr val="FFB81D"/>
    <a:srgbClr val="D32A36"/>
    <a:srgbClr val="F4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98"/>
    <p:restoredTop sz="94688"/>
  </p:normalViewPr>
  <p:slideViewPr>
    <p:cSldViewPr snapToGrid="0" snapToObjects="1">
      <p:cViewPr varScale="1">
        <p:scale>
          <a:sx n="82" d="100"/>
          <a:sy n="82" d="100"/>
        </p:scale>
        <p:origin x="197" y="62"/>
      </p:cViewPr>
      <p:guideLst>
        <p:guide pos="384"/>
        <p:guide orient="horz" pos="240"/>
        <p:guide orient="horz" pos="4080"/>
        <p:guide pos="7224"/>
        <p:guide orient="horz" pos="2232"/>
        <p:guide orient="horz" pos="528"/>
        <p:guide orient="horz"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51DD2-8421-F74C-8DD7-90D709FC9F6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DA39B-50AA-634B-8E2C-29BE284B4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99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0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33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Medicare premium estimator to give example of cost 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5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97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2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4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89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7" r:id="rId2"/>
    <p:sldLayoutId id="214748372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6">
            <a:extLst>
              <a:ext uri="{FF2B5EF4-FFF2-40B4-BE49-F238E27FC236}">
                <a16:creationId xmlns:a16="http://schemas.microsoft.com/office/drawing/2014/main" id="{69FD79F2-2E51-0C40-96CB-189599A623FE}"/>
              </a:ext>
            </a:extLst>
          </p:cNvPr>
          <p:cNvSpPr/>
          <p:nvPr/>
        </p:nvSpPr>
        <p:spPr>
          <a:xfrm>
            <a:off x="-18411" y="-6137"/>
            <a:ext cx="12210411" cy="5842341"/>
          </a:xfrm>
          <a:custGeom>
            <a:avLst/>
            <a:gdLst>
              <a:gd name="connsiteX0" fmla="*/ 0 w 12046760"/>
              <a:gd name="connsiteY0" fmla="*/ 5842341 h 5842341"/>
              <a:gd name="connsiteX1" fmla="*/ 1460585 w 12046760"/>
              <a:gd name="connsiteY1" fmla="*/ 0 h 5842341"/>
              <a:gd name="connsiteX2" fmla="*/ 10586175 w 12046760"/>
              <a:gd name="connsiteY2" fmla="*/ 0 h 5842341"/>
              <a:gd name="connsiteX3" fmla="*/ 12046760 w 12046760"/>
              <a:gd name="connsiteY3" fmla="*/ 5842341 h 5842341"/>
              <a:gd name="connsiteX4" fmla="*/ 0 w 12046760"/>
              <a:gd name="connsiteY4" fmla="*/ 5842341 h 5842341"/>
              <a:gd name="connsiteX0" fmla="*/ 0 w 12046760"/>
              <a:gd name="connsiteY0" fmla="*/ 5842341 h 5842341"/>
              <a:gd name="connsiteX1" fmla="*/ 12274 w 12046760"/>
              <a:gd name="connsiteY1" fmla="*/ 0 h 5842341"/>
              <a:gd name="connsiteX2" fmla="*/ 10586175 w 12046760"/>
              <a:gd name="connsiteY2" fmla="*/ 0 h 5842341"/>
              <a:gd name="connsiteX3" fmla="*/ 12046760 w 12046760"/>
              <a:gd name="connsiteY3" fmla="*/ 5842341 h 5842341"/>
              <a:gd name="connsiteX4" fmla="*/ 0 w 12046760"/>
              <a:gd name="connsiteY4" fmla="*/ 5842341 h 5842341"/>
              <a:gd name="connsiteX0" fmla="*/ 0 w 12194047"/>
              <a:gd name="connsiteY0" fmla="*/ 5842341 h 5842341"/>
              <a:gd name="connsiteX1" fmla="*/ 12274 w 12194047"/>
              <a:gd name="connsiteY1" fmla="*/ 0 h 5842341"/>
              <a:gd name="connsiteX2" fmla="*/ 12194047 w 12194047"/>
              <a:gd name="connsiteY2" fmla="*/ 6137 h 5842341"/>
              <a:gd name="connsiteX3" fmla="*/ 12046760 w 12194047"/>
              <a:gd name="connsiteY3" fmla="*/ 5842341 h 5842341"/>
              <a:gd name="connsiteX4" fmla="*/ 0 w 12194047"/>
              <a:gd name="connsiteY4" fmla="*/ 5842341 h 5842341"/>
              <a:gd name="connsiteX0" fmla="*/ 0 w 12194047"/>
              <a:gd name="connsiteY0" fmla="*/ 5842341 h 5842341"/>
              <a:gd name="connsiteX1" fmla="*/ 12274 w 12194047"/>
              <a:gd name="connsiteY1" fmla="*/ 0 h 5842341"/>
              <a:gd name="connsiteX2" fmla="*/ 12194047 w 12194047"/>
              <a:gd name="connsiteY2" fmla="*/ 6137 h 5842341"/>
              <a:gd name="connsiteX3" fmla="*/ 12194046 w 12194047"/>
              <a:gd name="connsiteY3" fmla="*/ 3080730 h 5842341"/>
              <a:gd name="connsiteX4" fmla="*/ 0 w 12194047"/>
              <a:gd name="connsiteY4" fmla="*/ 5842341 h 584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047" h="5842341">
                <a:moveTo>
                  <a:pt x="0" y="5842341"/>
                </a:moveTo>
                <a:cubicBezTo>
                  <a:pt x="4091" y="3894894"/>
                  <a:pt x="8183" y="1947447"/>
                  <a:pt x="12274" y="0"/>
                </a:cubicBezTo>
                <a:lnTo>
                  <a:pt x="12194047" y="6137"/>
                </a:lnTo>
                <a:cubicBezTo>
                  <a:pt x="12194047" y="1031001"/>
                  <a:pt x="12194046" y="2055866"/>
                  <a:pt x="12194046" y="3080730"/>
                </a:cubicBezTo>
                <a:lnTo>
                  <a:pt x="0" y="5842341"/>
                </a:lnTo>
                <a:close/>
              </a:path>
            </a:pathLst>
          </a:custGeom>
          <a:solidFill>
            <a:srgbClr val="003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2A8F9-FF41-8F44-BF9E-797DE5FBF7A6}"/>
              </a:ext>
            </a:extLst>
          </p:cNvPr>
          <p:cNvSpPr txBox="1"/>
          <p:nvPr/>
        </p:nvSpPr>
        <p:spPr>
          <a:xfrm>
            <a:off x="617551" y="1906080"/>
            <a:ext cx="8323249" cy="707886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r>
              <a:rPr lang="en-US" sz="4000" b="1" spc="-150" dirty="0">
                <a:solidFill>
                  <a:schemeClr val="bg1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Pre-Retirement Planning Workshop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FD533-CF81-2F46-A1CA-7D15D717BFB2}"/>
              </a:ext>
            </a:extLst>
          </p:cNvPr>
          <p:cNvSpPr txBox="1"/>
          <p:nvPr/>
        </p:nvSpPr>
        <p:spPr>
          <a:xfrm>
            <a:off x="534424" y="2739247"/>
            <a:ext cx="4538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B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Office</a:t>
            </a:r>
            <a:endParaRPr lang="en-US" sz="3200" dirty="0">
              <a:solidFill>
                <a:srgbClr val="FFB81D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77FB2E0-C8C5-B54F-999D-475D5623CDDB}"/>
              </a:ext>
            </a:extLst>
          </p:cNvPr>
          <p:cNvSpPr/>
          <p:nvPr/>
        </p:nvSpPr>
        <p:spPr>
          <a:xfrm>
            <a:off x="-27900" y="3022430"/>
            <a:ext cx="12219900" cy="3835570"/>
          </a:xfrm>
          <a:custGeom>
            <a:avLst/>
            <a:gdLst>
              <a:gd name="connsiteX0" fmla="*/ 0 w 12212457"/>
              <a:gd name="connsiteY0" fmla="*/ 2718652 h 3835570"/>
              <a:gd name="connsiteX1" fmla="*/ 0 w 12212457"/>
              <a:gd name="connsiteY1" fmla="*/ 3835570 h 3835570"/>
              <a:gd name="connsiteX2" fmla="*/ 153423 w 12212457"/>
              <a:gd name="connsiteY2" fmla="*/ 3835570 h 3835570"/>
              <a:gd name="connsiteX3" fmla="*/ 5443442 w 12212457"/>
              <a:gd name="connsiteY3" fmla="*/ 3835570 h 3835570"/>
              <a:gd name="connsiteX4" fmla="*/ 12212457 w 12212457"/>
              <a:gd name="connsiteY4" fmla="*/ 619828 h 3835570"/>
              <a:gd name="connsiteX5" fmla="*/ 12212457 w 12212457"/>
              <a:gd name="connsiteY5" fmla="*/ 0 h 3835570"/>
              <a:gd name="connsiteX6" fmla="*/ 0 w 12212457"/>
              <a:gd name="connsiteY6" fmla="*/ 2718652 h 3835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2457" h="3835570">
                <a:moveTo>
                  <a:pt x="0" y="2718652"/>
                </a:moveTo>
                <a:lnTo>
                  <a:pt x="0" y="3835570"/>
                </a:lnTo>
                <a:lnTo>
                  <a:pt x="153423" y="3835570"/>
                </a:lnTo>
                <a:lnTo>
                  <a:pt x="5443442" y="3835570"/>
                </a:lnTo>
                <a:lnTo>
                  <a:pt x="12212457" y="619828"/>
                </a:lnTo>
                <a:lnTo>
                  <a:pt x="12212457" y="0"/>
                </a:lnTo>
                <a:lnTo>
                  <a:pt x="0" y="2718652"/>
                </a:lnTo>
                <a:close/>
              </a:path>
            </a:pathLst>
          </a:custGeom>
          <a:solidFill>
            <a:srgbClr val="FFB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6" y="5543357"/>
            <a:ext cx="1189890" cy="11622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BEE751-27E0-4022-9AB8-806A96E48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280">
        <p:split orient="vert"/>
      </p:transition>
    </mc:Choice>
    <mc:Fallback xmlns="">
      <p:transition spd="slow" advTm="352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Services Not Provided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1" y="1118670"/>
            <a:ext cx="10915650" cy="2760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Health Care Facilitator does not: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Provide medical or legal advice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Act as a patient care advocate for services/benefits that are not offered by UC’s plans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Suggest treatment plans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88FF10-00CA-49F7-9AAF-DA73D54A0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757">
        <p:split orient="vert"/>
      </p:transition>
    </mc:Choice>
    <mc:Fallback xmlns="">
      <p:transition spd="slow" advTm="257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Contacts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0" y="1118670"/>
            <a:ext cx="10972799" cy="3123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Ranada Palmer, Health Care Facilitator</a:t>
            </a:r>
            <a:b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Phone:  (951) 827-2636</a:t>
            </a:r>
            <a:b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Email:  ranada.palmer@ucr.edu</a:t>
            </a:r>
          </a:p>
          <a:p>
            <a:pPr marL="34290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Tina Rodriguez, Benefits Lead</a:t>
            </a:r>
            <a:br>
              <a:rPr lang="en-US" sz="2600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Phone:  (951) 827-5086</a:t>
            </a:r>
            <a:b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</a:b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Email:  tina.rodriguez@ucr.edu 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BE51EE-D35D-4EA0-9F0F-DA07E2752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1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847">
        <p:split orient="vert"/>
      </p:transition>
    </mc:Choice>
    <mc:Fallback xmlns="">
      <p:transition spd="slow" advTm="2284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4033" y="2659049"/>
            <a:ext cx="457200" cy="2091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609600" y="2868205"/>
            <a:ext cx="10858500" cy="1798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" lvl="2" algn="ctr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</a:pPr>
            <a:r>
              <a:rPr lang="en-US" sz="8000" b="1" dirty="0">
                <a:solidFill>
                  <a:srgbClr val="003DA5"/>
                </a:solidFill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THANK YOU!</a:t>
            </a:r>
            <a:endParaRPr lang="en-US" sz="8000" b="1" dirty="0">
              <a:solidFill>
                <a:srgbClr val="002060"/>
              </a:solidFill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54309D-86F5-4AF5-9158-2E2A91A8E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35">
        <p:split orient="vert"/>
      </p:transition>
    </mc:Choice>
    <mc:Fallback xmlns="">
      <p:transition spd="slow" advTm="943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Pre-Retirement Planning Topics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9" y="1118670"/>
            <a:ext cx="11332442" cy="53753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Forecast your </a:t>
            </a: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best date for retirement 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Estimate your retirement benefits at different age scenarios (income planning)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Estimate and review eligibility for continuing retiree health benefits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Navigating through the Retirement Administration Service Center (RASC)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Coordinating a one-on-one financial planning meeting with Fidelity Investments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UC Medicare coordination process</a:t>
            </a:r>
          </a:p>
          <a:p>
            <a:pPr marL="742950" lvl="1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Benefits of the Health Care Facilitator Program</a:t>
            </a:r>
          </a:p>
          <a:p>
            <a:pPr marL="742950" lvl="1" indent="-285750" algn="just">
              <a:lnSpc>
                <a:spcPct val="110000"/>
              </a:lnSpc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Review the benefits </a:t>
            </a: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of joining and information about the Emeriti/Retirees’ Association</a:t>
            </a:r>
          </a:p>
          <a:p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81" y="5811520"/>
            <a:ext cx="914400" cy="89408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187B22B-E0C0-4E65-8BCA-97A233B97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6213">
        <p:split orient="vert"/>
      </p:transition>
    </mc:Choice>
    <mc:Fallback xmlns="">
      <p:transition spd="slow" advTm="1262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Pre-Retirement Information and Resources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8" y="1118670"/>
            <a:ext cx="11446741" cy="56705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Pre-Retirement Information and Resources website</a:t>
            </a:r>
          </a:p>
          <a:p>
            <a:pPr marL="120015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Retiree Health premium estimator</a:t>
            </a:r>
          </a:p>
          <a:p>
            <a:pPr marL="120015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Pre-Retirement Information and Resources Checklist</a:t>
            </a:r>
          </a:p>
          <a:p>
            <a:pPr marL="1200150" lvl="2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Retirement At Your Service (UCRAYS) website</a:t>
            </a:r>
          </a:p>
          <a:p>
            <a:pPr marL="1657350" lvl="3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Beneficiary information </a:t>
            </a:r>
          </a:p>
          <a:p>
            <a:pPr marL="1657350" lvl="3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Contact information</a:t>
            </a:r>
          </a:p>
          <a:p>
            <a:pPr marL="1657350" lvl="3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Retiree health benefits</a:t>
            </a:r>
          </a:p>
          <a:p>
            <a:pPr marL="1657350" lvl="3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Monthly retirement statements</a:t>
            </a:r>
          </a:p>
          <a:p>
            <a:pPr marL="2114550" lvl="4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Income</a:t>
            </a:r>
          </a:p>
          <a:p>
            <a:pPr marL="2114550" lvl="4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Taxes</a:t>
            </a:r>
          </a:p>
          <a:p>
            <a:pPr marL="2114550" lvl="4" indent="-285750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Benefits premiums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69E12D-0FF6-4010-9ACC-8C7A3BB7C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770">
        <p:split orient="vert"/>
      </p:transition>
    </mc:Choice>
    <mc:Fallback xmlns="">
      <p:transition spd="slow" advTm="2877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C83097-0EDA-4BD7-A366-6D29922E6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ECD907-904E-44C7-9538-2BD2BDD8E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077" y="5809410"/>
            <a:ext cx="914479" cy="89619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34BD2AA-2DA0-4759-B9B1-53CEF0BDF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EB3CD4-351D-4CC8-85ED-DE02C99F0CEA}"/>
              </a:ext>
            </a:extLst>
          </p:cNvPr>
          <p:cNvSpPr txBox="1"/>
          <p:nvPr/>
        </p:nvSpPr>
        <p:spPr>
          <a:xfrm>
            <a:off x="571500" y="456760"/>
            <a:ext cx="1085305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Pre-Retirement Information and Resources Checklist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AAA10E-995B-4456-A1ED-B946D4B2E3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88" t="-2047" r="2877" b="3226"/>
          <a:stretch/>
        </p:blipFill>
        <p:spPr>
          <a:xfrm>
            <a:off x="3704253" y="1006353"/>
            <a:ext cx="4285667" cy="5586420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006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888">
        <p:split orient="vert"/>
      </p:transition>
    </mc:Choice>
    <mc:Fallback xmlns="">
      <p:transition spd="slow" advTm="2788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Retirement Health Premium Estimator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C03368D-F7CD-4AF4-A0D9-E4F9394BC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457FC-A69A-481C-B989-B96A1889F6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3553" y="1101011"/>
            <a:ext cx="6722391" cy="5343722"/>
          </a:xfrm>
          <a:prstGeom prst="rect">
            <a:avLst/>
          </a:prstGeom>
          <a:ln w="31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7920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913">
        <p:split orient="vert"/>
      </p:transition>
    </mc:Choice>
    <mc:Fallback xmlns="">
      <p:transition spd="slow" advTm="629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Medicare Coordination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9" y="1118670"/>
            <a:ext cx="11332442" cy="4961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Human Resources Benefits Office assists retirees and emeriti with the coordination of Medicare benefits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If you are still working and reach age 65, you may defer enrollment in Medicare Part B until you retire and will not be subject to the 10% penalty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Once you retire and reach age 65, in order to maintain your UC retiree health benefits, you and/or your spouse/domestic partner are required to enroll in Medicare Part A and B only 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Failure to enroll in Medicare Part A and B will result in a UC penalty for non-compliance and cancellation of retiree health benefits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4304" y="5802199"/>
            <a:ext cx="914400" cy="89408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89FE456-8865-4C92-A7B5-A5E44D7BE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8711">
        <p:split orient="vert"/>
      </p:transition>
    </mc:Choice>
    <mc:Fallback xmlns="">
      <p:transition spd="slow" advTm="9871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Medicare Coordination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2E85E94-767F-4581-A090-4741B2F3F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80EAC-34CA-46D4-8498-296ED20E6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7940" y="1177844"/>
            <a:ext cx="6516119" cy="5485768"/>
          </a:xfrm>
          <a:prstGeom prst="rect">
            <a:avLst/>
          </a:prstGeom>
          <a:ln w="31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4844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5916">
        <p:split orient="vert"/>
      </p:transition>
    </mc:Choice>
    <mc:Fallback xmlns="">
      <p:transition spd="slow" advTm="10591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Health Care Facilitator Program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135659" y="1118670"/>
            <a:ext cx="11332442" cy="36022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Health Care Facilitator (HCF) provides assistance for faculty, staff, retirees, survivors and their eligible family members regarding benefits and services available from the UC-sponsored health plans 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HCF assists with resolving issues related to UC medical (doctors, medical groups or providers), dental and vision plans</a:t>
            </a:r>
          </a:p>
          <a:p>
            <a:pPr marL="120015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HCF is a knowledgeable counselor who delivers confidential one-on-one assistance 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618" y="5852160"/>
            <a:ext cx="914400" cy="894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CF6429-77B6-42FE-B2A2-09982AAD5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22">
        <p:split orient="vert"/>
      </p:transition>
    </mc:Choice>
    <mc:Fallback xmlns="">
      <p:transition spd="slow" advTm="376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190454"/>
            <a:ext cx="457200" cy="2091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71500" y="456760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Services Available</a:t>
            </a:r>
            <a:endParaRPr lang="en-US" sz="32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D2B13-BF5A-3449-AFE2-36A3FF46FCA4}"/>
              </a:ext>
            </a:extLst>
          </p:cNvPr>
          <p:cNvSpPr txBox="1"/>
          <p:nvPr/>
        </p:nvSpPr>
        <p:spPr>
          <a:xfrm>
            <a:off x="552451" y="1118670"/>
            <a:ext cx="10915650" cy="40223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2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The Health Care Facilitator may assist with: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Understanding the UC health plan coverage and patient rights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Defining health care issues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Navigating the health care system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Resolving issues with billing, doctors, medical groups or medical plan carriers</a:t>
            </a:r>
          </a:p>
          <a:p>
            <a:pPr marL="800100" lvl="3" indent="-285750" algn="just">
              <a:lnSpc>
                <a:spcPct val="110000"/>
              </a:lnSpc>
              <a:spcAft>
                <a:spcPts val="300"/>
              </a:spcAft>
              <a:buClr>
                <a:srgbClr val="003DA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500" dirty="0">
                <a:latin typeface="Arial" panose="020B0604020202020204" pitchFamily="34" charset="0"/>
                <a:ea typeface="Fira Sans Book" panose="020B0503050000020004" pitchFamily="34" charset="0"/>
                <a:cs typeface="Arial" panose="020B0604020202020204" pitchFamily="34" charset="0"/>
              </a:rPr>
              <a:t>Understanding how Medicare benefits coordinate with UC-sponsored medical plans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US" sz="2600" dirty="0">
              <a:latin typeface="Arial" panose="020B0604020202020204" pitchFamily="34" charset="0"/>
              <a:ea typeface="Fira Sans Book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0" y="5811520"/>
            <a:ext cx="914400" cy="894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B3BB0A-ABF6-4261-B903-BBCB20181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346">
        <p:split orient="vert"/>
      </p:transition>
    </mc:Choice>
    <mc:Fallback xmlns="">
      <p:transition spd="slow" advTm="2834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CR-Ba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R-Basic" id="{B1EB9DCA-6722-2F4F-AE2C-40DF00F38B98}" vid="{AA0F1AD8-0441-FC4A-ACBC-EFC826AEB0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16678</TotalTime>
  <Words>458</Words>
  <Application>Microsoft Office PowerPoint</Application>
  <PresentationFormat>Widescreen</PresentationFormat>
  <Paragraphs>57</Paragraphs>
  <Slides>12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Fira Sans</vt:lpstr>
      <vt:lpstr>Fira Sans Book</vt:lpstr>
      <vt:lpstr>Fira Sans Medium</vt:lpstr>
      <vt:lpstr>UCR-Basic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Fabia Sanz</dc:creator>
  <cp:keywords/>
  <dc:description/>
  <cp:lastModifiedBy>Jorge Sanchez</cp:lastModifiedBy>
  <cp:revision>74</cp:revision>
  <dcterms:created xsi:type="dcterms:W3CDTF">2020-04-15T23:29:48Z</dcterms:created>
  <dcterms:modified xsi:type="dcterms:W3CDTF">2021-01-28T15:43:57Z</dcterms:modified>
  <cp:category/>
</cp:coreProperties>
</file>