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4"/>
  </p:sldMasterIdLst>
  <p:notesMasterIdLst>
    <p:notesMasterId r:id="rId9"/>
  </p:notesMasterIdLst>
  <p:sldIdLst>
    <p:sldId id="333" r:id="rId5"/>
    <p:sldId id="332" r:id="rId6"/>
    <p:sldId id="334" r:id="rId7"/>
    <p:sldId id="322" r:id="rId8"/>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336" userDrawn="1">
          <p15:clr>
            <a:srgbClr val="A4A3A4"/>
          </p15:clr>
        </p15:guide>
        <p15:guide id="3" pos="5376" userDrawn="1">
          <p15:clr>
            <a:srgbClr val="A4A3A4"/>
          </p15:clr>
        </p15:guide>
        <p15:guide id="4" pos="384" userDrawn="1">
          <p15:clr>
            <a:srgbClr val="A4A3A4"/>
          </p15:clr>
        </p15:guide>
        <p15:guide id="5" orient="horz" pos="912" userDrawn="1">
          <p15:clr>
            <a:srgbClr val="A4A3A4"/>
          </p15:clr>
        </p15:guide>
        <p15:guide id="6" orient="horz" pos="4080" userDrawn="1">
          <p15:clr>
            <a:srgbClr val="A4A3A4"/>
          </p15:clr>
        </p15:guide>
        <p15:guide id="7" pos="2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1F5"/>
    <a:srgbClr val="DDD5D1"/>
    <a:srgbClr val="E4AF28"/>
    <a:srgbClr val="FDB813"/>
    <a:srgbClr val="2D6CC0"/>
    <a:srgbClr val="F1AB00"/>
    <a:srgbClr val="003066"/>
    <a:srgbClr val="CCCC00"/>
    <a:srgbClr val="2E6CC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p:cViewPr varScale="1">
        <p:scale>
          <a:sx n="86" d="100"/>
          <a:sy n="86" d="100"/>
        </p:scale>
        <p:origin x="725" y="53"/>
      </p:cViewPr>
      <p:guideLst>
        <p:guide orient="horz" pos="1056"/>
        <p:guide pos="336"/>
        <p:guide pos="5376"/>
        <p:guide pos="384"/>
        <p:guide orient="horz" pos="912"/>
        <p:guide orient="horz" pos="4080"/>
        <p:guide pos="20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3696"/>
          </a:xfrm>
          <a:prstGeom prst="rect">
            <a:avLst/>
          </a:prstGeom>
        </p:spPr>
        <p:txBody>
          <a:bodyPr vert="horz" lIns="91440" tIns="45720" rIns="91440" bIns="45720" rtlCol="0"/>
          <a:lstStyle>
            <a:lvl1pPr algn="r">
              <a:defRPr sz="1200"/>
            </a:lvl1pPr>
          </a:lstStyle>
          <a:p>
            <a:fld id="{2E79E7A1-C194-4E6F-BFDE-BB9FC171BD7F}" type="datetimeFigureOut">
              <a:rPr lang="en-US" smtClean="0"/>
              <a:t>1/28/2021</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4546"/>
            <a:ext cx="5607050" cy="36370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9"/>
            <a:ext cx="3038475"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9"/>
            <a:ext cx="3038475" cy="463696"/>
          </a:xfrm>
          <a:prstGeom prst="rect">
            <a:avLst/>
          </a:prstGeom>
        </p:spPr>
        <p:txBody>
          <a:bodyPr vert="horz" lIns="91440" tIns="45720" rIns="91440" bIns="45720" rtlCol="0" anchor="b"/>
          <a:lstStyle>
            <a:lvl1pPr algn="r">
              <a:defRPr sz="1200"/>
            </a:lvl1pPr>
          </a:lstStyle>
          <a:p>
            <a:fld id="{DEE0BC87-D51E-4D18-9852-49BE10927AD6}" type="slidenum">
              <a:rPr lang="en-US" smtClean="0"/>
              <a:t>‹#›</a:t>
            </a:fld>
            <a:endParaRPr lang="en-US" dirty="0"/>
          </a:p>
        </p:txBody>
      </p:sp>
    </p:spTree>
    <p:extLst>
      <p:ext uri="{BB962C8B-B14F-4D97-AF65-F5344CB8AC3E}">
        <p14:creationId xmlns:p14="http://schemas.microsoft.com/office/powerpoint/2010/main" val="217118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73175" y="715963"/>
            <a:ext cx="4770438" cy="3576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0560" indent="-296369" eaLnBrk="0" hangingPunct="0">
              <a:defRPr>
                <a:solidFill>
                  <a:schemeClr val="tx1"/>
                </a:solidFill>
                <a:latin typeface="Arial" charset="0"/>
              </a:defRPr>
            </a:lvl2pPr>
            <a:lvl3pPr marL="1185477" indent="-237096" eaLnBrk="0" hangingPunct="0">
              <a:defRPr>
                <a:solidFill>
                  <a:schemeClr val="tx1"/>
                </a:solidFill>
                <a:latin typeface="Arial" charset="0"/>
              </a:defRPr>
            </a:lvl3pPr>
            <a:lvl4pPr marL="1659669" indent="-237096" eaLnBrk="0" hangingPunct="0">
              <a:defRPr>
                <a:solidFill>
                  <a:schemeClr val="tx1"/>
                </a:solidFill>
                <a:latin typeface="Arial" charset="0"/>
              </a:defRPr>
            </a:lvl4pPr>
            <a:lvl5pPr marL="2133859" indent="-237096" eaLnBrk="0" hangingPunct="0">
              <a:defRPr>
                <a:solidFill>
                  <a:schemeClr val="tx1"/>
                </a:solidFill>
                <a:latin typeface="Arial" charset="0"/>
              </a:defRPr>
            </a:lvl5pPr>
            <a:lvl6pPr marL="2608050" indent="-237096" eaLnBrk="0" fontAlgn="base" hangingPunct="0">
              <a:spcBef>
                <a:spcPct val="0"/>
              </a:spcBef>
              <a:spcAft>
                <a:spcPct val="0"/>
              </a:spcAft>
              <a:defRPr>
                <a:solidFill>
                  <a:schemeClr val="tx1"/>
                </a:solidFill>
                <a:latin typeface="Arial" charset="0"/>
              </a:defRPr>
            </a:lvl6pPr>
            <a:lvl7pPr marL="3082240" indent="-237096" eaLnBrk="0" fontAlgn="base" hangingPunct="0">
              <a:spcBef>
                <a:spcPct val="0"/>
              </a:spcBef>
              <a:spcAft>
                <a:spcPct val="0"/>
              </a:spcAft>
              <a:defRPr>
                <a:solidFill>
                  <a:schemeClr val="tx1"/>
                </a:solidFill>
                <a:latin typeface="Arial" charset="0"/>
              </a:defRPr>
            </a:lvl7pPr>
            <a:lvl8pPr marL="3556432" indent="-237096" eaLnBrk="0" fontAlgn="base" hangingPunct="0">
              <a:spcBef>
                <a:spcPct val="0"/>
              </a:spcBef>
              <a:spcAft>
                <a:spcPct val="0"/>
              </a:spcAft>
              <a:defRPr>
                <a:solidFill>
                  <a:schemeClr val="tx1"/>
                </a:solidFill>
                <a:latin typeface="Arial" charset="0"/>
              </a:defRPr>
            </a:lvl8pPr>
            <a:lvl9pPr marL="4030622" indent="-237096" eaLnBrk="0" fontAlgn="base" hangingPunct="0">
              <a:spcBef>
                <a:spcPct val="0"/>
              </a:spcBef>
              <a:spcAft>
                <a:spcPct val="0"/>
              </a:spcAft>
              <a:defRPr>
                <a:solidFill>
                  <a:schemeClr val="tx1"/>
                </a:solidFill>
                <a:latin typeface="Arial" charset="0"/>
              </a:defRPr>
            </a:lvl9pPr>
          </a:lstStyle>
          <a:p>
            <a:pPr eaLnBrk="1" hangingPunct="1"/>
            <a:fld id="{18B5BDB4-9239-4EF8-A42B-77E16550BE9A}" type="slidenum">
              <a:rPr lang="en-US" altLang="en-US" smtClean="0"/>
              <a:pPr eaLnBrk="1" hangingPunct="1"/>
              <a:t>0</a:t>
            </a:fld>
            <a:endParaRPr lang="en-US" altLang="en-US"/>
          </a:p>
        </p:txBody>
      </p:sp>
      <p:sp>
        <p:nvSpPr>
          <p:cNvPr id="3" name="Header Placeholder 2"/>
          <p:cNvSpPr>
            <a:spLocks noGrp="1"/>
          </p:cNvSpPr>
          <p:nvPr>
            <p:ph type="hdr" sz="quarter" idx="10"/>
          </p:nvPr>
        </p:nvSpPr>
        <p:spPr/>
        <p:txBody>
          <a:bodyPr/>
          <a:lstStyle/>
          <a:p>
            <a:pPr>
              <a:defRPr/>
            </a:pPr>
            <a:r>
              <a:rPr lang="en-US"/>
              <a:t>Session 1: Introduction: Academics and Faculty</a:t>
            </a:r>
          </a:p>
        </p:txBody>
      </p:sp>
      <p:sp>
        <p:nvSpPr>
          <p:cNvPr id="2" name="Date Placeholder 1"/>
          <p:cNvSpPr>
            <a:spLocks noGrp="1"/>
          </p:cNvSpPr>
          <p:nvPr>
            <p:ph type="dt" idx="11"/>
          </p:nvPr>
        </p:nvSpPr>
        <p:spPr/>
        <p:txBody>
          <a:bodyPr/>
          <a:lstStyle/>
          <a:p>
            <a:pPr>
              <a:defRPr/>
            </a:pPr>
            <a:r>
              <a:rPr lang="en-US"/>
              <a:t>1/15/2016</a:t>
            </a:r>
          </a:p>
        </p:txBody>
      </p:sp>
    </p:spTree>
    <p:extLst>
      <p:ext uri="{BB962C8B-B14F-4D97-AF65-F5344CB8AC3E}">
        <p14:creationId xmlns:p14="http://schemas.microsoft.com/office/powerpoint/2010/main" val="312160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73175" y="715963"/>
            <a:ext cx="4770438" cy="3576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0560" indent="-296369" eaLnBrk="0" hangingPunct="0">
              <a:defRPr>
                <a:solidFill>
                  <a:schemeClr val="tx1"/>
                </a:solidFill>
                <a:latin typeface="Arial" charset="0"/>
              </a:defRPr>
            </a:lvl2pPr>
            <a:lvl3pPr marL="1185477" indent="-237096" eaLnBrk="0" hangingPunct="0">
              <a:defRPr>
                <a:solidFill>
                  <a:schemeClr val="tx1"/>
                </a:solidFill>
                <a:latin typeface="Arial" charset="0"/>
              </a:defRPr>
            </a:lvl3pPr>
            <a:lvl4pPr marL="1659669" indent="-237096" eaLnBrk="0" hangingPunct="0">
              <a:defRPr>
                <a:solidFill>
                  <a:schemeClr val="tx1"/>
                </a:solidFill>
                <a:latin typeface="Arial" charset="0"/>
              </a:defRPr>
            </a:lvl4pPr>
            <a:lvl5pPr marL="2133859" indent="-237096" eaLnBrk="0" hangingPunct="0">
              <a:defRPr>
                <a:solidFill>
                  <a:schemeClr val="tx1"/>
                </a:solidFill>
                <a:latin typeface="Arial" charset="0"/>
              </a:defRPr>
            </a:lvl5pPr>
            <a:lvl6pPr marL="2608050" indent="-237096" eaLnBrk="0" fontAlgn="base" hangingPunct="0">
              <a:spcBef>
                <a:spcPct val="0"/>
              </a:spcBef>
              <a:spcAft>
                <a:spcPct val="0"/>
              </a:spcAft>
              <a:defRPr>
                <a:solidFill>
                  <a:schemeClr val="tx1"/>
                </a:solidFill>
                <a:latin typeface="Arial" charset="0"/>
              </a:defRPr>
            </a:lvl6pPr>
            <a:lvl7pPr marL="3082240" indent="-237096" eaLnBrk="0" fontAlgn="base" hangingPunct="0">
              <a:spcBef>
                <a:spcPct val="0"/>
              </a:spcBef>
              <a:spcAft>
                <a:spcPct val="0"/>
              </a:spcAft>
              <a:defRPr>
                <a:solidFill>
                  <a:schemeClr val="tx1"/>
                </a:solidFill>
                <a:latin typeface="Arial" charset="0"/>
              </a:defRPr>
            </a:lvl7pPr>
            <a:lvl8pPr marL="3556432" indent="-237096" eaLnBrk="0" fontAlgn="base" hangingPunct="0">
              <a:spcBef>
                <a:spcPct val="0"/>
              </a:spcBef>
              <a:spcAft>
                <a:spcPct val="0"/>
              </a:spcAft>
              <a:defRPr>
                <a:solidFill>
                  <a:schemeClr val="tx1"/>
                </a:solidFill>
                <a:latin typeface="Arial" charset="0"/>
              </a:defRPr>
            </a:lvl8pPr>
            <a:lvl9pPr marL="4030622" indent="-237096" eaLnBrk="0" fontAlgn="base" hangingPunct="0">
              <a:spcBef>
                <a:spcPct val="0"/>
              </a:spcBef>
              <a:spcAft>
                <a:spcPct val="0"/>
              </a:spcAft>
              <a:defRPr>
                <a:solidFill>
                  <a:schemeClr val="tx1"/>
                </a:solidFill>
                <a:latin typeface="Arial" charset="0"/>
              </a:defRPr>
            </a:lvl9pPr>
          </a:lstStyle>
          <a:p>
            <a:pPr eaLnBrk="1" hangingPunct="1"/>
            <a:fld id="{18B5BDB4-9239-4EF8-A42B-77E16550BE9A}" type="slidenum">
              <a:rPr lang="en-US" altLang="en-US" smtClean="0"/>
              <a:pPr eaLnBrk="1" hangingPunct="1"/>
              <a:t>1</a:t>
            </a:fld>
            <a:endParaRPr lang="en-US" altLang="en-US"/>
          </a:p>
        </p:txBody>
      </p:sp>
      <p:sp>
        <p:nvSpPr>
          <p:cNvPr id="3" name="Header Placeholder 2"/>
          <p:cNvSpPr>
            <a:spLocks noGrp="1"/>
          </p:cNvSpPr>
          <p:nvPr>
            <p:ph type="hdr" sz="quarter" idx="10"/>
          </p:nvPr>
        </p:nvSpPr>
        <p:spPr/>
        <p:txBody>
          <a:bodyPr/>
          <a:lstStyle/>
          <a:p>
            <a:pPr>
              <a:defRPr/>
            </a:pPr>
            <a:r>
              <a:rPr lang="en-US"/>
              <a:t>Session 1: Introduction: Academics and Faculty</a:t>
            </a:r>
          </a:p>
        </p:txBody>
      </p:sp>
      <p:sp>
        <p:nvSpPr>
          <p:cNvPr id="2" name="Date Placeholder 1"/>
          <p:cNvSpPr>
            <a:spLocks noGrp="1"/>
          </p:cNvSpPr>
          <p:nvPr>
            <p:ph type="dt" idx="11"/>
          </p:nvPr>
        </p:nvSpPr>
        <p:spPr/>
        <p:txBody>
          <a:bodyPr/>
          <a:lstStyle/>
          <a:p>
            <a:pPr>
              <a:defRPr/>
            </a:pPr>
            <a:r>
              <a:rPr lang="en-US"/>
              <a:t>1/15/2016</a:t>
            </a:r>
          </a:p>
        </p:txBody>
      </p:sp>
    </p:spTree>
    <p:extLst>
      <p:ext uri="{BB962C8B-B14F-4D97-AF65-F5344CB8AC3E}">
        <p14:creationId xmlns:p14="http://schemas.microsoft.com/office/powerpoint/2010/main" val="169015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73175" y="715963"/>
            <a:ext cx="4770438" cy="3576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0560" indent="-296369" eaLnBrk="0" hangingPunct="0">
              <a:defRPr>
                <a:solidFill>
                  <a:schemeClr val="tx1"/>
                </a:solidFill>
                <a:latin typeface="Arial" charset="0"/>
              </a:defRPr>
            </a:lvl2pPr>
            <a:lvl3pPr marL="1185477" indent="-237096" eaLnBrk="0" hangingPunct="0">
              <a:defRPr>
                <a:solidFill>
                  <a:schemeClr val="tx1"/>
                </a:solidFill>
                <a:latin typeface="Arial" charset="0"/>
              </a:defRPr>
            </a:lvl3pPr>
            <a:lvl4pPr marL="1659669" indent="-237096" eaLnBrk="0" hangingPunct="0">
              <a:defRPr>
                <a:solidFill>
                  <a:schemeClr val="tx1"/>
                </a:solidFill>
                <a:latin typeface="Arial" charset="0"/>
              </a:defRPr>
            </a:lvl4pPr>
            <a:lvl5pPr marL="2133859" indent="-237096" eaLnBrk="0" hangingPunct="0">
              <a:defRPr>
                <a:solidFill>
                  <a:schemeClr val="tx1"/>
                </a:solidFill>
                <a:latin typeface="Arial" charset="0"/>
              </a:defRPr>
            </a:lvl5pPr>
            <a:lvl6pPr marL="2608050" indent="-237096" eaLnBrk="0" fontAlgn="base" hangingPunct="0">
              <a:spcBef>
                <a:spcPct val="0"/>
              </a:spcBef>
              <a:spcAft>
                <a:spcPct val="0"/>
              </a:spcAft>
              <a:defRPr>
                <a:solidFill>
                  <a:schemeClr val="tx1"/>
                </a:solidFill>
                <a:latin typeface="Arial" charset="0"/>
              </a:defRPr>
            </a:lvl6pPr>
            <a:lvl7pPr marL="3082240" indent="-237096" eaLnBrk="0" fontAlgn="base" hangingPunct="0">
              <a:spcBef>
                <a:spcPct val="0"/>
              </a:spcBef>
              <a:spcAft>
                <a:spcPct val="0"/>
              </a:spcAft>
              <a:defRPr>
                <a:solidFill>
                  <a:schemeClr val="tx1"/>
                </a:solidFill>
                <a:latin typeface="Arial" charset="0"/>
              </a:defRPr>
            </a:lvl7pPr>
            <a:lvl8pPr marL="3556432" indent="-237096" eaLnBrk="0" fontAlgn="base" hangingPunct="0">
              <a:spcBef>
                <a:spcPct val="0"/>
              </a:spcBef>
              <a:spcAft>
                <a:spcPct val="0"/>
              </a:spcAft>
              <a:defRPr>
                <a:solidFill>
                  <a:schemeClr val="tx1"/>
                </a:solidFill>
                <a:latin typeface="Arial" charset="0"/>
              </a:defRPr>
            </a:lvl8pPr>
            <a:lvl9pPr marL="4030622" indent="-237096" eaLnBrk="0" fontAlgn="base" hangingPunct="0">
              <a:spcBef>
                <a:spcPct val="0"/>
              </a:spcBef>
              <a:spcAft>
                <a:spcPct val="0"/>
              </a:spcAft>
              <a:defRPr>
                <a:solidFill>
                  <a:schemeClr val="tx1"/>
                </a:solidFill>
                <a:latin typeface="Arial" charset="0"/>
              </a:defRPr>
            </a:lvl9pPr>
          </a:lstStyle>
          <a:p>
            <a:pPr eaLnBrk="1" hangingPunct="1"/>
            <a:fld id="{18B5BDB4-9239-4EF8-A42B-77E16550BE9A}" type="slidenum">
              <a:rPr lang="en-US" altLang="en-US" smtClean="0"/>
              <a:pPr eaLnBrk="1" hangingPunct="1"/>
              <a:t>2</a:t>
            </a:fld>
            <a:endParaRPr lang="en-US" altLang="en-US"/>
          </a:p>
        </p:txBody>
      </p:sp>
      <p:sp>
        <p:nvSpPr>
          <p:cNvPr id="3" name="Header Placeholder 2"/>
          <p:cNvSpPr>
            <a:spLocks noGrp="1"/>
          </p:cNvSpPr>
          <p:nvPr>
            <p:ph type="hdr" sz="quarter" idx="10"/>
          </p:nvPr>
        </p:nvSpPr>
        <p:spPr/>
        <p:txBody>
          <a:bodyPr/>
          <a:lstStyle/>
          <a:p>
            <a:pPr>
              <a:defRPr/>
            </a:pPr>
            <a:r>
              <a:rPr lang="en-US"/>
              <a:t>Session 1: Introduction: Academics and Faculty</a:t>
            </a:r>
          </a:p>
        </p:txBody>
      </p:sp>
      <p:sp>
        <p:nvSpPr>
          <p:cNvPr id="2" name="Date Placeholder 1"/>
          <p:cNvSpPr>
            <a:spLocks noGrp="1"/>
          </p:cNvSpPr>
          <p:nvPr>
            <p:ph type="dt" idx="11"/>
          </p:nvPr>
        </p:nvSpPr>
        <p:spPr/>
        <p:txBody>
          <a:bodyPr/>
          <a:lstStyle/>
          <a:p>
            <a:pPr>
              <a:defRPr/>
            </a:pPr>
            <a:r>
              <a:rPr lang="en-US"/>
              <a:t>1/15/2016</a:t>
            </a:r>
          </a:p>
        </p:txBody>
      </p:sp>
    </p:spTree>
    <p:extLst>
      <p:ext uri="{BB962C8B-B14F-4D97-AF65-F5344CB8AC3E}">
        <p14:creationId xmlns:p14="http://schemas.microsoft.com/office/powerpoint/2010/main" val="267832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a:prstGeom prst="rect">
            <a:avLst/>
          </a:prstGeom>
        </p:spPr>
        <p:txBody>
          <a:bodyPr/>
          <a:lstStyle>
            <a:lvl1pPr>
              <a:defRPr sz="4800">
                <a:solidFill>
                  <a:schemeClr val="bg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3200400" y="3276600"/>
            <a:ext cx="5562600" cy="2362200"/>
          </a:xfrm>
          <a:prstGeom prst="rect">
            <a:avLst/>
          </a:prstGeom>
        </p:spPr>
        <p:txBody>
          <a:bodyPr/>
          <a:lstStyle>
            <a:lvl1pPr marL="0" indent="0">
              <a:buFont typeface="Wingdings" panose="05000000000000000000" pitchFamily="2" charset="2"/>
              <a:buNone/>
              <a:defRPr sz="3200">
                <a:solidFill>
                  <a:srgbClr val="F1AB00"/>
                </a:solidFill>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457200" y="6400800"/>
            <a:ext cx="2133600" cy="304800"/>
          </a:xfrm>
          <a:prstGeom prst="rect">
            <a:avLst/>
          </a:prstGeom>
        </p:spPr>
        <p:txBody>
          <a:bodyPr/>
          <a:lstStyle>
            <a:lvl1pPr>
              <a:defRPr smtClean="0">
                <a:solidFill>
                  <a:schemeClr val="bg1"/>
                </a:solidFill>
              </a:defRPr>
            </a:lvl1pPr>
          </a:lstStyle>
          <a:p>
            <a:pPr>
              <a:defRPr/>
            </a:pPr>
            <a:endParaRPr lang="en-US" altLang="en-US" dirty="0"/>
          </a:p>
        </p:txBody>
      </p:sp>
      <p:sp>
        <p:nvSpPr>
          <p:cNvPr id="6" name="Rectangle 6"/>
          <p:cNvSpPr>
            <a:spLocks noGrp="1" noChangeArrowheads="1"/>
          </p:cNvSpPr>
          <p:nvPr>
            <p:ph type="ftr" sz="quarter" idx="11"/>
          </p:nvPr>
        </p:nvSpPr>
        <p:spPr>
          <a:xfrm>
            <a:off x="3124200" y="6400800"/>
            <a:ext cx="2895600" cy="304800"/>
          </a:xfrm>
          <a:prstGeom prst="rect">
            <a:avLst/>
          </a:prstGeom>
        </p:spPr>
        <p:txBody>
          <a:bodyPr/>
          <a:lstStyle>
            <a:lvl1pPr>
              <a:defRPr smtClean="0">
                <a:solidFill>
                  <a:schemeClr val="bg1"/>
                </a:solidFill>
              </a:defRPr>
            </a:lvl1pPr>
          </a:lstStyle>
          <a:p>
            <a:pPr>
              <a:defRPr/>
            </a:pPr>
            <a:endParaRPr lang="en-US" altLang="en-US" dirty="0"/>
          </a:p>
        </p:txBody>
      </p:sp>
      <p:sp>
        <p:nvSpPr>
          <p:cNvPr id="7" name="Rectangle 7"/>
          <p:cNvSpPr>
            <a:spLocks noGrp="1" noChangeArrowheads="1"/>
          </p:cNvSpPr>
          <p:nvPr>
            <p:ph type="sldNum" sz="quarter" idx="12"/>
          </p:nvPr>
        </p:nvSpPr>
        <p:spPr>
          <a:xfrm>
            <a:off x="6553200" y="6400800"/>
            <a:ext cx="2133600" cy="304800"/>
          </a:xfrm>
          <a:prstGeom prst="rect">
            <a:avLst/>
          </a:prstGeom>
        </p:spPr>
        <p:txBody>
          <a:bodyPr/>
          <a:lstStyle>
            <a:lvl1pPr>
              <a:defRPr smtClean="0">
                <a:solidFill>
                  <a:schemeClr val="bg1"/>
                </a:solidFill>
              </a:defRPr>
            </a:lvl1pPr>
          </a:lstStyle>
          <a:p>
            <a:pPr>
              <a:defRPr/>
            </a:pPr>
            <a:fld id="{79E6360A-E23A-487E-9CFE-ECB8745D98C7}" type="slidenum">
              <a:rPr lang="en-US" altLang="en-US"/>
              <a:pPr>
                <a:defRPr/>
              </a:pPr>
              <a:t>‹#›</a:t>
            </a:fld>
            <a:endParaRPr lang="en-US" altLang="en-US" dirty="0"/>
          </a:p>
        </p:txBody>
      </p:sp>
      <p:sp>
        <p:nvSpPr>
          <p:cNvPr id="2" name="Rectangle 1"/>
          <p:cNvSpPr/>
          <p:nvPr userDrawn="1"/>
        </p:nvSpPr>
        <p:spPr>
          <a:xfrm>
            <a:off x="3048000" y="6028678"/>
            <a:ext cx="3200400" cy="304800"/>
          </a:xfrm>
          <a:prstGeom prst="rect">
            <a:avLst/>
          </a:prstGeom>
          <a:solidFill>
            <a:srgbClr val="2D6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8222" y="5860173"/>
            <a:ext cx="3050178" cy="420037"/>
          </a:xfrm>
          <a:prstGeom prst="rect">
            <a:avLst/>
          </a:prstGeom>
        </p:spPr>
      </p:pic>
    </p:spTree>
    <p:extLst>
      <p:ext uri="{BB962C8B-B14F-4D97-AF65-F5344CB8AC3E}">
        <p14:creationId xmlns:p14="http://schemas.microsoft.com/office/powerpoint/2010/main" val="306487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524000"/>
            <a:ext cx="82296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00800"/>
            <a:ext cx="2133600" cy="304800"/>
          </a:xfrm>
          <a:prstGeom prst="rect">
            <a:avLst/>
          </a:prstGeom>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xfrm>
            <a:off x="6553200" y="6400800"/>
            <a:ext cx="2133600" cy="304800"/>
          </a:xfrm>
          <a:prstGeom prst="rect">
            <a:avLst/>
          </a:prstGeom>
          <a:ln/>
        </p:spPr>
        <p:txBody>
          <a:bodyPr/>
          <a:lstStyle>
            <a:lvl1pPr>
              <a:defRPr/>
            </a:lvl1pPr>
          </a:lstStyle>
          <a:p>
            <a:pPr>
              <a:defRPr/>
            </a:pPr>
            <a:fld id="{91D29B74-5745-4D29-A8A8-96B68DC6AE1B}" type="slidenum">
              <a:rPr lang="en-US" altLang="en-US"/>
              <a:pPr>
                <a:defRPr/>
              </a:pPr>
              <a:t>‹#›</a:t>
            </a:fld>
            <a:endParaRPr lang="en-US" altLang="en-US" dirty="0"/>
          </a:p>
        </p:txBody>
      </p:sp>
    </p:spTree>
    <p:extLst>
      <p:ext uri="{BB962C8B-B14F-4D97-AF65-F5344CB8AC3E}">
        <p14:creationId xmlns:p14="http://schemas.microsoft.com/office/powerpoint/2010/main" val="1461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400800"/>
            <a:ext cx="2133600" cy="304800"/>
          </a:xfrm>
          <a:prstGeom prst="rect">
            <a:avLst/>
          </a:prstGeom>
          <a:ln/>
        </p:spPr>
        <p:txBody>
          <a:bodyPr/>
          <a:lstStyle>
            <a:lvl1pPr>
              <a:defRPr/>
            </a:lvl1pPr>
          </a:lstStyle>
          <a:p>
            <a:pPr>
              <a:defRPr/>
            </a:pPr>
            <a:endParaRPr lang="en-US" altLang="en-US" dirty="0"/>
          </a:p>
        </p:txBody>
      </p:sp>
      <p:sp>
        <p:nvSpPr>
          <p:cNvPr id="3" name="Rectangle 6"/>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US" altLang="en-US" dirty="0"/>
          </a:p>
        </p:txBody>
      </p:sp>
      <p:sp>
        <p:nvSpPr>
          <p:cNvPr id="4" name="Rectangle 7"/>
          <p:cNvSpPr>
            <a:spLocks noGrp="1" noChangeArrowheads="1"/>
          </p:cNvSpPr>
          <p:nvPr>
            <p:ph type="sldNum" sz="quarter" idx="12"/>
          </p:nvPr>
        </p:nvSpPr>
        <p:spPr>
          <a:xfrm>
            <a:off x="6553200" y="6400800"/>
            <a:ext cx="2133600" cy="304800"/>
          </a:xfrm>
          <a:prstGeom prst="rect">
            <a:avLst/>
          </a:prstGeom>
          <a:ln/>
        </p:spPr>
        <p:txBody>
          <a:bodyPr/>
          <a:lstStyle>
            <a:lvl1pPr>
              <a:defRPr/>
            </a:lvl1pPr>
          </a:lstStyle>
          <a:p>
            <a:pPr>
              <a:defRPr/>
            </a:pPr>
            <a:fld id="{6018F19E-42B1-4E3E-8062-664ADC55AEE4}" type="slidenum">
              <a:rPr lang="en-US" altLang="en-US"/>
              <a:pPr>
                <a:defRPr/>
              </a:pPr>
              <a:t>‹#›</a:t>
            </a:fld>
            <a:endParaRPr lang="en-US" altLang="en-US" dirty="0"/>
          </a:p>
        </p:txBody>
      </p:sp>
    </p:spTree>
    <p:extLst>
      <p:ext uri="{BB962C8B-B14F-4D97-AF65-F5344CB8AC3E}">
        <p14:creationId xmlns:p14="http://schemas.microsoft.com/office/powerpoint/2010/main" val="236745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20000"/>
            <a:lum/>
          </a:blip>
          <a:srcRect/>
          <a:stretch>
            <a:fillRect l="-6000" r="-6000"/>
          </a:stretch>
        </a:blip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rotWithShape="1">
          <a:blip r:embed="rId6">
            <a:extLst>
              <a:ext uri="{28A0092B-C50C-407E-A947-70E740481C1C}">
                <a14:useLocalDpi xmlns:a14="http://schemas.microsoft.com/office/drawing/2010/main" val="0"/>
              </a:ext>
            </a:extLst>
          </a:blip>
          <a:srcRect r="16667"/>
          <a:stretch/>
        </p:blipFill>
        <p:spPr bwMode="auto">
          <a:xfrm>
            <a:off x="5862" y="-8792"/>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572E11F-4ABA-47DB-902F-34313B5076F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91400" y="120631"/>
            <a:ext cx="1463040" cy="44600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7" r:id="rId3"/>
  </p:sldLayoutIdLst>
  <p:txStyles>
    <p:title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Blip>
          <a:blip r:embed="rId8"/>
        </a:buBlip>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Blip>
          <a:blip r:embed="rId9"/>
        </a:buBlip>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Blip>
          <a:blip r:embed="rId10"/>
        </a:buBlip>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Blip>
          <a:blip r:embed="rId9"/>
        </a:buBlip>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Blip>
          <a:blip r:embed="rId10"/>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tirees.ucr.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retirees.ucr.edu/join-renew"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retirees@ucr.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ristina.otegui@ucr.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00165-22C4-DC41-A30B-BC8168FA035E}"/>
              </a:ext>
            </a:extLst>
          </p:cNvPr>
          <p:cNvSpPr txBox="1"/>
          <p:nvPr/>
        </p:nvSpPr>
        <p:spPr>
          <a:xfrm>
            <a:off x="533400" y="1656576"/>
            <a:ext cx="8001000" cy="5313442"/>
          </a:xfrm>
          <a:prstGeom prst="rect">
            <a:avLst/>
          </a:prstGeom>
          <a:noFill/>
          <a:effectLst/>
          <a:scene3d>
            <a:camera prst="orthographicFront"/>
            <a:lightRig rig="threePt" dir="t"/>
          </a:scene3d>
          <a:sp3d/>
        </p:spPr>
        <p:txBody>
          <a:bodyPr wrap="square" rtlCol="0">
            <a:spAutoFit/>
          </a:bodyPr>
          <a:lstStyle/>
          <a:p>
            <a:pPr marL="342900" indent="-342900" algn="just" eaLnBrk="1" hangingPunct="1">
              <a:spcBef>
                <a:spcPts val="0"/>
              </a:spcBef>
              <a:spcAft>
                <a:spcPts val="600"/>
              </a:spcAft>
              <a:buClr>
                <a:schemeClr val="tx2"/>
              </a:buClr>
              <a:buSzPct val="100000"/>
              <a:buFont typeface="Arial" panose="020B0604020202020204" pitchFamily="34" charset="0"/>
              <a:buChar char="&gt;"/>
            </a:pPr>
            <a:r>
              <a:rPr lang="en-US" sz="1900" dirty="0"/>
              <a:t>Established in December 2019, the Retirement Center develops programs, services and events to build a community of retirees and emeriti that stays connected to the UCR campus. Through educational, informational and social engagement programs, the Center remains committed to serving the needs of retirees and emeriti throughout their retirement experience.</a:t>
            </a:r>
          </a:p>
          <a:p>
            <a:pPr marL="342900" indent="-342900" algn="just" eaLnBrk="1" hangingPunct="1">
              <a:spcBef>
                <a:spcPts val="0"/>
              </a:spcBef>
              <a:spcAft>
                <a:spcPts val="600"/>
              </a:spcAft>
              <a:buClr>
                <a:schemeClr val="tx2"/>
              </a:buClr>
              <a:buSzPct val="100000"/>
              <a:buFont typeface="Arial" panose="020B0604020202020204" pitchFamily="34" charset="0"/>
              <a:buChar char="&gt;"/>
            </a:pPr>
            <a:r>
              <a:rPr lang="en-US" sz="1900" dirty="0"/>
              <a:t>The UCRRC works closely with the Benefits Office to provide updates on benefits information and services to retirees and emeriti. </a:t>
            </a:r>
          </a:p>
          <a:p>
            <a:pPr marL="342900" indent="-342900" algn="just" eaLnBrk="1" hangingPunct="1">
              <a:spcBef>
                <a:spcPts val="0"/>
              </a:spcBef>
              <a:spcAft>
                <a:spcPts val="600"/>
              </a:spcAft>
              <a:buClr>
                <a:schemeClr val="tx2"/>
              </a:buClr>
              <a:buSzPct val="100000"/>
              <a:buFont typeface="Arial" panose="020B0604020202020204" pitchFamily="34" charset="0"/>
              <a:buChar char="&gt;"/>
            </a:pPr>
            <a:r>
              <a:rPr lang="en-US" sz="1900" dirty="0"/>
              <a:t>The UCRRC partners and supports the UCR Emeriti and Retirees’ Associations in engaging our valued emeriti and retiree community with the UCR campus.     </a:t>
            </a:r>
          </a:p>
          <a:p>
            <a:pPr marL="342900" indent="-342900" algn="just" eaLnBrk="1" hangingPunct="1">
              <a:spcBef>
                <a:spcPts val="0"/>
              </a:spcBef>
              <a:spcAft>
                <a:spcPts val="600"/>
              </a:spcAft>
              <a:buClr>
                <a:schemeClr val="tx2"/>
              </a:buClr>
              <a:buSzPct val="100000"/>
              <a:buFont typeface="Arial" panose="020B0604020202020204" pitchFamily="34" charset="0"/>
              <a:buChar char="&gt;"/>
            </a:pPr>
            <a:r>
              <a:rPr lang="en-US" sz="1900" dirty="0"/>
              <a:t>For questions, contact the UCR Retirement Center Director at:</a:t>
            </a:r>
          </a:p>
          <a:p>
            <a:pPr algn="just" eaLnBrk="1" hangingPunct="1">
              <a:spcBef>
                <a:spcPts val="0"/>
              </a:spcBef>
              <a:spcAft>
                <a:spcPts val="600"/>
              </a:spcAft>
              <a:buClr>
                <a:schemeClr val="tx2"/>
              </a:buClr>
              <a:buSzPct val="100000"/>
            </a:pPr>
            <a:r>
              <a:rPr lang="en-US" sz="1900" dirty="0"/>
              <a:t>     cristina.otegui@ucr.edu | (951) 827-5008  </a:t>
            </a:r>
          </a:p>
          <a:p>
            <a:pPr algn="just" eaLnBrk="1" hangingPunct="1">
              <a:spcBef>
                <a:spcPts val="0"/>
              </a:spcBef>
              <a:spcAft>
                <a:spcPts val="600"/>
              </a:spcAft>
              <a:buClr>
                <a:schemeClr val="tx2"/>
              </a:buClr>
              <a:buSzPct val="100000"/>
            </a:pPr>
            <a:r>
              <a:rPr lang="en-US" sz="1900" dirty="0"/>
              <a:t>     </a:t>
            </a:r>
            <a:r>
              <a:rPr lang="en-US" sz="1900" dirty="0">
                <a:hlinkClick r:id="rId3"/>
              </a:rPr>
              <a:t>https://retirees.ucr.edu/</a:t>
            </a:r>
            <a:r>
              <a:rPr lang="en-US" sz="1900" dirty="0"/>
              <a:t> </a:t>
            </a:r>
          </a:p>
          <a:p>
            <a:pPr algn="just" eaLnBrk="1" hangingPunct="1">
              <a:spcBef>
                <a:spcPts val="0"/>
              </a:spcBef>
              <a:spcAft>
                <a:spcPts val="600"/>
              </a:spcAft>
              <a:buClr>
                <a:schemeClr val="tx2"/>
              </a:buClr>
              <a:buSzPct val="100000"/>
            </a:pPr>
            <a:endParaRPr lang="en-US" sz="1900" dirty="0"/>
          </a:p>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endParaRPr lang="en-US" sz="1900" dirty="0">
              <a:solidFill>
                <a:srgbClr val="002060"/>
              </a:solidFill>
              <a:latin typeface="+mn-lt"/>
            </a:endParaRPr>
          </a:p>
        </p:txBody>
      </p:sp>
      <p:sp>
        <p:nvSpPr>
          <p:cNvPr id="3" name="TextBox 2">
            <a:extLst>
              <a:ext uri="{FF2B5EF4-FFF2-40B4-BE49-F238E27FC236}">
                <a16:creationId xmlns:a16="http://schemas.microsoft.com/office/drawing/2014/main" id="{92937606-C454-214C-887C-D6E33BD8B40F}"/>
              </a:ext>
            </a:extLst>
          </p:cNvPr>
          <p:cNvSpPr txBox="1"/>
          <p:nvPr/>
        </p:nvSpPr>
        <p:spPr>
          <a:xfrm>
            <a:off x="4215032" y="1235022"/>
            <a:ext cx="4800600" cy="430887"/>
          </a:xfrm>
          <a:prstGeom prst="rect">
            <a:avLst/>
          </a:prstGeom>
          <a:noFill/>
        </p:spPr>
        <p:txBody>
          <a:bodyPr wrap="square" rtlCol="0">
            <a:spAutoFit/>
          </a:bodyPr>
          <a:lstStyle/>
          <a:p>
            <a:pPr algn="ctr"/>
            <a:r>
              <a:rPr lang="en-US" sz="2200" i="1" dirty="0">
                <a:ln w="12700">
                  <a:noFill/>
                </a:ln>
                <a:solidFill>
                  <a:srgbClr val="002060"/>
                </a:solidFill>
                <a:cs typeface="Arial" panose="020B0604020202020204" pitchFamily="34" charset="0"/>
              </a:rPr>
              <a:t>“Protecting your retirement benefits”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604" y="5638801"/>
            <a:ext cx="1097280" cy="892293"/>
          </a:xfrm>
          <a:prstGeom prst="rect">
            <a:avLst/>
          </a:prstGeom>
        </p:spPr>
      </p:pic>
      <p:pic>
        <p:nvPicPr>
          <p:cNvPr id="16" name="Picture 15"/>
          <p:cNvPicPr preferRelativeResize="0">
            <a:picLocks/>
          </p:cNvPicPr>
          <p:nvPr/>
        </p:nvPicPr>
        <p:blipFill rotWithShape="1">
          <a:blip r:embed="rId5"/>
          <a:srcRect l="19321"/>
          <a:stretch/>
        </p:blipFill>
        <p:spPr>
          <a:xfrm>
            <a:off x="228600" y="896533"/>
            <a:ext cx="4606631" cy="530398"/>
          </a:xfrm>
          <a:prstGeom prst="rect">
            <a:avLst/>
          </a:prstGeom>
          <a:effectLst>
            <a:outerShdw blurRad="127000" dist="38100" dir="2700000" algn="tl" rotWithShape="0">
              <a:prstClr val="black">
                <a:alpha val="40000"/>
              </a:prstClr>
            </a:outerShdw>
          </a:effectLst>
        </p:spPr>
      </p:pic>
      <p:sp>
        <p:nvSpPr>
          <p:cNvPr id="17" name="Title 1"/>
          <p:cNvSpPr txBox="1">
            <a:spLocks/>
          </p:cNvSpPr>
          <p:nvPr/>
        </p:nvSpPr>
        <p:spPr>
          <a:xfrm>
            <a:off x="228600" y="893531"/>
            <a:ext cx="4759031" cy="533400"/>
          </a:xfrm>
          <a:prstGeom prst="rect">
            <a:avLst/>
          </a:prstGeom>
        </p:spPr>
        <p:txBody>
          <a:bodyPr/>
          <a:lst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a:lstStyle>
          <a:p>
            <a:r>
              <a:rPr lang="en-US" sz="2400" dirty="0">
                <a:solidFill>
                  <a:srgbClr val="002060"/>
                </a:solidFill>
              </a:rPr>
              <a:t>UCR Retirement Center</a:t>
            </a:r>
          </a:p>
        </p:txBody>
      </p:sp>
    </p:spTree>
    <p:extLst>
      <p:ext uri="{BB962C8B-B14F-4D97-AF65-F5344CB8AC3E}">
        <p14:creationId xmlns:p14="http://schemas.microsoft.com/office/powerpoint/2010/main" val="230207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00165-22C4-DC41-A30B-BC8168FA035E}"/>
              </a:ext>
            </a:extLst>
          </p:cNvPr>
          <p:cNvSpPr txBox="1"/>
          <p:nvPr/>
        </p:nvSpPr>
        <p:spPr>
          <a:xfrm>
            <a:off x="419100" y="1594796"/>
            <a:ext cx="6824831" cy="5099088"/>
          </a:xfrm>
          <a:prstGeom prst="rect">
            <a:avLst/>
          </a:prstGeom>
          <a:noFill/>
          <a:effectLst/>
          <a:scene3d>
            <a:camera prst="orthographicFront"/>
            <a:lightRig rig="threePt" dir="t"/>
          </a:scene3d>
          <a:sp3d/>
        </p:spPr>
        <p:txBody>
          <a:bodyPr wrap="square" rtlCol="0">
            <a:spAutoFit/>
          </a:bodyPr>
          <a:lstStyle/>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sz="1700" dirty="0">
                <a:latin typeface="+mn-lt"/>
              </a:rPr>
              <a:t>Membership benefits</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Red lot parking permit</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Retain their UCR email (available to retirees)</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Quarterly Tower Talk Newsletter</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Discounted membership in OSHER program</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Programs and events</a:t>
            </a:r>
          </a:p>
          <a:p>
            <a:pPr marL="1028700" lvl="2"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Highlander Emeriti and Retiree Tech-tips</a:t>
            </a:r>
          </a:p>
          <a:p>
            <a:pPr marL="1028700" lvl="2"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Dickson Lectures in cooperation with UCR Extension</a:t>
            </a:r>
          </a:p>
          <a:p>
            <a:pPr marL="1028700" lvl="2"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Estate and Advance Care Planning workshop</a:t>
            </a:r>
          </a:p>
          <a:p>
            <a:pPr marL="1028700" lvl="2"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Quarterly luncheons</a:t>
            </a:r>
          </a:p>
          <a:p>
            <a:pPr marL="1028700" lvl="2"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Wellness tips and resources</a:t>
            </a:r>
          </a:p>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sz="1700" dirty="0">
                <a:latin typeface="+mn-lt"/>
              </a:rPr>
              <a:t>Membership Dues</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Annual membership - $25</a:t>
            </a:r>
          </a:p>
          <a:p>
            <a:pPr marL="571500" lvl="1" indent="-228600" algn="just" eaLnBrk="1" hangingPunct="1">
              <a:lnSpc>
                <a:spcPct val="110000"/>
              </a:lnSpc>
              <a:spcBef>
                <a:spcPts val="0"/>
              </a:spcBef>
              <a:spcAft>
                <a:spcPts val="600"/>
              </a:spcAft>
              <a:buClr>
                <a:schemeClr val="bg1">
                  <a:lumMod val="50000"/>
                </a:schemeClr>
              </a:buClr>
              <a:buSzPct val="100000"/>
              <a:buFont typeface="Arial" panose="020B0604020202020204" pitchFamily="34" charset="0"/>
              <a:buChar char="&gt;"/>
            </a:pPr>
            <a:r>
              <a:rPr lang="en-US" sz="1700" dirty="0">
                <a:latin typeface="+mn-lt"/>
              </a:rPr>
              <a:t>Lifetime membership - $250</a:t>
            </a:r>
          </a:p>
        </p:txBody>
      </p:sp>
      <p:pic>
        <p:nvPicPr>
          <p:cNvPr id="16" name="Picture 15"/>
          <p:cNvPicPr preferRelativeResize="0">
            <a:picLocks/>
          </p:cNvPicPr>
          <p:nvPr/>
        </p:nvPicPr>
        <p:blipFill rotWithShape="1">
          <a:blip r:embed="rId3"/>
          <a:srcRect l="19321"/>
          <a:stretch/>
        </p:blipFill>
        <p:spPr>
          <a:xfrm>
            <a:off x="173115" y="896533"/>
            <a:ext cx="7848600" cy="530398"/>
          </a:xfrm>
          <a:prstGeom prst="rect">
            <a:avLst/>
          </a:prstGeom>
          <a:effectLst>
            <a:outerShdw blurRad="127000" dist="38100" dir="2700000" algn="tl" rotWithShape="0">
              <a:prstClr val="black">
                <a:alpha val="40000"/>
              </a:prstClr>
            </a:outerShdw>
          </a:effectLst>
        </p:spPr>
      </p:pic>
      <p:sp>
        <p:nvSpPr>
          <p:cNvPr id="17" name="Title 1"/>
          <p:cNvSpPr txBox="1">
            <a:spLocks/>
          </p:cNvSpPr>
          <p:nvPr/>
        </p:nvSpPr>
        <p:spPr>
          <a:xfrm>
            <a:off x="228600" y="893531"/>
            <a:ext cx="7696200" cy="533400"/>
          </a:xfrm>
          <a:prstGeom prst="rect">
            <a:avLst/>
          </a:prstGeom>
        </p:spPr>
        <p:txBody>
          <a:bodyPr/>
          <a:lst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a:lstStyle>
          <a:p>
            <a:r>
              <a:rPr lang="en-US" sz="2400" dirty="0">
                <a:solidFill>
                  <a:srgbClr val="002060"/>
                </a:solidFill>
              </a:rPr>
              <a:t>UCR Emeriti and Retirees’ Associations</a:t>
            </a:r>
          </a:p>
        </p:txBody>
      </p:sp>
      <p:sp>
        <p:nvSpPr>
          <p:cNvPr id="19" name="Rounded Rectangle 18"/>
          <p:cNvSpPr/>
          <p:nvPr/>
        </p:nvSpPr>
        <p:spPr>
          <a:xfrm>
            <a:off x="6426607" y="1447800"/>
            <a:ext cx="1181325" cy="914400"/>
          </a:xfrm>
          <a:prstGeom prst="roundRect">
            <a:avLst/>
          </a:prstGeom>
          <a:solidFill>
            <a:srgbClr val="D3E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Council of UC Emeriti Associations</a:t>
            </a:r>
          </a:p>
        </p:txBody>
      </p:sp>
      <p:sp>
        <p:nvSpPr>
          <p:cNvPr id="20" name="Rounded Rectangle 19"/>
          <p:cNvSpPr/>
          <p:nvPr/>
        </p:nvSpPr>
        <p:spPr>
          <a:xfrm>
            <a:off x="7761579" y="1447800"/>
            <a:ext cx="1143000" cy="914400"/>
          </a:xfrm>
          <a:prstGeom prst="roundRect">
            <a:avLst/>
          </a:prstGeom>
          <a:solidFill>
            <a:srgbClr val="D3E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Council of UC Retirees’ Associations</a:t>
            </a:r>
          </a:p>
        </p:txBody>
      </p:sp>
      <p:sp>
        <p:nvSpPr>
          <p:cNvPr id="21" name="Rounded Rectangle 20"/>
          <p:cNvSpPr/>
          <p:nvPr/>
        </p:nvSpPr>
        <p:spPr>
          <a:xfrm>
            <a:off x="7772400" y="2697478"/>
            <a:ext cx="1143000" cy="878915"/>
          </a:xfrm>
          <a:prstGeom prst="roundRect">
            <a:avLst/>
          </a:prstGeom>
          <a:solidFill>
            <a:srgbClr val="D3E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UCR Retirees’ Association</a:t>
            </a:r>
          </a:p>
        </p:txBody>
      </p:sp>
      <p:sp>
        <p:nvSpPr>
          <p:cNvPr id="22" name="Rounded Rectangle 21"/>
          <p:cNvSpPr/>
          <p:nvPr/>
        </p:nvSpPr>
        <p:spPr>
          <a:xfrm>
            <a:off x="6426607" y="2697478"/>
            <a:ext cx="1181325" cy="878915"/>
          </a:xfrm>
          <a:prstGeom prst="roundRect">
            <a:avLst/>
          </a:prstGeom>
          <a:solidFill>
            <a:srgbClr val="D3E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UCR Emeriti Association</a:t>
            </a:r>
          </a:p>
        </p:txBody>
      </p:sp>
      <p:sp>
        <p:nvSpPr>
          <p:cNvPr id="23" name="Rounded Rectangle 22"/>
          <p:cNvSpPr/>
          <p:nvPr/>
        </p:nvSpPr>
        <p:spPr>
          <a:xfrm>
            <a:off x="7092447" y="3804993"/>
            <a:ext cx="1238725" cy="914400"/>
          </a:xfrm>
          <a:prstGeom prst="roundRect">
            <a:avLst/>
          </a:prstGeom>
          <a:solidFill>
            <a:srgbClr val="D3E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Works with UCOP to protect retirement benefits.</a:t>
            </a:r>
          </a:p>
        </p:txBody>
      </p:sp>
      <p:cxnSp>
        <p:nvCxnSpPr>
          <p:cNvPr id="25" name="Straight Arrow Connector 24"/>
          <p:cNvCxnSpPr/>
          <p:nvPr/>
        </p:nvCxnSpPr>
        <p:spPr>
          <a:xfrm>
            <a:off x="8308265" y="2369157"/>
            <a:ext cx="0" cy="311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012865" y="2369157"/>
            <a:ext cx="0" cy="311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079665" y="3505169"/>
            <a:ext cx="0" cy="311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285968" y="3500193"/>
            <a:ext cx="0" cy="311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482AFA0-F44F-4B46-AD82-36CCAF27FD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873" t="70589" r="5656" b="3676"/>
          <a:stretch/>
        </p:blipFill>
        <p:spPr>
          <a:xfrm>
            <a:off x="8021715" y="5791200"/>
            <a:ext cx="1005840" cy="902677"/>
          </a:xfrm>
          <a:prstGeom prst="rect">
            <a:avLst/>
          </a:prstGeom>
        </p:spPr>
      </p:pic>
      <p:pic>
        <p:nvPicPr>
          <p:cNvPr id="24" name="Picture 23">
            <a:extLst>
              <a:ext uri="{FF2B5EF4-FFF2-40B4-BE49-F238E27FC236}">
                <a16:creationId xmlns:a16="http://schemas.microsoft.com/office/drawing/2014/main" id="{40C88F0B-55E7-401A-BC4C-A2FC5B3EFF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487" t="72222" r="6923" b="5555"/>
          <a:stretch/>
        </p:blipFill>
        <p:spPr>
          <a:xfrm>
            <a:off x="6918960" y="5791200"/>
            <a:ext cx="1005840" cy="874643"/>
          </a:xfrm>
          <a:prstGeom prst="rect">
            <a:avLst/>
          </a:prstGeom>
        </p:spPr>
      </p:pic>
    </p:spTree>
    <p:extLst>
      <p:ext uri="{BB962C8B-B14F-4D97-AF65-F5344CB8AC3E}">
        <p14:creationId xmlns:p14="http://schemas.microsoft.com/office/powerpoint/2010/main" val="377278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00165-22C4-DC41-A30B-BC8168FA035E}"/>
              </a:ext>
            </a:extLst>
          </p:cNvPr>
          <p:cNvSpPr txBox="1"/>
          <p:nvPr/>
        </p:nvSpPr>
        <p:spPr>
          <a:xfrm>
            <a:off x="512685" y="1592616"/>
            <a:ext cx="8021715" cy="4032899"/>
          </a:xfrm>
          <a:prstGeom prst="rect">
            <a:avLst/>
          </a:prstGeom>
          <a:noFill/>
          <a:effectLst/>
          <a:scene3d>
            <a:camera prst="orthographicFront"/>
            <a:lightRig rig="threePt" dir="t"/>
          </a:scene3d>
          <a:sp3d/>
        </p:spPr>
        <p:txBody>
          <a:bodyPr wrap="square" rtlCol="0">
            <a:spAutoFit/>
          </a:bodyPr>
          <a:lstStyle/>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dirty="0">
                <a:latin typeface="+mn-lt"/>
              </a:rPr>
              <a:t>Complete the online fillable membership application located on the retiree and emeriti webpage at: </a:t>
            </a:r>
            <a:r>
              <a:rPr lang="en-US" dirty="0">
                <a:latin typeface="+mn-lt"/>
                <a:hlinkClick r:id="rId3"/>
              </a:rPr>
              <a:t>https://retirees.ucr.edu/join-renew</a:t>
            </a:r>
            <a:r>
              <a:rPr lang="en-US" dirty="0">
                <a:latin typeface="+mn-lt"/>
              </a:rPr>
              <a:t>.</a:t>
            </a:r>
          </a:p>
          <a:p>
            <a:pPr marL="800100" lvl="1"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dirty="0">
                <a:latin typeface="+mn-lt"/>
              </a:rPr>
              <a:t>Please note: It is highly recommended that retirees submit the membership application one month prior to their retirement date to avoid possible disruption of their UCR email service (only applies to retirees as emeriti automatically keep their UCR email).</a:t>
            </a:r>
          </a:p>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dirty="0">
                <a:latin typeface="+mn-lt"/>
              </a:rPr>
              <a:t>Email the completed forms to the UCR Retirement Center at: </a:t>
            </a:r>
            <a:r>
              <a:rPr lang="en-US" dirty="0">
                <a:latin typeface="+mn-lt"/>
                <a:hlinkClick r:id="rId4"/>
              </a:rPr>
              <a:t>retirees@ucr.edu</a:t>
            </a:r>
            <a:r>
              <a:rPr lang="en-US" dirty="0">
                <a:latin typeface="+mn-lt"/>
              </a:rPr>
              <a:t>.</a:t>
            </a:r>
          </a:p>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dirty="0">
                <a:latin typeface="+mn-lt"/>
              </a:rPr>
              <a:t>A Zoom meeting will be scheduled with the retiree to complete the membership application and payment process.</a:t>
            </a:r>
          </a:p>
          <a:p>
            <a:pPr marL="342900" indent="-342900" algn="just" eaLnBrk="1" hangingPunct="1">
              <a:lnSpc>
                <a:spcPct val="110000"/>
              </a:lnSpc>
              <a:spcBef>
                <a:spcPts val="0"/>
              </a:spcBef>
              <a:spcAft>
                <a:spcPts val="600"/>
              </a:spcAft>
              <a:buClr>
                <a:schemeClr val="tx2"/>
              </a:buClr>
              <a:buSzPct val="100000"/>
              <a:buFont typeface="Arial" panose="020B0604020202020204" pitchFamily="34" charset="0"/>
              <a:buChar char="&gt;"/>
            </a:pPr>
            <a:r>
              <a:rPr lang="en-US" dirty="0">
                <a:latin typeface="+mn-lt"/>
              </a:rPr>
              <a:t>For any questions, please contact the UCR Retirement Center at: </a:t>
            </a:r>
            <a:r>
              <a:rPr lang="en-US" dirty="0">
                <a:latin typeface="+mn-lt"/>
                <a:hlinkClick r:id="rId4"/>
              </a:rPr>
              <a:t>retirees@ucr.edu</a:t>
            </a:r>
            <a:r>
              <a:rPr lang="en-US" dirty="0">
                <a:latin typeface="+mn-lt"/>
              </a:rPr>
              <a:t>.</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7873" t="70589" r="5656" b="3676"/>
          <a:stretch/>
        </p:blipFill>
        <p:spPr>
          <a:xfrm>
            <a:off x="8021715" y="5791200"/>
            <a:ext cx="1005840" cy="902677"/>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487" t="72222" r="6923" b="5555"/>
          <a:stretch/>
        </p:blipFill>
        <p:spPr>
          <a:xfrm>
            <a:off x="6918960" y="5791200"/>
            <a:ext cx="1005840" cy="874643"/>
          </a:xfrm>
          <a:prstGeom prst="rect">
            <a:avLst/>
          </a:prstGeom>
        </p:spPr>
      </p:pic>
      <p:pic>
        <p:nvPicPr>
          <p:cNvPr id="16" name="Picture 15"/>
          <p:cNvPicPr preferRelativeResize="0">
            <a:picLocks/>
          </p:cNvPicPr>
          <p:nvPr/>
        </p:nvPicPr>
        <p:blipFill rotWithShape="1">
          <a:blip r:embed="rId7"/>
          <a:srcRect l="19321"/>
          <a:stretch/>
        </p:blipFill>
        <p:spPr>
          <a:xfrm>
            <a:off x="228600" y="896533"/>
            <a:ext cx="7848600" cy="530398"/>
          </a:xfrm>
          <a:prstGeom prst="rect">
            <a:avLst/>
          </a:prstGeom>
          <a:effectLst>
            <a:outerShdw blurRad="127000" dist="38100" dir="2700000" algn="tl" rotWithShape="0">
              <a:prstClr val="black">
                <a:alpha val="40000"/>
              </a:prstClr>
            </a:outerShdw>
          </a:effectLst>
        </p:spPr>
      </p:pic>
      <p:sp>
        <p:nvSpPr>
          <p:cNvPr id="17" name="Title 1"/>
          <p:cNvSpPr txBox="1">
            <a:spLocks/>
          </p:cNvSpPr>
          <p:nvPr/>
        </p:nvSpPr>
        <p:spPr>
          <a:xfrm>
            <a:off x="228600" y="893531"/>
            <a:ext cx="7696200" cy="533400"/>
          </a:xfrm>
          <a:prstGeom prst="rect">
            <a:avLst/>
          </a:prstGeom>
        </p:spPr>
        <p:txBody>
          <a:bodyPr/>
          <a:lst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a:lstStyle>
          <a:p>
            <a:r>
              <a:rPr lang="en-US" sz="2400" dirty="0">
                <a:solidFill>
                  <a:srgbClr val="002060"/>
                </a:solidFill>
              </a:rPr>
              <a:t>Join the UCREA or UCRRA</a:t>
            </a:r>
          </a:p>
        </p:txBody>
      </p:sp>
    </p:spTree>
    <p:extLst>
      <p:ext uri="{BB962C8B-B14F-4D97-AF65-F5344CB8AC3E}">
        <p14:creationId xmlns:p14="http://schemas.microsoft.com/office/powerpoint/2010/main" val="167344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07472"/>
            <a:ext cx="8229600" cy="3200400"/>
          </a:xfrm>
        </p:spPr>
        <p:txBody>
          <a:bodyPr>
            <a:normAutofit/>
          </a:bodyPr>
          <a:lstStyle/>
          <a:p>
            <a:pPr marL="0" indent="0">
              <a:spcBef>
                <a:spcPts val="0"/>
              </a:spcBef>
              <a:spcAft>
                <a:spcPts val="600"/>
              </a:spcAft>
              <a:buClr>
                <a:srgbClr val="002060"/>
              </a:buClr>
              <a:buSzPct val="100000"/>
              <a:buNone/>
            </a:pPr>
            <a:r>
              <a:rPr lang="en-US" sz="2000" dirty="0"/>
              <a:t>Cristina Otegui, Retirement Center Director</a:t>
            </a:r>
          </a:p>
          <a:p>
            <a:pPr marL="0" indent="0">
              <a:spcBef>
                <a:spcPts val="0"/>
              </a:spcBef>
              <a:spcAft>
                <a:spcPts val="600"/>
              </a:spcAft>
              <a:buClr>
                <a:srgbClr val="002060"/>
              </a:buClr>
              <a:buSzPct val="100000"/>
              <a:buNone/>
            </a:pPr>
            <a:r>
              <a:rPr lang="en-US" sz="2000" dirty="0"/>
              <a:t>Phone:  (951) 827-5008</a:t>
            </a:r>
          </a:p>
          <a:p>
            <a:pPr marL="0" indent="0">
              <a:spcBef>
                <a:spcPts val="0"/>
              </a:spcBef>
              <a:spcAft>
                <a:spcPts val="600"/>
              </a:spcAft>
              <a:buClr>
                <a:srgbClr val="002060"/>
              </a:buClr>
              <a:buSzPct val="100000"/>
              <a:buNone/>
            </a:pPr>
            <a:r>
              <a:rPr lang="en-US" sz="2000" dirty="0"/>
              <a:t>Email:  </a:t>
            </a:r>
            <a:r>
              <a:rPr lang="en-US" sz="2000" dirty="0">
                <a:hlinkClick r:id="rId2"/>
              </a:rPr>
              <a:t>cristina.otegui@ucr.edu</a:t>
            </a:r>
            <a:r>
              <a:rPr lang="en-US" sz="2000" dirty="0"/>
              <a:t>    </a:t>
            </a:r>
          </a:p>
          <a:p>
            <a:pPr marL="0" indent="0">
              <a:spcBef>
                <a:spcPts val="0"/>
              </a:spcBef>
              <a:spcAft>
                <a:spcPts val="600"/>
              </a:spcAft>
              <a:buClr>
                <a:srgbClr val="002060"/>
              </a:buClr>
              <a:buSzPct val="100000"/>
              <a:buNone/>
            </a:pPr>
            <a:r>
              <a:rPr lang="en-US" sz="2000" dirty="0"/>
              <a:t>Location: Human Resources, University Village, Room 208i</a:t>
            </a:r>
          </a:p>
          <a:p>
            <a:pPr marL="0" indent="0">
              <a:spcBef>
                <a:spcPts val="0"/>
              </a:spcBef>
              <a:spcAft>
                <a:spcPts val="600"/>
              </a:spcAft>
              <a:buClr>
                <a:srgbClr val="002060"/>
              </a:buClr>
              <a:buSzPct val="100000"/>
              <a:buNone/>
            </a:pPr>
            <a:r>
              <a:rPr lang="en-US" sz="2000" dirty="0"/>
              <a:t>Office Hours: Tuesdays and Thursdays from 8:00 a.m. - 4:30 p.m.</a:t>
            </a:r>
          </a:p>
          <a:p>
            <a:pPr marL="0" indent="0">
              <a:spcBef>
                <a:spcPts val="0"/>
              </a:spcBef>
              <a:spcAft>
                <a:spcPts val="600"/>
              </a:spcAft>
              <a:buClr>
                <a:srgbClr val="002060"/>
              </a:buClr>
              <a:buSzPct val="100000"/>
              <a:buNone/>
            </a:pPr>
            <a:r>
              <a:rPr lang="en-US" sz="2000" dirty="0"/>
              <a:t>(Hours are subject to change. Appointments are recommended and are virtual at this time.)</a:t>
            </a:r>
          </a:p>
        </p:txBody>
      </p:sp>
      <p:pic>
        <p:nvPicPr>
          <p:cNvPr id="6" name="Picture 5"/>
          <p:cNvPicPr preferRelativeResize="0">
            <a:picLocks/>
          </p:cNvPicPr>
          <p:nvPr/>
        </p:nvPicPr>
        <p:blipFill rotWithShape="1">
          <a:blip r:embed="rId3"/>
          <a:srcRect l="19321"/>
          <a:stretch/>
        </p:blipFill>
        <p:spPr>
          <a:xfrm>
            <a:off x="533400" y="915092"/>
            <a:ext cx="4038600" cy="530398"/>
          </a:xfrm>
          <a:prstGeom prst="rect">
            <a:avLst/>
          </a:prstGeom>
          <a:effectLst>
            <a:outerShdw blurRad="127000" dist="38100" dir="2700000" algn="tl" rotWithShape="0">
              <a:prstClr val="black">
                <a:alpha val="40000"/>
              </a:prstClr>
            </a:outerShdw>
          </a:effectLst>
        </p:spPr>
      </p:pic>
      <p:sp>
        <p:nvSpPr>
          <p:cNvPr id="7" name="Title 1"/>
          <p:cNvSpPr txBox="1">
            <a:spLocks/>
          </p:cNvSpPr>
          <p:nvPr/>
        </p:nvSpPr>
        <p:spPr>
          <a:xfrm>
            <a:off x="498769" y="912091"/>
            <a:ext cx="5063831" cy="533400"/>
          </a:xfrm>
          <a:prstGeom prst="rect">
            <a:avLst/>
          </a:prstGeom>
        </p:spPr>
        <p:txBody>
          <a:bodyPr/>
          <a:lst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a:lstStyle>
          <a:p>
            <a:r>
              <a:rPr lang="en-US" sz="2400" dirty="0">
                <a:solidFill>
                  <a:srgbClr val="002060"/>
                </a:solidFill>
              </a:rPr>
              <a:t>Contact Information</a:t>
            </a:r>
          </a:p>
        </p:txBody>
      </p:sp>
      <p:sp>
        <p:nvSpPr>
          <p:cNvPr id="2" name="TextBox 1"/>
          <p:cNvSpPr txBox="1"/>
          <p:nvPr/>
        </p:nvSpPr>
        <p:spPr>
          <a:xfrm>
            <a:off x="3203354" y="4876800"/>
            <a:ext cx="2750818" cy="707886"/>
          </a:xfrm>
          <a:prstGeom prst="rect">
            <a:avLst/>
          </a:prstGeom>
          <a:noFill/>
        </p:spPr>
        <p:txBody>
          <a:bodyPr wrap="none" rtlCol="0">
            <a:spAutoFit/>
          </a:bodyPr>
          <a:lstStyle/>
          <a:p>
            <a:r>
              <a:rPr lang="en-US" sz="4000" dirty="0"/>
              <a:t>Thank You!</a:t>
            </a:r>
          </a:p>
        </p:txBody>
      </p:sp>
      <p:pic>
        <p:nvPicPr>
          <p:cNvPr id="5" name="Picture 4">
            <a:extLst>
              <a:ext uri="{FF2B5EF4-FFF2-40B4-BE49-F238E27FC236}">
                <a16:creationId xmlns:a16="http://schemas.microsoft.com/office/drawing/2014/main" id="{D5569758-70BF-41FF-A96E-9BB950935F11}"/>
              </a:ext>
            </a:extLst>
          </p:cNvPr>
          <p:cNvPicPr>
            <a:picLocks noChangeAspect="1"/>
          </p:cNvPicPr>
          <p:nvPr/>
        </p:nvPicPr>
        <p:blipFill>
          <a:blip r:embed="rId4"/>
          <a:stretch>
            <a:fillRect/>
          </a:stretch>
        </p:blipFill>
        <p:spPr>
          <a:xfrm>
            <a:off x="6934200" y="5803314"/>
            <a:ext cx="2109399" cy="902286"/>
          </a:xfrm>
          <a:prstGeom prst="rect">
            <a:avLst/>
          </a:prstGeom>
        </p:spPr>
      </p:pic>
    </p:spTree>
    <p:extLst>
      <p:ext uri="{BB962C8B-B14F-4D97-AF65-F5344CB8AC3E}">
        <p14:creationId xmlns:p14="http://schemas.microsoft.com/office/powerpoint/2010/main" val="637084730"/>
      </p:ext>
    </p:extLst>
  </p:cSld>
  <p:clrMapOvr>
    <a:masterClrMapping/>
  </p:clrMapOvr>
</p:sld>
</file>

<file path=ppt/theme/theme1.xml><?xml version="1.0" encoding="utf-8"?>
<a:theme xmlns:a="http://schemas.openxmlformats.org/drawingml/2006/main" name="UCRTemplate2">
  <a:themeElements>
    <a:clrScheme name="Custom 96">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002060"/>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CRTemplate_blue [Read-Only] [Compatibility Mode]" id="{7EF4004A-D0E2-4256-8917-73F9BDB11ED6}" vid="{C47A0F65-7DDA-42E6-91DD-B15061A0EE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5A3542A99504C9A47787DB45CE46E" ma:contentTypeVersion="13" ma:contentTypeDescription="Create a new document." ma:contentTypeScope="" ma:versionID="41ebf8cb5dea99b2c67b22106b8b4b55">
  <xsd:schema xmlns:xsd="http://www.w3.org/2001/XMLSchema" xmlns:xs="http://www.w3.org/2001/XMLSchema" xmlns:p="http://schemas.microsoft.com/office/2006/metadata/properties" xmlns:ns3="9812d860-2306-44da-a928-6a82f1a624e0" xmlns:ns4="ede209e7-5ef3-4a28-b892-37f78501cbc1" targetNamespace="http://schemas.microsoft.com/office/2006/metadata/properties" ma:root="true" ma:fieldsID="828a2cb29b8bee1510a3b33d7c7159ab" ns3:_="" ns4:_="">
    <xsd:import namespace="9812d860-2306-44da-a928-6a82f1a624e0"/>
    <xsd:import namespace="ede209e7-5ef3-4a28-b892-37f78501c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2d860-2306-44da-a928-6a82f1a624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e209e7-5ef3-4a28-b892-37f78501c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C435BA-C740-4F00-8CFF-07E8CE89C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12d860-2306-44da-a928-6a82f1a624e0"/>
    <ds:schemaRef ds:uri="ede209e7-5ef3-4a28-b892-37f78501c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8DE6FA-FB4C-45A6-9CA1-DFD3D5E910FE}">
  <ds:schemaRefs>
    <ds:schemaRef ds:uri="http://schemas.microsoft.com/sharepoint/v3/contenttype/forms"/>
  </ds:schemaRefs>
</ds:datastoreItem>
</file>

<file path=customXml/itemProps3.xml><?xml version="1.0" encoding="utf-8"?>
<ds:datastoreItem xmlns:ds="http://schemas.openxmlformats.org/officeDocument/2006/customXml" ds:itemID="{09E9A824-DA46-4308-A93C-2E569CA55760}">
  <ds:schemaRefs>
    <ds:schemaRef ds:uri="http://purl.org/dc/elements/1.1/"/>
    <ds:schemaRef ds:uri="http://schemas.microsoft.com/office/2006/documentManagement/types"/>
    <ds:schemaRef ds:uri="9812d860-2306-44da-a928-6a82f1a624e0"/>
    <ds:schemaRef ds:uri="http://purl.org/dc/dcmitype/"/>
    <ds:schemaRef ds:uri="http://schemas.microsoft.com/office/2006/metadata/properties"/>
    <ds:schemaRef ds:uri="http://schemas.microsoft.com/office/infopath/2007/PartnerControls"/>
    <ds:schemaRef ds:uri="http://schemas.openxmlformats.org/package/2006/metadata/core-properties"/>
    <ds:schemaRef ds:uri="ede209e7-5ef3-4a28-b892-37f78501cbc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UCRTemplate_blue- do not use</Template>
  <TotalTime>2837</TotalTime>
  <Words>467</Words>
  <Application>Microsoft Office PowerPoint</Application>
  <PresentationFormat>On-screen Show (4:3)</PresentationFormat>
  <Paragraphs>51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UCRTemplate2</vt:lpstr>
      <vt:lpstr>PowerPoint Presentation</vt:lpstr>
      <vt:lpstr>PowerPoint Presentation</vt:lpstr>
      <vt:lpstr>PowerPoint Presentation</vt:lpstr>
      <vt:lpstr>PowerPoint Presentation</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Sanchez</dc:creator>
  <cp:lastModifiedBy>Jorge Sanchez</cp:lastModifiedBy>
  <cp:revision>202</cp:revision>
  <cp:lastPrinted>2019-01-23T20:52:52Z</cp:lastPrinted>
  <dcterms:created xsi:type="dcterms:W3CDTF">2015-09-16T15:01:42Z</dcterms:created>
  <dcterms:modified xsi:type="dcterms:W3CDTF">2021-01-28T16:31:47Z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0x010100BB15A3542A99504C9A47787DB45CE46E</vt:lpwstr>
  </property>
</Properties>
</file>