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9"/>
  </p:notesMasterIdLst>
  <p:sldIdLst>
    <p:sldId id="430" r:id="rId5"/>
    <p:sldId id="260" r:id="rId6"/>
    <p:sldId id="263" r:id="rId7"/>
    <p:sldId id="268" r:id="rId8"/>
    <p:sldId id="421" r:id="rId9"/>
    <p:sldId id="448" r:id="rId10"/>
    <p:sldId id="449" r:id="rId11"/>
    <p:sldId id="423" r:id="rId12"/>
    <p:sldId id="475" r:id="rId13"/>
    <p:sldId id="476" r:id="rId14"/>
    <p:sldId id="431" r:id="rId15"/>
    <p:sldId id="432" r:id="rId16"/>
    <p:sldId id="433" r:id="rId17"/>
    <p:sldId id="406" r:id="rId18"/>
    <p:sldId id="434" r:id="rId19"/>
    <p:sldId id="435" r:id="rId20"/>
    <p:sldId id="418" r:id="rId21"/>
    <p:sldId id="284" r:id="rId22"/>
    <p:sldId id="442" r:id="rId23"/>
    <p:sldId id="287" r:id="rId24"/>
    <p:sldId id="290" r:id="rId25"/>
    <p:sldId id="462" r:id="rId26"/>
    <p:sldId id="294" r:id="rId27"/>
    <p:sldId id="295" r:id="rId28"/>
    <p:sldId id="451" r:id="rId29"/>
    <p:sldId id="401" r:id="rId30"/>
    <p:sldId id="452" r:id="rId31"/>
    <p:sldId id="453" r:id="rId32"/>
    <p:sldId id="305" r:id="rId33"/>
    <p:sldId id="320" r:id="rId34"/>
    <p:sldId id="457" r:id="rId35"/>
    <p:sldId id="458" r:id="rId36"/>
    <p:sldId id="478" r:id="rId37"/>
    <p:sldId id="437" r:id="rId38"/>
    <p:sldId id="454" r:id="rId39"/>
    <p:sldId id="463" r:id="rId40"/>
    <p:sldId id="477" r:id="rId41"/>
    <p:sldId id="459" r:id="rId42"/>
    <p:sldId id="444" r:id="rId43"/>
    <p:sldId id="438" r:id="rId44"/>
    <p:sldId id="382" r:id="rId45"/>
    <p:sldId id="460" r:id="rId46"/>
    <p:sldId id="465" r:id="rId47"/>
    <p:sldId id="384" r:id="rId48"/>
    <p:sldId id="386" r:id="rId49"/>
    <p:sldId id="387" r:id="rId50"/>
    <p:sldId id="445" r:id="rId51"/>
    <p:sldId id="466" r:id="rId52"/>
    <p:sldId id="429" r:id="rId53"/>
    <p:sldId id="447" r:id="rId54"/>
    <p:sldId id="467" r:id="rId55"/>
    <p:sldId id="468" r:id="rId56"/>
    <p:sldId id="469" r:id="rId57"/>
    <p:sldId id="470" r:id="rId58"/>
    <p:sldId id="471" r:id="rId59"/>
    <p:sldId id="398" r:id="rId60"/>
    <p:sldId id="472" r:id="rId61"/>
    <p:sldId id="342" r:id="rId62"/>
    <p:sldId id="439" r:id="rId63"/>
    <p:sldId id="440" r:id="rId64"/>
    <p:sldId id="441" r:id="rId65"/>
    <p:sldId id="347" r:id="rId66"/>
    <p:sldId id="348" r:id="rId67"/>
    <p:sldId id="349" r:id="rId68"/>
    <p:sldId id="351" r:id="rId69"/>
    <p:sldId id="356" r:id="rId70"/>
    <p:sldId id="361" r:id="rId71"/>
    <p:sldId id="415" r:id="rId72"/>
    <p:sldId id="363" r:id="rId73"/>
    <p:sldId id="371" r:id="rId74"/>
    <p:sldId id="364" r:id="rId75"/>
    <p:sldId id="393" r:id="rId76"/>
    <p:sldId id="404" r:id="rId77"/>
    <p:sldId id="464" r:id="rId7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Wolf" initials="AW" lastIdx="10" clrIdx="0"/>
  <p:cmAuthor id="1" name="HS" initials="HS" lastIdx="33" clrIdx="1"/>
  <p:cmAuthor id="2" name="Windows User" initials="WU" lastIdx="3" clrIdx="2"/>
  <p:cmAuthor id="3" name="Gil Sebastian" initials="GS" lastIdx="2" clrIdx="3"/>
  <p:cmAuthor id="4" name="UCI_Employee" initials="UCI" lastIdx="12" clrIdx="4"/>
  <p:cmAuthor id="5" name="Anne Wolf" initials="" lastIdx="2" clrIdx="5"/>
  <p:cmAuthor id="6" name="Heather Pineda" initials="HP" lastIdx="5" clrIdx="6">
    <p:extLst>
      <p:ext uri="{19B8F6BF-5375-455C-9EA6-DF929625EA0E}">
        <p15:presenceInfo xmlns:p15="http://schemas.microsoft.com/office/powerpoint/2012/main" userId="S-1-5-21-1801674531-1757981266-2146972089-299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4EB"/>
    <a:srgbClr val="C5F0FF"/>
    <a:srgbClr val="6EB3FE"/>
    <a:srgbClr val="30B9FE"/>
    <a:srgbClr val="5EC9FE"/>
    <a:srgbClr val="7ED3FE"/>
    <a:srgbClr val="4BD0FF"/>
    <a:srgbClr val="00B0EE"/>
    <a:srgbClr val="0091C4"/>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64395" autoAdjust="0"/>
  </p:normalViewPr>
  <p:slideViewPr>
    <p:cSldViewPr snapToGrid="0" snapToObjects="1">
      <p:cViewPr varScale="1">
        <p:scale>
          <a:sx n="43" d="100"/>
          <a:sy n="43" d="100"/>
        </p:scale>
        <p:origin x="2048"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notesViewPr>
    <p:cSldViewPr snapToGrid="0" snapToObjects="1">
      <p:cViewPr>
        <p:scale>
          <a:sx n="100" d="100"/>
          <a:sy n="100" d="100"/>
        </p:scale>
        <p:origin x="-3468" y="-15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3" tIns="46656" rIns="93313" bIns="46656"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3" tIns="46656" rIns="93313" bIns="46656" rtlCol="0"/>
          <a:lstStyle>
            <a:lvl1pPr algn="r">
              <a:defRPr sz="1200"/>
            </a:lvl1pPr>
          </a:lstStyle>
          <a:p>
            <a:fld id="{89635850-FF2C-4FB9-AFC5-7D70689FF0F8}" type="datetimeFigureOut">
              <a:rPr lang="en-US" smtClean="0"/>
              <a:t>3/3/2022</a:t>
            </a:fld>
            <a:endParaRPr lang="en-US"/>
          </a:p>
        </p:txBody>
      </p:sp>
      <p:sp>
        <p:nvSpPr>
          <p:cNvPr id="4" name="Slide Image Placeholder 3"/>
          <p:cNvSpPr>
            <a:spLocks noGrp="1" noRot="1" noChangeAspect="1"/>
          </p:cNvSpPr>
          <p:nvPr>
            <p:ph type="sldImg" idx="2"/>
          </p:nvPr>
        </p:nvSpPr>
        <p:spPr>
          <a:xfrm>
            <a:off x="1184275" y="696913"/>
            <a:ext cx="4654550" cy="3492500"/>
          </a:xfrm>
          <a:prstGeom prst="rect">
            <a:avLst/>
          </a:prstGeom>
          <a:noFill/>
          <a:ln w="12700">
            <a:solidFill>
              <a:prstClr val="black"/>
            </a:solidFill>
          </a:ln>
        </p:spPr>
        <p:txBody>
          <a:bodyPr vert="horz" lIns="93313" tIns="46656" rIns="93313" bIns="46656"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3" tIns="46656" rIns="93313" bIns="4665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13" tIns="46656" rIns="93313" bIns="46656"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3" tIns="46656" rIns="93313" bIns="46656" rtlCol="0" anchor="b"/>
          <a:lstStyle>
            <a:lvl1pPr algn="r">
              <a:defRPr sz="1200"/>
            </a:lvl1pPr>
          </a:lstStyle>
          <a:p>
            <a:fld id="{97F266F1-B414-4774-922D-E70E99600894}" type="slidenum">
              <a:rPr lang="en-US" smtClean="0"/>
              <a:t>‹#›</a:t>
            </a:fld>
            <a:endParaRPr lang="en-US"/>
          </a:p>
        </p:txBody>
      </p:sp>
    </p:spTree>
    <p:extLst>
      <p:ext uri="{BB962C8B-B14F-4D97-AF65-F5344CB8AC3E}">
        <p14:creationId xmlns:p14="http://schemas.microsoft.com/office/powerpoint/2010/main" val="34618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cplus.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Good afternoon</a:t>
            </a:r>
            <a:r>
              <a:rPr lang="en-US" baseline="0" dirty="0"/>
              <a:t> everyone.  W</a:t>
            </a:r>
            <a:r>
              <a:rPr lang="en-US" dirty="0"/>
              <a:t>elcome to today’s new employee benefits orientation.</a:t>
            </a:r>
          </a:p>
          <a:p>
            <a:pPr rtl="0"/>
            <a:endParaRPr lang="en-US" dirty="0"/>
          </a:p>
          <a:p>
            <a:r>
              <a:rPr lang="en-US" dirty="0"/>
              <a:t>I am _______ and I will be leading you through this webinar, along with my colleague______ . This orientation is specifically designed for employees who are not eligible for the UC Primary</a:t>
            </a:r>
            <a:r>
              <a:rPr lang="en-US" baseline="0" dirty="0"/>
              <a:t> </a:t>
            </a:r>
            <a:r>
              <a:rPr lang="en-US" dirty="0"/>
              <a:t>Retirement Benefits program.  You may hear yourself referred to as a “Safe Harbor” participant.</a:t>
            </a:r>
            <a:r>
              <a:rPr lang="en-US" baseline="0" dirty="0"/>
              <a:t>  Safe Harbor employees include </a:t>
            </a:r>
            <a:r>
              <a:rPr lang="en-US" dirty="0"/>
              <a:t>part-time, seasonal and temporary UC employees who are not eligible to participate in the Primary Retirement Benefits Program and whose pay is not subject to Social Security taxes. Also included in this category are non-exempt UC student employees who do not satisfy certain course load requirements, and certain resident aliens and academic appointees.  </a:t>
            </a:r>
          </a:p>
          <a:p>
            <a:pPr rtl="0"/>
            <a:endParaRPr lang="en-US" dirty="0"/>
          </a:p>
          <a:p>
            <a:pPr rtl="0"/>
            <a:r>
              <a:rPr lang="en-US" dirty="0"/>
              <a:t>Depending</a:t>
            </a:r>
            <a:r>
              <a:rPr lang="en-US" baseline="0" dirty="0"/>
              <a:t> on your status, you may be eligible for the </a:t>
            </a:r>
            <a:r>
              <a:rPr lang="en-US" dirty="0"/>
              <a:t>mid or core level health &amp; welfare benefits</a:t>
            </a:r>
            <a:r>
              <a:rPr lang="en-US" baseline="0" dirty="0"/>
              <a:t> package.  However, some Safe Harbor employees who do not meet minimum work requirements are not eligible for any health &amp; welfare benefits.  But, all of you (except students who normally work less than 20 </a:t>
            </a:r>
            <a:r>
              <a:rPr lang="en-US" baseline="0" dirty="0" err="1"/>
              <a:t>hrs</a:t>
            </a:r>
            <a:r>
              <a:rPr lang="en-US" baseline="0" dirty="0"/>
              <a:t>/</a:t>
            </a:r>
            <a:r>
              <a:rPr lang="en-US" baseline="0" dirty="0" err="1"/>
              <a:t>wk</a:t>
            </a:r>
            <a:r>
              <a:rPr lang="en-US" baseline="0" dirty="0"/>
              <a:t>) participate in the Retirement Savings Program. </a:t>
            </a:r>
            <a:endParaRPr lang="en-US" dirty="0"/>
          </a:p>
          <a:p>
            <a:pPr rtl="0"/>
            <a:endParaRPr lang="en-US" dirty="0"/>
          </a:p>
          <a:p>
            <a:pPr rtl="0"/>
            <a:r>
              <a:rPr lang="en-US" dirty="0"/>
              <a:t>Today’s presentation will last about one and</a:t>
            </a:r>
            <a:r>
              <a:rPr lang="en-US" baseline="0" dirty="0"/>
              <a:t> a half </a:t>
            </a:r>
            <a:r>
              <a:rPr lang="en-US" dirty="0"/>
              <a:t>hours, including</a:t>
            </a:r>
            <a:r>
              <a:rPr lang="en-US" baseline="0" dirty="0"/>
              <a:t> Q&amp;As towards the end of the presentation. </a:t>
            </a:r>
            <a:endParaRPr lang="en-US" dirty="0"/>
          </a:p>
          <a:p>
            <a:pPr rtl="0"/>
            <a:endParaRPr lang="en-US" dirty="0"/>
          </a:p>
          <a:p>
            <a:pPr rtl="0"/>
            <a:r>
              <a:rPr lang="en-US" dirty="0"/>
              <a:t>A quick housekeeping note:  We’ll be placing everyone on mute</a:t>
            </a:r>
            <a:r>
              <a:rPr lang="en-US" baseline="0" dirty="0"/>
              <a:t> to reduce background noise.  We’ll unmute the lines after each section, so that you can ask questions.</a:t>
            </a:r>
            <a:endParaRPr lang="en-US" dirty="0"/>
          </a:p>
          <a:p>
            <a:pPr rtl="0"/>
            <a:endParaRPr lang="en-US" dirty="0"/>
          </a:p>
          <a:p>
            <a:pPr rtl="0"/>
            <a:r>
              <a:rPr lang="en-US" dirty="0"/>
              <a:t>OK, let’s get started with a quick introduction to the University of California.</a:t>
            </a:r>
          </a:p>
        </p:txBody>
      </p:sp>
      <p:sp>
        <p:nvSpPr>
          <p:cNvPr id="4" name="Slide Number Placeholder 3"/>
          <p:cNvSpPr>
            <a:spLocks noGrp="1"/>
          </p:cNvSpPr>
          <p:nvPr>
            <p:ph type="sldNum" sz="quarter" idx="10"/>
          </p:nvPr>
        </p:nvSpPr>
        <p:spPr/>
        <p:txBody>
          <a:bodyPr/>
          <a:lstStyle/>
          <a:p>
            <a:fld id="{97F266F1-B414-4774-922D-E70E99600894}" type="slidenum">
              <a:rPr lang="en-US" smtClean="0"/>
              <a:t>1</a:t>
            </a:fld>
            <a:endParaRPr lang="en-US"/>
          </a:p>
        </p:txBody>
      </p:sp>
    </p:spTree>
    <p:extLst>
      <p:ext uri="{BB962C8B-B14F-4D97-AF65-F5344CB8AC3E}">
        <p14:creationId xmlns:p14="http://schemas.microsoft.com/office/powerpoint/2010/main" val="15555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006"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Think of ALEX as your own personal benefits counselor — available 24/7 on your computer, phone or tablet. </a:t>
            </a:r>
          </a:p>
          <a:p>
            <a:pPr defTabSz="933006">
              <a:defRPr/>
            </a:pPr>
            <a:endParaRPr lang="en-US" sz="1200" b="0" i="0" kern="1200" dirty="0">
              <a:solidFill>
                <a:schemeClr val="tx1"/>
              </a:solidFill>
              <a:effectLst/>
              <a:latin typeface="+mn-lt"/>
              <a:ea typeface="+mn-ea"/>
              <a:cs typeface="+mn-cs"/>
            </a:endParaRPr>
          </a:p>
          <a:p>
            <a:pPr defTabSz="933006">
              <a:defRPr/>
            </a:pPr>
            <a:r>
              <a:rPr lang="en-US" sz="1200" b="0" i="0" kern="1200" dirty="0">
                <a:solidFill>
                  <a:schemeClr val="tx1"/>
                </a:solidFill>
                <a:effectLst/>
                <a:latin typeface="+mn-lt"/>
                <a:ea typeface="+mn-ea"/>
                <a:cs typeface="+mn-cs"/>
              </a:rPr>
              <a:t>For the same great coaching in Spanish, check out ALEX Go. Just click on the Spanish language link on the ALEX launch screen</a:t>
            </a:r>
            <a:r>
              <a:rPr lang="en-US" sz="1200" b="0" i="0" kern="1200" baseline="0" dirty="0">
                <a:solidFill>
                  <a:schemeClr val="tx1"/>
                </a:solidFill>
                <a:effectLst/>
                <a:latin typeface="+mn-lt"/>
                <a:ea typeface="+mn-ea"/>
                <a:cs typeface="+mn-cs"/>
              </a:rPr>
              <a:t> or go to the link provided: https://go.myalex.com/es/uc/2022</a:t>
            </a:r>
            <a:endParaRPr lang="en-US" b="0" i="0" u="none" strike="noStrike" kern="1200" baseline="0" dirty="0">
              <a:solidFill>
                <a:schemeClr val="tx1"/>
              </a:solidFill>
              <a:latin typeface="+mn-lt"/>
              <a:ea typeface="+mn-ea"/>
              <a:cs typeface="+mn-cs"/>
            </a:endParaRPr>
          </a:p>
          <a:p>
            <a:pPr defTabSz="933006">
              <a:defRPr/>
            </a:pPr>
            <a:endParaRPr lang="en-US" dirty="0"/>
          </a:p>
          <a:p>
            <a:pPr defTabSz="93300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10</a:t>
            </a:fld>
            <a:endParaRPr lang="en-US"/>
          </a:p>
        </p:txBody>
      </p:sp>
    </p:spTree>
    <p:extLst>
      <p:ext uri="{BB962C8B-B14F-4D97-AF65-F5344CB8AC3E}">
        <p14:creationId xmlns:p14="http://schemas.microsoft.com/office/powerpoint/2010/main" val="297428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UC offers two health &amp; welfare benefits packages to Safe Harbor employees:  Mid-level and CORE.  </a:t>
            </a:r>
            <a:r>
              <a:rPr lang="en-US" b="1" baseline="0" dirty="0"/>
              <a:t>If you are not in either group, you do not receive any health &amp; welfare benefits.</a:t>
            </a:r>
          </a:p>
          <a:p>
            <a:endParaRPr lang="en-US" baseline="0" dirty="0"/>
          </a:p>
          <a:p>
            <a:r>
              <a:rPr lang="en-US" baseline="0" dirty="0"/>
              <a:t>Your eligibility for a particular benefits package depends on the type of job you have, the percentage of time you work and the length of your appointment.  </a:t>
            </a:r>
            <a:endParaRPr lang="en-US" dirty="0"/>
          </a:p>
          <a:p>
            <a:pPr defTabSz="933126">
              <a:defRPr/>
            </a:pPr>
            <a:endParaRPr lang="en-US" dirty="0"/>
          </a:p>
          <a:p>
            <a:pPr marL="0" marR="0" lvl="0" indent="0" algn="l" defTabSz="933126" rtl="0" eaLnBrk="1" fontAlgn="auto" latinLnBrk="0" hangingPunct="1">
              <a:lnSpc>
                <a:spcPct val="100000"/>
              </a:lnSpc>
              <a:spcBef>
                <a:spcPts val="0"/>
              </a:spcBef>
              <a:spcAft>
                <a:spcPts val="0"/>
              </a:spcAft>
              <a:buClrTx/>
              <a:buSzTx/>
              <a:buFontTx/>
              <a:buNone/>
              <a:tabLst/>
              <a:defRPr/>
            </a:pPr>
            <a:r>
              <a:rPr lang="en-US" dirty="0"/>
              <a:t>Your</a:t>
            </a:r>
            <a:r>
              <a:rPr lang="en-US" baseline="0" dirty="0"/>
              <a:t> offer letter should indicate which benefits package you are eligible for, however here are the initial requirements: </a:t>
            </a:r>
          </a:p>
          <a:p>
            <a:pPr marL="0" marR="0" lvl="0" indent="0" algn="l" defTabSz="933126"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3126" rtl="0" eaLnBrk="1" fontAlgn="auto" latinLnBrk="0" hangingPunct="1">
              <a:lnSpc>
                <a:spcPct val="100000"/>
              </a:lnSpc>
              <a:spcBef>
                <a:spcPts val="0"/>
              </a:spcBef>
              <a:spcAft>
                <a:spcPts val="0"/>
              </a:spcAft>
              <a:buClrTx/>
              <a:buSzTx/>
              <a:buFontTx/>
              <a:buNone/>
              <a:tabLst/>
              <a:defRPr/>
            </a:pPr>
            <a:r>
              <a:rPr lang="en-US" baseline="0" dirty="0"/>
              <a:t>(read the boxes).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UC bases your ongoing eligibility for benefits on your average hours of service  over a 12-month period from approximately Nov to Nov. </a:t>
            </a:r>
            <a:r>
              <a:rPr lang="en-US" b="1" i="0" u="none" strike="noStrike" kern="1200" baseline="0" dirty="0">
                <a:solidFill>
                  <a:srgbClr val="FF0000"/>
                </a:solidFill>
                <a:latin typeface="+mn-lt"/>
                <a:ea typeface="+mn-ea"/>
                <a:cs typeface="+mn-cs"/>
              </a:rPr>
              <a:t>(Click)</a:t>
            </a:r>
          </a:p>
          <a:p>
            <a:endParaRPr lang="en-US" dirty="0"/>
          </a:p>
          <a:p>
            <a:endParaRPr lang="en-US" dirty="0"/>
          </a:p>
          <a:p>
            <a:r>
              <a:rPr lang="en-US" dirty="0"/>
              <a:t>Once you earn benefits eligibility, you’ll continue those benefits as long as you meet a certain threshold, which is shown in the orange boxes. </a:t>
            </a:r>
          </a:p>
        </p:txBody>
      </p:sp>
      <p:sp>
        <p:nvSpPr>
          <p:cNvPr id="4" name="Slide Number Placeholder 3"/>
          <p:cNvSpPr>
            <a:spLocks noGrp="1"/>
          </p:cNvSpPr>
          <p:nvPr>
            <p:ph type="sldNum" sz="quarter" idx="10"/>
          </p:nvPr>
        </p:nvSpPr>
        <p:spPr/>
        <p:txBody>
          <a:bodyPr/>
          <a:lstStyle/>
          <a:p>
            <a:fld id="{97F266F1-B414-4774-922D-E70E99600894}" type="slidenum">
              <a:rPr lang="en-US" smtClean="0"/>
              <a:t>11</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UC provides some plans at no cost to mid-level and CORE eligible employees. </a:t>
            </a:r>
          </a:p>
          <a:p>
            <a:pPr rtl="0"/>
            <a:endParaRPr lang="en-US" dirty="0"/>
          </a:p>
          <a:p>
            <a:pPr rtl="0"/>
            <a:r>
              <a:rPr lang="en-US" dirty="0"/>
              <a:t>You’re enrolled automatically in basic short term disability, CORE life, business travel accident insurance.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And for others, including medical, you must enroll within 31 days of your hire date. </a:t>
            </a:r>
            <a:r>
              <a:rPr lang="en-US" b="1" i="0" u="none" strike="noStrike" kern="1200" baseline="0" dirty="0">
                <a:solidFill>
                  <a:srgbClr val="FF0000"/>
                </a:solidFill>
                <a:latin typeface="+mn-lt"/>
                <a:ea typeface="+mn-ea"/>
                <a:cs typeface="+mn-cs"/>
              </a:rPr>
              <a:t>(Click)</a:t>
            </a:r>
          </a:p>
          <a:p>
            <a:pPr rtl="0"/>
            <a:endParaRPr lang="en-US" dirty="0"/>
          </a:p>
          <a:p>
            <a:pPr rtl="0"/>
            <a:endParaRPr lang="en-US" dirty="0"/>
          </a:p>
          <a:p>
            <a:pPr rtl="0"/>
            <a:r>
              <a:rPr lang="en-US" dirty="0"/>
              <a:t>We’ll cover all of these benefits in more detail today.</a:t>
            </a:r>
          </a:p>
          <a:p>
            <a:endParaRPr lang="en-US" dirty="0"/>
          </a:p>
          <a:p>
            <a:endParaRPr lang="en-US" dirty="0"/>
          </a:p>
          <a:p>
            <a:pPr rtl="0"/>
            <a:endParaRPr lang="en-US" sz="1600"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12</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Safe Harbor employees are not eligible to participate in the UC Retirement Plan and instead make mandatory contributions of 7.5% to the DC Plan Pre-tax account. This contribution is in lieu of the Social Security tax.  </a:t>
            </a:r>
          </a:p>
          <a:p>
            <a:endParaRPr lang="en-US" baseline="0" dirty="0"/>
          </a:p>
        </p:txBody>
      </p:sp>
      <p:sp>
        <p:nvSpPr>
          <p:cNvPr id="4" name="Slide Number Placeholder 3"/>
          <p:cNvSpPr>
            <a:spLocks noGrp="1"/>
          </p:cNvSpPr>
          <p:nvPr>
            <p:ph type="sldNum" sz="quarter" idx="10"/>
          </p:nvPr>
        </p:nvSpPr>
        <p:spPr/>
        <p:txBody>
          <a:bodyPr/>
          <a:lstStyle/>
          <a:p>
            <a:fld id="{97F266F1-B414-4774-922D-E70E99600894}" type="slidenum">
              <a:rPr lang="en-US" smtClean="0"/>
              <a:t>13</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university positions are represented by unions, and their benefits are subject to collective bargaining. </a:t>
            </a:r>
          </a:p>
          <a:p>
            <a:endParaRPr lang="en-US" dirty="0"/>
          </a:p>
          <a:p>
            <a:r>
              <a:rPr lang="en-US" dirty="0"/>
              <a:t>So if you’re in a union, your benefits may be different from what we describe today. You can check your bargaining agreement—which is posted on </a:t>
            </a:r>
            <a:r>
              <a:rPr lang="en-US" dirty="0" err="1"/>
              <a:t>UCnet</a:t>
            </a:r>
            <a:r>
              <a:rPr lang="en-US" dirty="0"/>
              <a:t>—or talk to your union representative for details. Your recruiter or hiring department can tell you whether your position is subject to a UC union contract.</a:t>
            </a:r>
          </a:p>
        </p:txBody>
      </p:sp>
      <p:sp>
        <p:nvSpPr>
          <p:cNvPr id="4" name="Slide Number Placeholder 3"/>
          <p:cNvSpPr>
            <a:spLocks noGrp="1"/>
          </p:cNvSpPr>
          <p:nvPr>
            <p:ph type="sldNum" sz="quarter" idx="10"/>
          </p:nvPr>
        </p:nvSpPr>
        <p:spPr/>
        <p:txBody>
          <a:bodyPr/>
          <a:lstStyle/>
          <a:p>
            <a:fld id="{97F266F1-B414-4774-922D-E70E99600894}" type="slidenum">
              <a:rPr lang="en-US" smtClean="0"/>
              <a:t>14</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Let’s begin with medical benefits,</a:t>
            </a:r>
            <a:r>
              <a:rPr lang="en-US" baseline="0" dirty="0"/>
              <a:t> which are only available to mid-level and CORE eligible employees. </a:t>
            </a:r>
            <a:r>
              <a:rPr lang="en-US" b="1" dirty="0"/>
              <a:t>Remember that</a:t>
            </a:r>
            <a:r>
              <a:rPr lang="en-US" b="1" baseline="0" dirty="0"/>
              <a:t> </a:t>
            </a:r>
            <a:r>
              <a:rPr lang="en-US" dirty="0"/>
              <a:t>i</a:t>
            </a:r>
            <a:r>
              <a:rPr lang="en-US" b="1" baseline="0" dirty="0"/>
              <a:t>f you are not in either group, you do not receive any health &amp; welfare benefits.</a:t>
            </a:r>
            <a:r>
              <a:rPr lang="en-US" dirty="0"/>
              <a:t>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15</a:t>
            </a:fld>
            <a:endParaRPr lang="en-US"/>
          </a:p>
        </p:txBody>
      </p:sp>
    </p:spTree>
    <p:extLst>
      <p:ext uri="{BB962C8B-B14F-4D97-AF65-F5344CB8AC3E}">
        <p14:creationId xmlns:p14="http://schemas.microsoft.com/office/powerpoint/2010/main" val="2823473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Mid-level benefits packages include all of the medical</a:t>
            </a:r>
            <a:r>
              <a:rPr lang="en-US" baseline="0" dirty="0"/>
              <a:t> plan options.  The CORE package includes only the CORE medical plan, whose premium is paid by UC. </a:t>
            </a:r>
            <a:endParaRPr lang="en-US" dirty="0"/>
          </a:p>
          <a:p>
            <a:pPr defTabSz="933126">
              <a:defRPr/>
            </a:pPr>
            <a:endParaRPr lang="en-US" b="0" i="0" u="none" strike="noStrike" kern="1200" baseline="0" dirty="0">
              <a:solidFill>
                <a:schemeClr val="tx1"/>
              </a:solidFill>
              <a:latin typeface="+mn-lt"/>
              <a:ea typeface="+mn-ea"/>
              <a:cs typeface="+mn-cs"/>
            </a:endParaRPr>
          </a:p>
          <a:p>
            <a:pPr defTabSz="933126">
              <a:defRPr/>
            </a:pPr>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16</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baseline="0" dirty="0">
                <a:solidFill>
                  <a:schemeClr val="tx1"/>
                </a:solidFill>
                <a:latin typeface="+mn-lt"/>
                <a:ea typeface="+mn-ea"/>
                <a:cs typeface="+mn-cs"/>
              </a:rPr>
              <a:t>While all of our plans vary in important ways, they all have some key elements in common. </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There are no exclusions for pre-existing conditions. </a:t>
            </a:r>
          </a:p>
          <a:p>
            <a:pPr defTabSz="933126">
              <a:defRPr/>
            </a:pPr>
            <a:r>
              <a:rPr lang="en-US" b="0" i="0" u="none" strike="noStrike" kern="1200" baseline="0" dirty="0">
                <a:solidFill>
                  <a:schemeClr val="tx1"/>
                </a:solidFill>
              </a:rPr>
              <a:t>All of our plans have prescription drug coverage,</a:t>
            </a:r>
          </a:p>
          <a:p>
            <a:pPr defTabSz="933126">
              <a:defRPr/>
            </a:pPr>
            <a:r>
              <a:rPr lang="en-US" b="0" i="0" u="none" strike="noStrike" kern="1200" baseline="0" dirty="0">
                <a:solidFill>
                  <a:schemeClr val="tx1"/>
                </a:solidFill>
              </a:rPr>
              <a:t>behavioral health coverage</a:t>
            </a:r>
          </a:p>
          <a:p>
            <a:pPr defTabSz="933126">
              <a:defRPr/>
            </a:pPr>
            <a:r>
              <a:rPr lang="en-US" b="0" i="0" u="none" strike="noStrike" kern="1200" baseline="0" dirty="0">
                <a:solidFill>
                  <a:schemeClr val="tx1"/>
                </a:solidFill>
                <a:latin typeface="+mn-lt"/>
                <a:ea typeface="+mn-ea"/>
                <a:cs typeface="+mn-cs"/>
              </a:rPr>
              <a:t>and high-quality providers.</a:t>
            </a:r>
          </a:p>
          <a:p>
            <a:pPr defTabSz="933126">
              <a:defRPr/>
            </a:pPr>
            <a:r>
              <a:rPr lang="en-US" b="0" i="0" u="none" strike="noStrike" kern="1200" baseline="0" dirty="0">
                <a:solidFill>
                  <a:schemeClr val="tx1"/>
                </a:solidFill>
              </a:rPr>
              <a:t>We keep health care affordable to you by offering free preventive care.</a:t>
            </a:r>
          </a:p>
          <a:p>
            <a:pPr defTabSz="933126">
              <a:defRPr/>
            </a:pPr>
            <a:r>
              <a:rPr lang="en-US" b="0" i="0" u="none" strike="noStrike" kern="1200" baseline="0" dirty="0">
                <a:solidFill>
                  <a:schemeClr val="tx1"/>
                </a:solidFill>
                <a:latin typeface="+mn-lt"/>
                <a:ea typeface="+mn-ea"/>
                <a:cs typeface="+mn-cs"/>
              </a:rPr>
              <a:t>and through annual out-of-pocket maximums. </a:t>
            </a:r>
          </a:p>
          <a:p>
            <a:pPr defTabSz="933126">
              <a:defRPr/>
            </a:pPr>
            <a:endParaRPr lang="en-US" b="0" i="0" u="none" strike="noStrike" kern="1200" baseline="0" dirty="0">
              <a:solidFill>
                <a:schemeClr val="tx1"/>
              </a:solidFill>
              <a:latin typeface="+mn-lt"/>
              <a:ea typeface="+mn-ea"/>
              <a:cs typeface="+mn-cs"/>
            </a:endParaRPr>
          </a:p>
          <a:p>
            <a:pPr defTabSz="933126">
              <a:defRPr/>
            </a:pPr>
            <a:r>
              <a:rPr lang="en-US" b="0" i="0" u="none" strike="noStrike" kern="1200" baseline="0" dirty="0">
                <a:solidFill>
                  <a:schemeClr val="tx1"/>
                </a:solidFill>
                <a:latin typeface="+mn-lt"/>
                <a:ea typeface="+mn-ea"/>
                <a:cs typeface="+mn-cs"/>
              </a:rPr>
              <a:t>Annual out-of-pocket maximums limit what you pay for covered services. If you reach this max, the plan pays 100% of the allowed amount for covered medical and prescription drug costs for the remainder of the year.</a:t>
            </a:r>
          </a:p>
          <a:p>
            <a:pPr defTabSz="933126">
              <a:defRPr/>
            </a:pPr>
            <a:endParaRPr lang="en-US" dirty="0"/>
          </a:p>
          <a:p>
            <a:pPr defTabSz="933126">
              <a:defRPr/>
            </a:pPr>
            <a:endParaRPr lang="en-US" b="0" i="0" u="none" strike="noStrike" kern="1200" baseline="0" dirty="0">
              <a:solidFill>
                <a:schemeClr val="tx1"/>
              </a:solidFill>
              <a:latin typeface="+mn-lt"/>
              <a:ea typeface="+mn-ea"/>
              <a:cs typeface="+mn-cs"/>
            </a:endParaRPr>
          </a:p>
          <a:p>
            <a:pPr defTabSz="933126">
              <a:defRPr/>
            </a:pPr>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17</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dirty="0">
                <a:solidFill>
                  <a:schemeClr val="tx1"/>
                </a:solidFill>
              </a:rPr>
              <a:t>UC offers 2 different types of medical plans.  Health Maintenance Organizations (HMOs) – </a:t>
            </a:r>
            <a:r>
              <a:rPr lang="en-US" dirty="0"/>
              <a:t>are designed to service specific geographic areas which means some UC locations will not have access to all HMO plans. If you want to know whether your </a:t>
            </a:r>
            <a:r>
              <a:rPr lang="en-US" dirty="0" err="1"/>
              <a:t>zipcode</a:t>
            </a:r>
            <a:r>
              <a:rPr lang="en-US" dirty="0"/>
              <a:t> is in a plan’s service area, check the plan’s website or call directly. </a:t>
            </a:r>
            <a:r>
              <a:rPr lang="en-US" b="1" i="0" u="none" strike="noStrike" kern="1200" baseline="0" dirty="0">
                <a:solidFill>
                  <a:srgbClr val="FF0000"/>
                </a:solidFill>
                <a:latin typeface="+mn-lt"/>
                <a:ea typeface="+mn-ea"/>
                <a:cs typeface="+mn-cs"/>
              </a:rPr>
              <a:t>(Click)</a:t>
            </a:r>
          </a:p>
          <a:p>
            <a:endParaRPr lang="en-US" dirty="0"/>
          </a:p>
          <a:p>
            <a:endParaRPr lang="en-US"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dirty="0">
                <a:solidFill>
                  <a:schemeClr val="tx1"/>
                </a:solidFill>
                <a:latin typeface="+mn-lt"/>
                <a:ea typeface="+mn-ea"/>
                <a:cs typeface="+mn-cs"/>
              </a:rPr>
              <a:t>UC also offers Preferred Provider Organizations (PPOs) with wider provider access, including outside of CA and the U.S.  This is important for people who want to cover dependents living outside of CA or spend a lot of time internationally. </a:t>
            </a:r>
            <a:r>
              <a:rPr lang="en-US" b="1" i="0" u="none" strike="noStrike" kern="1200" baseline="0" dirty="0">
                <a:solidFill>
                  <a:srgbClr val="FF0000"/>
                </a:solidFill>
                <a:latin typeface="+mn-lt"/>
                <a:ea typeface="+mn-ea"/>
                <a:cs typeface="+mn-cs"/>
              </a:rPr>
              <a:t>(Click)</a:t>
            </a:r>
          </a:p>
          <a:p>
            <a:pPr rtl="0"/>
            <a:endParaRPr lang="en-US" b="0" i="0" u="none" strike="noStrike" kern="1200" baseline="0" dirty="0">
              <a:solidFill>
                <a:schemeClr val="tx1"/>
              </a:solidFill>
              <a:latin typeface="+mn-lt"/>
              <a:ea typeface="+mn-ea"/>
              <a:cs typeface="+mn-cs"/>
            </a:endParaRPr>
          </a:p>
          <a:p>
            <a:pPr rtl="0"/>
            <a:endParaRPr lang="en-US" b="0" i="0" u="none" strike="noStrike" kern="1200" baseline="0" dirty="0">
              <a:solidFill>
                <a:schemeClr val="tx1"/>
              </a:solidFill>
              <a:latin typeface="+mn-lt"/>
              <a:ea typeface="+mn-ea"/>
              <a:cs typeface="+mn-cs"/>
            </a:endParaRPr>
          </a:p>
          <a:p>
            <a:pPr rtl="0"/>
            <a:endParaRPr lang="en-US" b="0" i="0" u="none" strike="noStrike" kern="1200" baseline="0" dirty="0">
              <a:solidFill>
                <a:schemeClr val="tx1"/>
              </a:solidFill>
            </a:endParaRPr>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18</a:t>
            </a:fld>
            <a:endParaRPr lang="en-US"/>
          </a:p>
        </p:txBody>
      </p:sp>
    </p:spTree>
    <p:extLst>
      <p:ext uri="{BB962C8B-B14F-4D97-AF65-F5344CB8AC3E}">
        <p14:creationId xmlns:p14="http://schemas.microsoft.com/office/powerpoint/2010/main" val="289204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deciding between an HMO and PPO, it’s important to understand some key differences.</a:t>
            </a:r>
            <a:r>
              <a:rPr lang="en-US" b="1" i="0" u="none" strike="noStrike" kern="1200" baseline="0" dirty="0">
                <a:solidFill>
                  <a:srgbClr val="FF0000"/>
                </a:solidFill>
                <a:latin typeface="+mn-lt"/>
                <a:ea typeface="+mn-ea"/>
                <a:cs typeface="+mn-cs"/>
              </a:rPr>
              <a:t> (Click)</a:t>
            </a:r>
          </a:p>
          <a:p>
            <a:pPr rtl="0"/>
            <a:endParaRPr lang="en-US" dirty="0"/>
          </a:p>
          <a:p>
            <a:pPr rtl="0"/>
            <a:endParaRPr lang="en-US" dirty="0"/>
          </a:p>
          <a:p>
            <a:pPr rtl="0"/>
            <a:r>
              <a:rPr lang="en-US" dirty="0"/>
              <a:t>With HMOs, you get services from a custom network of doctors, hospitals and other providers. Also, HMOs may have a smaller network than PPOs and the service area is limited to California. </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generally, HMOs have a lower monthly premium and lower out-of-pocket costs than PPOs.  Your costs are predictable:  You don’t have deductibles; instead there are small co-pays for office visits and some services have no charge. HMOs contain costs by managing care through a primary care physician; that means you need a referral from your primary care doctor to see most specialists.</a:t>
            </a:r>
            <a:r>
              <a:rPr lang="en-US" b="1" i="0" u="none" strike="noStrike" kern="1200" baseline="0" dirty="0">
                <a:solidFill>
                  <a:srgbClr val="FF0000"/>
                </a:solidFill>
                <a:latin typeface="+mn-lt"/>
                <a:ea typeface="+mn-ea"/>
                <a:cs typeface="+mn-cs"/>
              </a:rPr>
              <a:t> (Click)</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70C0"/>
                </a:solidFill>
              </a:rPr>
              <a:t>Where you live affects the health plans in which you may enroll. UC’s HMO plans, Kaiser and UC Blue &amp; Gold, are not available in some regions in California, nor outside the state. Talk to your local Benefits Office about your options before you enroll and if you plan to move. </a:t>
            </a:r>
            <a:r>
              <a:rPr lang="en-US" i="1" dirty="0"/>
              <a:t>If you move out of a plan service area, or will be away for more than two months, you and your eligible family members must transfer into a different plan available in your new location.</a:t>
            </a:r>
          </a:p>
          <a:p>
            <a:pPr rtl="0"/>
            <a:endParaRPr lang="en-US" dirty="0"/>
          </a:p>
          <a:p>
            <a:pPr rtl="0"/>
            <a:r>
              <a:rPr lang="en-US" dirty="0"/>
              <a:t>Under a PPO plan, you have more choice. You can see providers who are in or out of a preferred network. However, you will pay much less for an in-network provider because they have discounted their rates and the plan covers a larger portion of the costs.</a:t>
            </a:r>
            <a:r>
              <a:rPr lang="en-US" baseline="0" dirty="0"/>
              <a:t>  There are network providers outside of CA and the United States.</a:t>
            </a:r>
            <a:r>
              <a:rPr lang="en-US" dirty="0"/>
              <a:t> </a:t>
            </a:r>
          </a:p>
          <a:p>
            <a:pPr rtl="0"/>
            <a:endParaRPr lang="en-US" dirty="0"/>
          </a:p>
          <a:p>
            <a:pPr rtl="0"/>
            <a:r>
              <a:rPr lang="en-US" dirty="0"/>
              <a:t>You generally pay a percentage of the cost of services (called “coinsurance”), often after an upfront deductible. Each time you use medical services, you can choose an in-network or out-of-network provider. </a:t>
            </a:r>
          </a:p>
          <a:p>
            <a:pPr rtl="0"/>
            <a:endParaRPr lang="en-US" dirty="0"/>
          </a:p>
          <a:p>
            <a:pPr rtl="0"/>
            <a:r>
              <a:rPr lang="en-US" dirty="0"/>
              <a:t>If you are unfamiliar with how deductibles, coinsurance and out of pocket maximums work together, check out the Glossary of Terms on </a:t>
            </a:r>
            <a:r>
              <a:rPr lang="en-US" dirty="0" err="1"/>
              <a:t>UCnet</a:t>
            </a:r>
            <a:r>
              <a:rPr lang="en-US" dirty="0"/>
              <a:t>.</a:t>
            </a:r>
          </a:p>
        </p:txBody>
      </p:sp>
      <p:sp>
        <p:nvSpPr>
          <p:cNvPr id="4" name="Slide Number Placeholder 3"/>
          <p:cNvSpPr>
            <a:spLocks noGrp="1"/>
          </p:cNvSpPr>
          <p:nvPr>
            <p:ph type="sldNum" sz="quarter" idx="10"/>
          </p:nvPr>
        </p:nvSpPr>
        <p:spPr/>
        <p:txBody>
          <a:bodyPr/>
          <a:lstStyle/>
          <a:p>
            <a:fld id="{97F266F1-B414-4774-922D-E70E99600894}" type="slidenum">
              <a:rPr lang="en-US" smtClean="0"/>
              <a:t>19</a:t>
            </a:fld>
            <a:endParaRPr lang="en-US" dirty="0"/>
          </a:p>
        </p:txBody>
      </p:sp>
    </p:spTree>
    <p:extLst>
      <p:ext uri="{BB962C8B-B14F-4D97-AF65-F5344CB8AC3E}">
        <p14:creationId xmlns:p14="http://schemas.microsoft.com/office/powerpoint/2010/main" val="204423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sz="1100" dirty="0"/>
              <a:t>Working at UC means being part of the world’s leading public research university with almost 200,000 employees, making us one of the largest employers in California.</a:t>
            </a:r>
          </a:p>
          <a:p>
            <a:endParaRPr lang="en-US" sz="1100" dirty="0"/>
          </a:p>
          <a:p>
            <a:pPr defTabSz="933126">
              <a:defRPr/>
            </a:pPr>
            <a:r>
              <a:rPr lang="en-US" sz="1100" dirty="0"/>
              <a:t>We know that it’s our people who make UC great -- every faculty and staff member plays an important role in the UC community.</a:t>
            </a:r>
          </a:p>
          <a:p>
            <a:endParaRPr lang="en-US" sz="1100" dirty="0"/>
          </a:p>
          <a:p>
            <a:pPr defTabSz="919155">
              <a:defRPr/>
            </a:pPr>
            <a:r>
              <a:rPr lang="en-US" sz="1100" dirty="0"/>
              <a:t>That’s why we work hard to be a good employer and to make UC a place where people enjoy what they do and feel rewarded for their contributions.</a:t>
            </a:r>
            <a:br>
              <a:rPr lang="en-US" sz="1100" dirty="0"/>
            </a:br>
            <a:endParaRPr lang="en-US" sz="1100" dirty="0"/>
          </a:p>
          <a:p>
            <a:r>
              <a:rPr lang="en-US" sz="1100" dirty="0"/>
              <a:t>We offer outstanding health and retirement benefits for you and your family, opportunities to advance your career, and the chance to make a difference alongside some of the brightest, most visionary thinkers of our time.</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2</a:t>
            </a:fld>
            <a:endParaRPr lang="en-US"/>
          </a:p>
        </p:txBody>
      </p:sp>
    </p:spTree>
    <p:extLst>
      <p:ext uri="{BB962C8B-B14F-4D97-AF65-F5344CB8AC3E}">
        <p14:creationId xmlns:p14="http://schemas.microsoft.com/office/powerpoint/2010/main" val="787306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dirty="0"/>
              <a:t>Here are a few things to know about the HMOs that UC offers </a:t>
            </a:r>
          </a:p>
          <a:p>
            <a:pPr rtl="0"/>
            <a:endParaRPr lang="en-US" sz="1400" dirty="0"/>
          </a:p>
          <a:p>
            <a:pPr rtl="0"/>
            <a:r>
              <a:rPr lang="en-US" sz="1400" dirty="0"/>
              <a:t>Except in emergencies, you must use the providers in the plan’s network – </a:t>
            </a:r>
          </a:p>
          <a:p>
            <a:pPr rtl="0"/>
            <a:r>
              <a:rPr lang="en-US" sz="1400" dirty="0"/>
              <a:t>-For the Kaiser plan:  you can only go to Kaiser providers and facilities. The Kaiser service area is not available in Merced and Santa Barbara counties.</a:t>
            </a:r>
          </a:p>
          <a:p>
            <a:pPr rtl="0"/>
            <a:r>
              <a:rPr lang="en-US" sz="1400" dirty="0"/>
              <a:t>-For UC Blue &amp;</a:t>
            </a:r>
            <a:r>
              <a:rPr lang="en-US" sz="1400" baseline="0" dirty="0"/>
              <a:t> Gold</a:t>
            </a:r>
            <a:r>
              <a:rPr lang="en-US" sz="1400" dirty="0"/>
              <a:t>: you can only go to the Health Net Blue &amp; Gold contracted providers. This network was created specifically for UC and includes all UC medical centers.</a:t>
            </a:r>
          </a:p>
          <a:p>
            <a:pPr rtl="0"/>
            <a:endParaRPr lang="en-US" sz="1400" dirty="0"/>
          </a:p>
          <a:p>
            <a:pPr rtl="0"/>
            <a:r>
              <a:rPr lang="en-US" sz="1400" dirty="0"/>
              <a:t>We know that there are certain medical facilities or doctors that are important to you - so be sure your providers are in the plan before you enroll by using the provider</a:t>
            </a:r>
            <a:r>
              <a:rPr lang="en-US" sz="1400" baseline="0" dirty="0"/>
              <a:t> search tools on </a:t>
            </a:r>
            <a:r>
              <a:rPr lang="en-US" sz="1400" baseline="0" dirty="0" err="1"/>
              <a:t>UCnet</a:t>
            </a:r>
            <a:r>
              <a:rPr lang="en-US" sz="1400" dirty="0"/>
              <a:t>.  Note that for the</a:t>
            </a:r>
            <a:r>
              <a:rPr lang="en-US" sz="1400" baseline="0" dirty="0"/>
              <a:t> two</a:t>
            </a:r>
            <a:r>
              <a:rPr lang="en-US" sz="1400" dirty="0"/>
              <a:t> HMOs, there is no</a:t>
            </a:r>
            <a:r>
              <a:rPr lang="en-US" sz="1400" baseline="0" dirty="0"/>
              <a:t> network access outside of California.</a:t>
            </a:r>
            <a:r>
              <a:rPr lang="en-US" sz="1400" dirty="0"/>
              <a:t> </a:t>
            </a:r>
          </a:p>
          <a:p>
            <a:pPr rtl="0"/>
            <a:endParaRPr lang="en-US" sz="1400" dirty="0"/>
          </a:p>
          <a:p>
            <a:pPr rtl="0"/>
            <a:r>
              <a:rPr lang="en-US" sz="1400" dirty="0"/>
              <a:t>Because your primary care physician plays such an important role in a HMO, you will need to enter your PCP’s provider ID number during the enrollment process for Health Net. If you do not, you will automatically be assigned a PCP. You can change it later, but it  will be easier if you go on the plan’s website and get the provider ID before you enroll. </a:t>
            </a:r>
          </a:p>
          <a:p>
            <a:pPr rtl="0"/>
            <a:endParaRPr lang="en-US" sz="1400" dirty="0"/>
          </a:p>
          <a:p>
            <a:pPr rtl="0"/>
            <a:r>
              <a:rPr lang="en-US" sz="1400" dirty="0"/>
              <a:t>When you receive services, you pay only a fixed copay. This applies to prescriptions too.</a:t>
            </a:r>
          </a:p>
        </p:txBody>
      </p:sp>
      <p:sp>
        <p:nvSpPr>
          <p:cNvPr id="4" name="Slide Number Placeholder 3"/>
          <p:cNvSpPr>
            <a:spLocks noGrp="1"/>
          </p:cNvSpPr>
          <p:nvPr>
            <p:ph type="sldNum" sz="quarter" idx="10"/>
          </p:nvPr>
        </p:nvSpPr>
        <p:spPr/>
        <p:txBody>
          <a:bodyPr/>
          <a:lstStyle/>
          <a:p>
            <a:fld id="{97F266F1-B414-4774-922D-E70E99600894}" type="slidenum">
              <a:rPr lang="en-US" smtClean="0"/>
              <a:t>20</a:t>
            </a:fld>
            <a:endParaRPr lang="en-US"/>
          </a:p>
        </p:txBody>
      </p:sp>
    </p:spTree>
    <p:extLst>
      <p:ext uri="{BB962C8B-B14F-4D97-AF65-F5344CB8AC3E}">
        <p14:creationId xmlns:p14="http://schemas.microsoft.com/office/powerpoint/2010/main" val="2197487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Now let’s take a closer look at the PPO options that UC offers. </a:t>
            </a:r>
          </a:p>
          <a:p>
            <a:pPr rtl="0"/>
            <a:endParaRPr lang="en-US" dirty="0"/>
          </a:p>
          <a:p>
            <a:pPr rtl="0"/>
            <a:r>
              <a:rPr lang="en-US" dirty="0"/>
              <a:t>UC Care is a PPO, designed specifically for UC, that allows you to use the services of any doctor or hospital.  </a:t>
            </a:r>
            <a:r>
              <a:rPr lang="en-US" baseline="0" dirty="0"/>
              <a:t>While th</a:t>
            </a:r>
            <a:r>
              <a:rPr lang="en-US" dirty="0"/>
              <a:t>e plan does not require a referral to</a:t>
            </a:r>
            <a:r>
              <a:rPr lang="en-US" baseline="0" dirty="0"/>
              <a:t> see a specialist there may be some specialists who will want one from your primary care physician. </a:t>
            </a:r>
          </a:p>
          <a:p>
            <a:pPr rtl="0"/>
            <a:endParaRPr lang="en-US" baseline="0" dirty="0"/>
          </a:p>
          <a:p>
            <a:pPr rtl="0"/>
            <a:r>
              <a:rPr lang="en-US" dirty="0"/>
              <a:t>The amount you pay will depend on the provider tier.</a:t>
            </a:r>
          </a:p>
          <a:p>
            <a:pPr rtl="0"/>
            <a:endParaRPr lang="en-US" dirty="0"/>
          </a:p>
          <a:p>
            <a:pPr rtl="0"/>
            <a:r>
              <a:rPr lang="en-US" dirty="0"/>
              <a:t>There are three provider tier</a:t>
            </a:r>
            <a:r>
              <a:rPr lang="en-US" baseline="0" dirty="0"/>
              <a:t> </a:t>
            </a:r>
            <a:r>
              <a:rPr lang="en-US" dirty="0"/>
              <a:t>options for in-network benefits. </a:t>
            </a:r>
          </a:p>
          <a:p>
            <a:pPr rtl="0"/>
            <a:r>
              <a:rPr lang="en-US" dirty="0"/>
              <a:t>Tier 1 is the UC Select network.</a:t>
            </a:r>
            <a:r>
              <a:rPr lang="en-US" baseline="0" dirty="0"/>
              <a:t>   </a:t>
            </a:r>
            <a:r>
              <a:rPr lang="en-US" dirty="0"/>
              <a:t>Tier 2 is the Anthem Preferred network.   Tier 3 is the</a:t>
            </a:r>
            <a:r>
              <a:rPr lang="en-US" baseline="0" dirty="0"/>
              <a:t> Out-of-Network providers. Let us go over each of these.</a:t>
            </a:r>
          </a:p>
          <a:p>
            <a:pPr rtl="0"/>
            <a:endParaRPr lang="en-US" baseline="0" dirty="0">
              <a:solidFill>
                <a:srgbClr val="FF0000"/>
              </a:solidFill>
            </a:endParaRPr>
          </a:p>
          <a:p>
            <a:pPr rtl="0"/>
            <a:r>
              <a:rPr lang="en-US" baseline="0" dirty="0">
                <a:solidFill>
                  <a:srgbClr val="FF0000"/>
                </a:solidFill>
              </a:rPr>
              <a:t>In January 2022, </a:t>
            </a:r>
            <a:r>
              <a:rPr lang="en-US" baseline="0" dirty="0" err="1">
                <a:solidFill>
                  <a:srgbClr val="FF0000"/>
                </a:solidFill>
              </a:rPr>
              <a:t>Navitus</a:t>
            </a:r>
            <a:r>
              <a:rPr lang="en-US" baseline="0" dirty="0">
                <a:solidFill>
                  <a:srgbClr val="FF0000"/>
                </a:solidFill>
              </a:rPr>
              <a:t> became the Pharmacy Benefit Manager for the prescription drug plan.</a:t>
            </a:r>
          </a:p>
          <a:p>
            <a:pPr rtl="0"/>
            <a:endParaRPr lang="en-US" dirty="0"/>
          </a:p>
          <a:p>
            <a:pPr rtl="0"/>
            <a:r>
              <a:rPr lang="en-US" dirty="0"/>
              <a:t>The UC Select Network includes UC medical center providers and facilities, as well as other select Anthem Blue Cross</a:t>
            </a:r>
            <a:r>
              <a:rPr lang="en-US" altLang="zh-CN" dirty="0"/>
              <a:t> providers in areas where UC medical centers and physicians may not be accessible.</a:t>
            </a:r>
            <a:r>
              <a:rPr lang="en-US" altLang="zh-CN" baseline="0" dirty="0"/>
              <a:t>  </a:t>
            </a:r>
            <a:r>
              <a:rPr lang="en-US" dirty="0"/>
              <a:t>You pay a copayment for office visits and certain services when you use Select Network providers. </a:t>
            </a:r>
            <a:r>
              <a:rPr lang="en-US" dirty="0">
                <a:solidFill>
                  <a:srgbClr val="FF0000"/>
                </a:solidFill>
              </a:rPr>
              <a:t>UC Select is only available in California.</a:t>
            </a:r>
            <a:endParaRPr lang="en-US" dirty="0"/>
          </a:p>
          <a:p>
            <a:pPr rtl="0"/>
            <a:endParaRPr lang="zh-CN" altLang="en-US" dirty="0"/>
          </a:p>
          <a:p>
            <a:pPr rtl="0"/>
            <a:r>
              <a:rPr lang="en-US" dirty="0"/>
              <a:t>Anthem Preferred Network: You pay </a:t>
            </a:r>
            <a:r>
              <a:rPr lang="en-US" strike="noStrike" baseline="0" dirty="0"/>
              <a:t>30 </a:t>
            </a:r>
            <a:r>
              <a:rPr lang="en-US" dirty="0"/>
              <a:t>percent co-insurance after you meet the plan deductible.</a:t>
            </a:r>
          </a:p>
          <a:p>
            <a:pPr rtl="0"/>
            <a:endParaRPr lang="en-US" dirty="0"/>
          </a:p>
          <a:p>
            <a:pPr rtl="0"/>
            <a:r>
              <a:rPr lang="en-US" dirty="0"/>
              <a:t>There’s even a network available if you’re living or traveling outside of California and the United States called Blue Cross Blue Shield Global</a:t>
            </a:r>
            <a:r>
              <a:rPr lang="en-US" baseline="0" dirty="0"/>
              <a:t> Core</a:t>
            </a:r>
            <a:r>
              <a:rPr lang="en-US" dirty="0"/>
              <a:t> Network. You usually pay </a:t>
            </a:r>
            <a:r>
              <a:rPr lang="en-US" strike="noStrike" baseline="0" dirty="0"/>
              <a:t>30 </a:t>
            </a:r>
            <a:r>
              <a:rPr lang="en-US" dirty="0"/>
              <a:t>percent co-insurance after you meet the deductible.</a:t>
            </a:r>
          </a:p>
          <a:p>
            <a:pPr rtl="0"/>
            <a:endParaRPr lang="en-US" dirty="0"/>
          </a:p>
          <a:p>
            <a:pPr rtl="0"/>
            <a:r>
              <a:rPr lang="en-US" dirty="0"/>
              <a:t>You can find the link to the providers in the UC Select and Anthem Preferred networks on the ucppoplans.com website. </a:t>
            </a:r>
          </a:p>
          <a:p>
            <a:pPr rtl="0"/>
            <a:endParaRPr lang="en-US" dirty="0"/>
          </a:p>
          <a:p>
            <a:pPr rtl="0"/>
            <a:r>
              <a:rPr lang="en-US" dirty="0"/>
              <a:t>You also have the option to see an out of network provider, but you’ll pay a larger portion of the cost.  Each time you use medical services you can choose in-network or out-of-network providers.</a:t>
            </a:r>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21</a:t>
            </a:fld>
            <a:endParaRPr lang="en-US"/>
          </a:p>
        </p:txBody>
      </p:sp>
    </p:spTree>
    <p:extLst>
      <p:ext uri="{BB962C8B-B14F-4D97-AF65-F5344CB8AC3E}">
        <p14:creationId xmlns:p14="http://schemas.microsoft.com/office/powerpoint/2010/main" val="1061945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dirty="0">
                <a:solidFill>
                  <a:schemeClr val="tx1"/>
                </a:solidFill>
                <a:latin typeface="+mn-lt"/>
                <a:ea typeface="+mn-ea"/>
                <a:cs typeface="+mn-cs"/>
              </a:rPr>
              <a:t>This chart shows your share of the cost for different services, depending on the network of the provider you see. </a:t>
            </a:r>
            <a:r>
              <a:rPr lang="en-US" b="1" i="0" u="none" strike="noStrike" kern="1200" baseline="0" dirty="0">
                <a:solidFill>
                  <a:srgbClr val="FF0000"/>
                </a:solidFill>
                <a:latin typeface="+mn-lt"/>
                <a:ea typeface="+mn-ea"/>
                <a:cs typeface="+mn-cs"/>
              </a:rPr>
              <a:t>(Click)</a:t>
            </a:r>
          </a:p>
          <a:p>
            <a:pPr rtl="0"/>
            <a:endParaRPr lang="en-US" b="0" i="0" u="none" strike="noStrike" kern="1200" baseline="0" dirty="0">
              <a:solidFill>
                <a:schemeClr val="tx1"/>
              </a:solidFill>
              <a:latin typeface="+mn-lt"/>
              <a:ea typeface="+mn-ea"/>
              <a:cs typeface="+mn-cs"/>
            </a:endParaRP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You pay the least if you see providers in the UC Select Network.  </a:t>
            </a:r>
          </a:p>
          <a:p>
            <a:pPr rtl="0"/>
            <a:endParaRPr lang="en-US" b="0" i="0" u="none" strike="noStrike" kern="1200" baseline="0" dirty="0">
              <a:solidFill>
                <a:schemeClr val="tx1"/>
              </a:solidFill>
              <a:latin typeface="+mn-lt"/>
              <a:ea typeface="+mn-ea"/>
              <a:cs typeface="+mn-cs"/>
            </a:endParaRPr>
          </a:p>
          <a:p>
            <a:pPr marL="0" marR="0" lvl="0" indent="0" algn="l" defTabSz="933126" rtl="0" eaLnBrk="1" fontAlgn="auto" latinLnBrk="0" hangingPunct="1">
              <a:lnSpc>
                <a:spcPct val="100000"/>
              </a:lnSpc>
              <a:spcBef>
                <a:spcPts val="0"/>
              </a:spcBef>
              <a:spcAft>
                <a:spcPts val="0"/>
              </a:spcAft>
              <a:buClrTx/>
              <a:buSzTx/>
              <a:buFontTx/>
              <a:buNone/>
              <a:tabLst/>
              <a:defRPr/>
            </a:pPr>
            <a:r>
              <a:rPr lang="en-US" b="0" i="0" u="none" strike="noStrike" kern="1200" baseline="0" dirty="0">
                <a:solidFill>
                  <a:schemeClr val="tx1"/>
                </a:solidFill>
                <a:latin typeface="+mn-lt"/>
                <a:ea typeface="+mn-ea"/>
                <a:cs typeface="+mn-cs"/>
              </a:rPr>
              <a:t>If you stay within the UC Select Network you do not have a deductible, and only pay a $20 copayment for office visits, and $250 copayment for hospital stays. </a:t>
            </a:r>
            <a:r>
              <a:rPr lang="en-US" b="1" i="0" u="none" strike="noStrike" kern="1200" baseline="0" dirty="0">
                <a:solidFill>
                  <a:srgbClr val="FF0000"/>
                </a:solidFill>
                <a:latin typeface="+mn-lt"/>
                <a:ea typeface="+mn-ea"/>
                <a:cs typeface="+mn-cs"/>
              </a:rPr>
              <a:t>(Click)</a:t>
            </a:r>
          </a:p>
          <a:p>
            <a:pPr rtl="0"/>
            <a:endParaRPr lang="en-US" b="0" i="0" u="none" strike="noStrike" kern="1200" baseline="0" dirty="0">
              <a:solidFill>
                <a:schemeClr val="tx1"/>
              </a:solidFill>
              <a:latin typeface="+mn-lt"/>
              <a:ea typeface="+mn-ea"/>
              <a:cs typeface="+mn-cs"/>
            </a:endParaRPr>
          </a:p>
          <a:p>
            <a:pPr>
              <a:buFont typeface="Arial" pitchFamily="34" charset="0"/>
              <a:buNone/>
            </a:pPr>
            <a:r>
              <a:rPr lang="en-US" dirty="0"/>
              <a:t>With Anthem Preferred, you have a low deductible. For covered services, UC Care pays 70 percent and you pay 30 percent through coinsurance, once you have met your deductible.</a:t>
            </a:r>
          </a:p>
          <a:p>
            <a:pPr>
              <a:buFont typeface="Arial" pitchFamily="34" charset="0"/>
              <a:buNone/>
            </a:pPr>
            <a:endParaRPr lang="en-US" dirty="0"/>
          </a:p>
          <a:p>
            <a:pPr>
              <a:buFont typeface="Arial" pitchFamily="34" charset="0"/>
              <a:buNone/>
            </a:pPr>
            <a:r>
              <a:rPr lang="en-US" dirty="0"/>
              <a:t>Once you meet the out-of-pocket maximum—the most you pay annually—the plan pays 100 percent of the Anthem allowed amount for the remainder of the calendar year.</a:t>
            </a:r>
          </a:p>
          <a:p>
            <a:pPr>
              <a:buFont typeface="Arial" pitchFamily="34" charset="0"/>
              <a:buNone/>
            </a:pPr>
            <a:endParaRPr lang="en-US" dirty="0"/>
          </a:p>
          <a:p>
            <a:pPr>
              <a:buFont typeface="Arial" pitchFamily="34" charset="0"/>
              <a:buNone/>
            </a:pPr>
            <a:r>
              <a:rPr lang="en-US" dirty="0"/>
              <a:t>If you go to an out-of-network provider, your deductible is higher. Once you have met your deductible, UC Care pays 50 percent of the allowable charges and you pay the remaining amount.</a:t>
            </a:r>
          </a:p>
          <a:p>
            <a:pPr>
              <a:buFont typeface="Arial" pitchFamily="34" charset="0"/>
              <a:buNone/>
            </a:pPr>
            <a:endParaRPr lang="en-US" dirty="0"/>
          </a:p>
          <a:p>
            <a:pPr>
              <a:buFont typeface="Arial" pitchFamily="34" charset="0"/>
              <a:buNone/>
            </a:pPr>
            <a:r>
              <a:rPr lang="en-US" dirty="0"/>
              <a:t>More detailed information is available on the UC Care website.</a:t>
            </a:r>
          </a:p>
          <a:p>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22</a:t>
            </a:fld>
            <a:endParaRPr lang="en-US"/>
          </a:p>
        </p:txBody>
      </p:sp>
    </p:spTree>
    <p:extLst>
      <p:ext uri="{BB962C8B-B14F-4D97-AF65-F5344CB8AC3E}">
        <p14:creationId xmlns:p14="http://schemas.microsoft.com/office/powerpoint/2010/main" val="1099862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baseline="0" dirty="0">
                <a:solidFill>
                  <a:schemeClr val="tx1"/>
                </a:solidFill>
                <a:latin typeface="+mn-lt"/>
                <a:ea typeface="+mn-ea"/>
                <a:cs typeface="+mn-cs"/>
              </a:rPr>
              <a:t>Another PPO option is the UC Health Savings Plan or HSP.  </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The HSP is a higher-deductible PPO paired with a health savings account that provides triple tax advantages. The medical plan is administered by Anthem Blue Cross and </a:t>
            </a:r>
            <a:r>
              <a:rPr lang="en-US" b="0" i="0" u="none" strike="noStrike" kern="1200" baseline="0" dirty="0" err="1">
                <a:solidFill>
                  <a:schemeClr val="tx1"/>
                </a:solidFill>
                <a:latin typeface="+mn-lt"/>
                <a:ea typeface="+mn-ea"/>
                <a:cs typeface="+mn-cs"/>
              </a:rPr>
              <a:t>HealthEquity</a:t>
            </a:r>
            <a:r>
              <a:rPr lang="en-US" b="0" i="0" u="none" strike="noStrike" kern="1200" baseline="0" dirty="0">
                <a:solidFill>
                  <a:schemeClr val="tx1"/>
                </a:solidFill>
                <a:latin typeface="+mn-lt"/>
                <a:ea typeface="+mn-ea"/>
                <a:cs typeface="+mn-cs"/>
              </a:rPr>
              <a:t> is the custodian of the savings account.   </a:t>
            </a:r>
            <a:r>
              <a:rPr lang="en-US" b="0" i="0" u="none" strike="noStrike" kern="1200" baseline="0" dirty="0">
                <a:solidFill>
                  <a:srgbClr val="FF0000"/>
                </a:solidFill>
                <a:latin typeface="+mn-lt"/>
                <a:ea typeface="+mn-ea"/>
                <a:cs typeface="+mn-cs"/>
              </a:rPr>
              <a:t>Starting in January 2022, </a:t>
            </a:r>
            <a:r>
              <a:rPr lang="en-US" b="0" i="0" u="none" strike="noStrike" kern="1200" baseline="0" dirty="0" err="1">
                <a:solidFill>
                  <a:srgbClr val="FF0000"/>
                </a:solidFill>
                <a:latin typeface="+mn-lt"/>
                <a:ea typeface="+mn-ea"/>
                <a:cs typeface="+mn-cs"/>
              </a:rPr>
              <a:t>Navitus</a:t>
            </a:r>
            <a:r>
              <a:rPr lang="en-US" b="0" i="0" u="none" strike="noStrike" kern="1200" baseline="0" dirty="0">
                <a:solidFill>
                  <a:srgbClr val="FF0000"/>
                </a:solidFill>
                <a:latin typeface="+mn-lt"/>
                <a:ea typeface="+mn-ea"/>
                <a:cs typeface="+mn-cs"/>
              </a:rPr>
              <a:t> became the Pharmacy Benefit Manager for the prescription drug plan.</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UC contributes to the HSA, and you can, too. Then, you use the health savings account to pay for eligible health expenses including your deductible.</a:t>
            </a:r>
          </a:p>
          <a:p>
            <a:pPr rtl="0"/>
            <a:endParaRPr lang="en-US" dirty="0"/>
          </a:p>
          <a:p>
            <a:r>
              <a:rPr lang="en-US" dirty="0"/>
              <a:t>You can choose any doctor or hospital you wish, but providers in the Anthem Preferred PPO network cost less.</a:t>
            </a:r>
          </a:p>
          <a:p>
            <a:endParaRPr lang="en-US" dirty="0"/>
          </a:p>
          <a:p>
            <a:r>
              <a:rPr lang="en-US" dirty="0"/>
              <a:t>Preventive care from in-network providers is covered at 100 percent without the need to meet your deductible. </a:t>
            </a:r>
            <a:endParaRPr lang="en-US"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F266F1-B414-4774-922D-E70E99600894}" type="slidenum">
              <a:rPr lang="en-US" smtClean="0"/>
              <a:t>23</a:t>
            </a:fld>
            <a:endParaRPr lang="en-US"/>
          </a:p>
        </p:txBody>
      </p:sp>
    </p:spTree>
    <p:extLst>
      <p:ext uri="{BB962C8B-B14F-4D97-AF65-F5344CB8AC3E}">
        <p14:creationId xmlns:p14="http://schemas.microsoft.com/office/powerpoint/2010/main" val="264975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748537" cy="4420207"/>
          </a:xfrm>
        </p:spPr>
        <p:txBody>
          <a:bodyPr/>
          <a:lstStyle/>
          <a:p>
            <a:pPr marL="0" marR="0" lvl="0" indent="0" algn="l" defTabSz="919155" rtl="0" eaLnBrk="1" fontAlgn="auto" latinLnBrk="0" hangingPunct="1">
              <a:lnSpc>
                <a:spcPct val="100000"/>
              </a:lnSpc>
              <a:spcBef>
                <a:spcPts val="0"/>
              </a:spcBef>
              <a:spcAft>
                <a:spcPts val="0"/>
              </a:spcAft>
              <a:buClrTx/>
              <a:buSzTx/>
              <a:buFontTx/>
              <a:buNone/>
              <a:tabLst/>
              <a:defRPr/>
            </a:pPr>
            <a:r>
              <a:rPr lang="en-US" dirty="0"/>
              <a:t>For all other services and prescriptions, you pay 100 percent of the cost, until you meet the deductibles shown here. Both medical and prescription drug charges apply to the deductible. </a:t>
            </a:r>
            <a:r>
              <a:rPr lang="en-US" b="1" i="0" u="none" strike="noStrike" kern="1200" baseline="0" dirty="0">
                <a:solidFill>
                  <a:srgbClr val="FF0000"/>
                </a:solidFill>
                <a:latin typeface="+mn-lt"/>
                <a:ea typeface="+mn-ea"/>
                <a:cs typeface="+mn-cs"/>
              </a:rPr>
              <a:t>(Click)</a:t>
            </a:r>
          </a:p>
          <a:p>
            <a:pPr defTabSz="919155">
              <a:defRPr/>
            </a:pPr>
            <a:endParaRPr lang="en-US" dirty="0"/>
          </a:p>
          <a:p>
            <a:pPr defTabSz="919155">
              <a:defRPr/>
            </a:pPr>
            <a:endParaRPr lang="en-US" baseline="0" dirty="0"/>
          </a:p>
          <a:p>
            <a:pPr marL="0" marR="0" lvl="0" indent="0" algn="l" defTabSz="919155" rtl="0" eaLnBrk="1" fontAlgn="auto" latinLnBrk="0" hangingPunct="1">
              <a:lnSpc>
                <a:spcPct val="100000"/>
              </a:lnSpc>
              <a:spcBef>
                <a:spcPts val="0"/>
              </a:spcBef>
              <a:spcAft>
                <a:spcPts val="0"/>
              </a:spcAft>
              <a:buClrTx/>
              <a:buSzTx/>
              <a:buFontTx/>
              <a:buNone/>
              <a:tabLst/>
              <a:defRPr/>
            </a:pPr>
            <a:r>
              <a:rPr lang="en-US" dirty="0"/>
              <a:t>Once you meet the deductible,  you pay coinsurance. </a:t>
            </a:r>
            <a:r>
              <a:rPr lang="en-US" b="1" i="0" u="none" strike="noStrike" kern="1200" baseline="0" dirty="0">
                <a:solidFill>
                  <a:srgbClr val="FF0000"/>
                </a:solidFill>
                <a:latin typeface="+mn-lt"/>
                <a:ea typeface="+mn-ea"/>
                <a:cs typeface="+mn-cs"/>
              </a:rPr>
              <a:t>(Click)</a:t>
            </a:r>
          </a:p>
          <a:p>
            <a:pPr defTabSz="919155">
              <a:defRPr/>
            </a:pPr>
            <a:endParaRPr lang="en-US" dirty="0"/>
          </a:p>
          <a:p>
            <a:pPr defTabSz="919155">
              <a:defRPr/>
            </a:pPr>
            <a:endParaRPr lang="en-US" dirty="0"/>
          </a:p>
          <a:p>
            <a:pPr rtl="0"/>
            <a:r>
              <a:rPr lang="en-US" dirty="0"/>
              <a:t>Remember, that out-of-pocket maximums limit what you pay for covered services in</a:t>
            </a:r>
            <a:r>
              <a:rPr lang="en-US" baseline="0" dirty="0"/>
              <a:t> any year</a:t>
            </a:r>
            <a:r>
              <a:rPr lang="en-US" dirty="0"/>
              <a:t>. If you reach the annual maximum, the plan pays 100 percent of your covered allowable</a:t>
            </a:r>
            <a:r>
              <a:rPr lang="en-US" baseline="0" dirty="0"/>
              <a:t> </a:t>
            </a:r>
            <a:r>
              <a:rPr lang="en-US" dirty="0"/>
              <a:t>medical and prescription drug costs for the rest of the year. </a:t>
            </a:r>
            <a:r>
              <a:rPr lang="en-US" b="1" dirty="0"/>
              <a:t>(Click)</a:t>
            </a:r>
            <a:endParaRPr lang="en-US" dirty="0"/>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if you or a covered family member</a:t>
            </a:r>
            <a:r>
              <a:rPr lang="en-US" baseline="0" dirty="0"/>
              <a:t> </a:t>
            </a:r>
            <a:r>
              <a:rPr lang="en-US" dirty="0"/>
              <a:t>are enrolled in Medicare, you cannot enroll in this plan</a:t>
            </a:r>
            <a:r>
              <a:rPr lang="en-US"/>
              <a:t>. </a:t>
            </a:r>
            <a:endParaRPr lang="en-US" dirty="0"/>
          </a:p>
          <a:p>
            <a:pPr rtl="0"/>
            <a:endParaRPr lang="en-US" dirty="0"/>
          </a:p>
          <a:p>
            <a:pPr rtl="0"/>
            <a:r>
              <a:rPr lang="en-US" dirty="0"/>
              <a:t>Also, because this plan has a health savings account from which you can pay expenses, you cannot enroll in the Health Flexible Spending Account.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24</a:t>
            </a:fld>
            <a:endParaRPr lang="en-US"/>
          </a:p>
        </p:txBody>
      </p:sp>
    </p:spTree>
    <p:extLst>
      <p:ext uri="{BB962C8B-B14F-4D97-AF65-F5344CB8AC3E}">
        <p14:creationId xmlns:p14="http://schemas.microsoft.com/office/powerpoint/2010/main" val="3711526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Health Savings Account (HSA), lets you pay for your out-of-pocket health care expenses with tax-free dollars. You can use the funds at any time for qualified medical expenses or save them for future health care needs.</a:t>
            </a:r>
          </a:p>
          <a:p>
            <a:pPr rtl="0"/>
            <a:endParaRPr lang="en-US" dirty="0"/>
          </a:p>
          <a:p>
            <a:pPr rtl="0"/>
            <a:r>
              <a:rPr lang="en-US" dirty="0"/>
              <a:t>When you use health care services, you can pay directly with your HSA debit card or through the Health Equity website. </a:t>
            </a:r>
          </a:p>
          <a:p>
            <a:pPr rtl="0"/>
            <a:endParaRPr lang="en-US" dirty="0"/>
          </a:p>
          <a:p>
            <a:pPr rtl="0"/>
            <a:r>
              <a:rPr lang="en-US" dirty="0"/>
              <a:t>UC contributes to the HSA (up to $500 for individual coverage/$1,000 for family). If you change coverage levels during the calendar year, UC's contribution will not change</a:t>
            </a:r>
            <a:r>
              <a:rPr lang="en-US" baseline="0" dirty="0"/>
              <a:t> until the next year.</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If your coverage in the UC Health Savings Plan start</a:t>
            </a:r>
            <a:r>
              <a:rPr lang="en-US" dirty="0"/>
              <a:t> anytime after January, the amount that UC contributes to your HSA will be prorated for the calendar year according to a schedule available on </a:t>
            </a:r>
            <a:r>
              <a:rPr lang="en-US" dirty="0" err="1"/>
              <a:t>UCnet</a:t>
            </a:r>
            <a:r>
              <a:rPr lang="en-US" dirty="0"/>
              <a:t>. </a:t>
            </a:r>
            <a:r>
              <a:rPr lang="en-US" b="1" i="0" u="none" strike="noStrike" kern="1200" baseline="0" dirty="0">
                <a:solidFill>
                  <a:srgbClr val="FF0000"/>
                </a:solidFill>
                <a:latin typeface="+mn-lt"/>
                <a:ea typeface="+mn-ea"/>
                <a:cs typeface="+mn-cs"/>
              </a:rPr>
              <a:t>(Click)</a:t>
            </a:r>
          </a:p>
          <a:p>
            <a:pPr rtl="0"/>
            <a:endParaRPr lang="en-US" dirty="0"/>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plan deductible is not prorated. If you continue the plan the following year, you will receive the full UC contribution amount beginning January 1. </a:t>
            </a:r>
            <a:r>
              <a:rPr lang="en-US" b="1" i="0" u="none" strike="noStrike" kern="1200" baseline="0" dirty="0">
                <a:solidFill>
                  <a:srgbClr val="FF0000"/>
                </a:solidFill>
                <a:latin typeface="+mn-lt"/>
                <a:ea typeface="+mn-ea"/>
                <a:cs typeface="+mn-cs"/>
              </a:rPr>
              <a:t>(Click)</a:t>
            </a:r>
          </a:p>
          <a:p>
            <a:pPr rtl="0"/>
            <a:endParaRPr lang="en-US" dirty="0"/>
          </a:p>
          <a:p>
            <a:pPr rtl="0"/>
            <a:endParaRPr lang="en-US" dirty="0"/>
          </a:p>
          <a:p>
            <a:pPr defTabSz="933126">
              <a:defRPr/>
            </a:pPr>
            <a:r>
              <a:rPr lang="en-US" dirty="0"/>
              <a:t>YOU also can contribute, with pre-tax payroll deductions, subject to payroll deadlines. HSA contributions for the year are subject to IRS limits; this includes your personal contributions as well as UCs contributions. Note that individuals age 55 and older can make an additional "catch-up" contribution of $1,000.</a:t>
            </a:r>
          </a:p>
          <a:p>
            <a:pPr defTabSz="933126">
              <a:defRPr/>
            </a:pPr>
            <a:endParaRPr lang="en-US" dirty="0"/>
          </a:p>
          <a:p>
            <a:pPr rtl="0"/>
            <a:r>
              <a:rPr lang="en-US" dirty="0"/>
              <a:t>Unlike a flexible spending account, which we will cover later, your HSA has no “use-it-or-lose-it” feature, so your account balance rolls over annually and continues to grow tax-free.</a:t>
            </a:r>
          </a:p>
          <a:p>
            <a:pPr rtl="0"/>
            <a:endParaRPr lang="en-US" dirty="0"/>
          </a:p>
          <a:p>
            <a:pPr rtl="0"/>
            <a:r>
              <a:rPr lang="en-US" dirty="0"/>
              <a:t>You own the account, so the money goes with you if you leave UC. You can continue to contribute to it as long as you are enrolled in a qualified high-deductible health plan — even into retirement.</a:t>
            </a:r>
          </a:p>
          <a:p>
            <a:pPr rtl="0"/>
            <a:endParaRPr lang="en-US" dirty="0"/>
          </a:p>
          <a:p>
            <a:pPr defTabSz="919155">
              <a:defRPr/>
            </a:pPr>
            <a:r>
              <a:rPr lang="en-US" dirty="0"/>
              <a:t>The HSA</a:t>
            </a:r>
            <a:r>
              <a:rPr lang="en-US" baseline="0" dirty="0"/>
              <a:t> has a triple tax advantage:  Your contributions, interest or investment earnings, and withdrawals are not subject to Federal taxes. Note that CA state taxes are not reduced. </a:t>
            </a:r>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25</a:t>
            </a:fld>
            <a:endParaRPr lang="en-US"/>
          </a:p>
        </p:txBody>
      </p:sp>
    </p:spTree>
    <p:extLst>
      <p:ext uri="{BB962C8B-B14F-4D97-AF65-F5344CB8AC3E}">
        <p14:creationId xmlns:p14="http://schemas.microsoft.com/office/powerpoint/2010/main" val="1043035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31519"/>
            <a:ext cx="5618480" cy="4189095"/>
          </a:xfrm>
        </p:spPr>
        <p:txBody>
          <a:bodyPr/>
          <a:lstStyle/>
          <a:p>
            <a:pPr defTabSz="933126">
              <a:defRPr/>
            </a:pPr>
            <a:r>
              <a:rPr lang="en-US" dirty="0"/>
              <a:t>UC also offers a PPO plan at no cost to employees, but you must enroll to be covered. The CORE plan is a higher deductible plan, which means that you have to pay more out of pocket than in other UC plans, before insurance begins to cover part of the cost. </a:t>
            </a:r>
          </a:p>
          <a:p>
            <a:pPr defTabSz="933126">
              <a:defRPr/>
            </a:pPr>
            <a:endParaRPr lang="en-US" dirty="0"/>
          </a:p>
          <a:p>
            <a:pPr defTabSz="933126">
              <a:defRPr/>
            </a:pPr>
            <a:r>
              <a:rPr lang="en-US" dirty="0"/>
              <a:t>The deductible for the CORE plan is $3,000 per person per year.  Both medical and prescription drug charges apply to the deductible. </a:t>
            </a:r>
          </a:p>
          <a:p>
            <a:pPr defTabSz="933126">
              <a:defRPr/>
            </a:pPr>
            <a:endParaRPr lang="en-US" dirty="0"/>
          </a:p>
          <a:p>
            <a:pPr defTabSz="933126">
              <a:defRPr/>
            </a:pPr>
            <a:r>
              <a:rPr lang="en-US" dirty="0"/>
              <a:t>And the plan’s out-of-pocket maximum is $6,350. You may balance the fact that there is no premium against the higher deductible and out-of-pocket maximum, but please consider whether you will be able to afford these amounts in the event you require expensive medical services.</a:t>
            </a:r>
          </a:p>
          <a:p>
            <a:pPr defTabSz="933126">
              <a:defRPr/>
            </a:pPr>
            <a:endParaRPr lang="en-US" dirty="0"/>
          </a:p>
          <a:p>
            <a:pPr defTabSz="933126">
              <a:defRPr/>
            </a:pPr>
            <a:r>
              <a:rPr lang="en-US" dirty="0"/>
              <a:t>Once you meet the deductible, in most cases you pay 20% of the contracted cost. </a:t>
            </a:r>
          </a:p>
          <a:p>
            <a:pPr defTabSz="933126">
              <a:defRPr/>
            </a:pPr>
            <a:endParaRPr lang="en-US" dirty="0"/>
          </a:p>
          <a:p>
            <a:pPr defTabSz="933126">
              <a:defRPr/>
            </a:pPr>
            <a:r>
              <a:rPr lang="en-US" dirty="0"/>
              <a:t>In-network preventive care is covered at no charge.</a:t>
            </a:r>
          </a:p>
          <a:p>
            <a:pPr defTabSz="933126">
              <a:defRPr/>
            </a:pPr>
            <a:endParaRPr lang="en-US" dirty="0">
              <a:solidFill>
                <a:srgbClr val="FF0000"/>
              </a:solidFill>
            </a:endParaRPr>
          </a:p>
          <a:p>
            <a:pPr defTabSz="933126">
              <a:defRPr/>
            </a:pPr>
            <a:r>
              <a:rPr lang="en-US" dirty="0">
                <a:solidFill>
                  <a:srgbClr val="FF0000"/>
                </a:solidFill>
              </a:rPr>
              <a:t>In January</a:t>
            </a:r>
            <a:r>
              <a:rPr lang="en-US" baseline="0" dirty="0">
                <a:solidFill>
                  <a:srgbClr val="FF0000"/>
                </a:solidFill>
              </a:rPr>
              <a:t> 2022, </a:t>
            </a:r>
            <a:r>
              <a:rPr lang="en-US" baseline="0" dirty="0" err="1">
                <a:solidFill>
                  <a:srgbClr val="FF0000"/>
                </a:solidFill>
              </a:rPr>
              <a:t>Navitus</a:t>
            </a:r>
            <a:r>
              <a:rPr lang="en-US" baseline="0" dirty="0">
                <a:solidFill>
                  <a:srgbClr val="FF0000"/>
                </a:solidFill>
              </a:rPr>
              <a:t> became the Pharmacy Benefit Manager for the prescription drug benefit.</a:t>
            </a:r>
            <a:endParaRPr lang="en-US" dirty="0">
              <a:solidFill>
                <a:srgbClr val="FF0000"/>
              </a:solidFill>
            </a:endParaRPr>
          </a:p>
        </p:txBody>
      </p:sp>
      <p:sp>
        <p:nvSpPr>
          <p:cNvPr id="4" name="Slide Number Placeholder 3"/>
          <p:cNvSpPr>
            <a:spLocks noGrp="1"/>
          </p:cNvSpPr>
          <p:nvPr>
            <p:ph type="sldNum" sz="quarter" idx="10"/>
          </p:nvPr>
        </p:nvSpPr>
        <p:spPr>
          <a:xfrm>
            <a:off x="3978132" y="8851726"/>
            <a:ext cx="3043343" cy="465455"/>
          </a:xfrm>
        </p:spPr>
        <p:txBody>
          <a:bodyPr/>
          <a:lstStyle/>
          <a:p>
            <a:fld id="{97F266F1-B414-4774-922D-E70E99600894}" type="slidenum">
              <a:rPr lang="en-US" smtClean="0"/>
              <a:t>26</a:t>
            </a:fld>
            <a:endParaRPr lang="en-US"/>
          </a:p>
        </p:txBody>
      </p:sp>
    </p:spTree>
    <p:extLst>
      <p:ext uri="{BB962C8B-B14F-4D97-AF65-F5344CB8AC3E}">
        <p14:creationId xmlns:p14="http://schemas.microsoft.com/office/powerpoint/2010/main" val="1043035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6"/>
              </a:spcAft>
            </a:pPr>
            <a:r>
              <a:rPr lang="en-US" dirty="0">
                <a:solidFill>
                  <a:schemeClr val="tx1">
                    <a:lumMod val="85000"/>
                    <a:lumOff val="15000"/>
                  </a:schemeClr>
                </a:solidFill>
                <a:cs typeface="Times New Roman" panose="02020603050405020304" pitchFamily="18" charset="0"/>
              </a:rPr>
              <a:t>Your mental health/substance abuse benefits provider depends on the medical plan you choose.</a:t>
            </a:r>
          </a:p>
          <a:p>
            <a:pPr marL="287199" indent="-287199">
              <a:spcAft>
                <a:spcPts val="1206"/>
              </a:spcAft>
              <a:buFontTx/>
              <a:buChar char="-"/>
            </a:pPr>
            <a:r>
              <a:rPr lang="en-US" dirty="0">
                <a:solidFill>
                  <a:srgbClr val="0070C0"/>
                </a:solidFill>
                <a:cs typeface="Times New Roman" panose="02020603050405020304" pitchFamily="18" charset="0"/>
              </a:rPr>
              <a:t>UC</a:t>
            </a:r>
            <a:r>
              <a:rPr lang="en-US" baseline="0" dirty="0">
                <a:solidFill>
                  <a:srgbClr val="0070C0"/>
                </a:solidFill>
                <a:cs typeface="Times New Roman" panose="02020603050405020304" pitchFamily="18" charset="0"/>
              </a:rPr>
              <a:t> BLUE &amp; GOLD members must use MHN (Managed Health Network) providers, which members can find by going to the healthnet.com/</a:t>
            </a:r>
            <a:r>
              <a:rPr lang="en-US" baseline="0" dirty="0" err="1">
                <a:solidFill>
                  <a:srgbClr val="0070C0"/>
                </a:solidFill>
                <a:cs typeface="Times New Roman" panose="02020603050405020304" pitchFamily="18" charset="0"/>
              </a:rPr>
              <a:t>uc</a:t>
            </a:r>
            <a:r>
              <a:rPr lang="en-US" baseline="0" dirty="0">
                <a:solidFill>
                  <a:srgbClr val="0070C0"/>
                </a:solidFill>
                <a:cs typeface="Times New Roman" panose="02020603050405020304" pitchFamily="18" charset="0"/>
              </a:rPr>
              <a:t> website</a:t>
            </a:r>
            <a:r>
              <a:rPr lang="en-US" dirty="0">
                <a:solidFill>
                  <a:srgbClr val="0070C0"/>
                </a:solidFill>
                <a:cs typeface="Times New Roman" panose="02020603050405020304" pitchFamily="18" charset="0"/>
              </a:rPr>
              <a:t> </a:t>
            </a:r>
          </a:p>
          <a:p>
            <a:pPr marL="287199" indent="-287199">
              <a:spcAft>
                <a:spcPts val="1206"/>
              </a:spcAft>
              <a:buFontTx/>
              <a:buChar char="-"/>
            </a:pPr>
            <a:r>
              <a:rPr lang="en-US" dirty="0">
                <a:solidFill>
                  <a:srgbClr val="0070C0"/>
                </a:solidFill>
                <a:cs typeface="Times New Roman" panose="02020603050405020304" pitchFamily="18" charset="0"/>
              </a:rPr>
              <a:t>KAISER members can choose between Kaiser or </a:t>
            </a:r>
            <a:r>
              <a:rPr lang="en-US" dirty="0" err="1">
                <a:solidFill>
                  <a:srgbClr val="0070C0"/>
                </a:solidFill>
                <a:cs typeface="Times New Roman" panose="02020603050405020304" pitchFamily="18" charset="0"/>
              </a:rPr>
              <a:t>Optum</a:t>
            </a:r>
            <a:r>
              <a:rPr lang="en-US" dirty="0">
                <a:solidFill>
                  <a:srgbClr val="0070C0"/>
                </a:solidFill>
                <a:cs typeface="Times New Roman" panose="02020603050405020304" pitchFamily="18" charset="0"/>
              </a:rPr>
              <a:t> in-network providers.  Again, because Kaiser is an HMO, out of network providers are not covered.</a:t>
            </a:r>
          </a:p>
          <a:p>
            <a:pPr marL="287199" indent="-287199">
              <a:spcAft>
                <a:spcPts val="1206"/>
              </a:spcAft>
              <a:buFontTx/>
              <a:buChar char="-"/>
            </a:pPr>
            <a:r>
              <a:rPr lang="en-US" dirty="0">
                <a:solidFill>
                  <a:srgbClr val="0070C0"/>
                </a:solidFill>
                <a:cs typeface="Times New Roman" panose="02020603050405020304" pitchFamily="18" charset="0"/>
              </a:rPr>
              <a:t>CORE, HEALTH SAVINGS PLAN, UC CARE members can use Anthem network providers or see an out of network provider but these services will be covered at the out-of-network benefit level.</a:t>
            </a:r>
          </a:p>
          <a:p>
            <a:endParaRPr lang="en-US" dirty="0"/>
          </a:p>
          <a:p>
            <a:pPr rtl="0"/>
            <a:endParaRPr lang="en-US" dirty="0"/>
          </a:p>
          <a:p>
            <a:pPr rtl="0"/>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27</a:t>
            </a:fld>
            <a:endParaRPr lang="en-US"/>
          </a:p>
        </p:txBody>
      </p:sp>
    </p:spTree>
    <p:extLst>
      <p:ext uri="{BB962C8B-B14F-4D97-AF65-F5344CB8AC3E}">
        <p14:creationId xmlns:p14="http://schemas.microsoft.com/office/powerpoint/2010/main" val="386314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you pay for your medical plan coverage from your paycheck (known as the premium) depends on the plan and the coverage you choose, as well as your salary. Medical plan rates are tiered so that the premium you pay is somewhat proportional to your pay rate. </a:t>
            </a:r>
          </a:p>
          <a:p>
            <a:endParaRPr lang="en-US" dirty="0"/>
          </a:p>
          <a:p>
            <a:r>
              <a:rPr lang="en-US" dirty="0"/>
              <a:t>Your pay band and thus your premium is based on your full-time salary rate as of January of the previous year. </a:t>
            </a:r>
            <a:r>
              <a:rPr lang="en-US" dirty="0">
                <a:solidFill>
                  <a:srgbClr val="FF0000"/>
                </a:solidFill>
              </a:rPr>
              <a:t>[For new hires, it is your current p</a:t>
            </a:r>
            <a:r>
              <a:rPr lang="en-US" baseline="0" dirty="0">
                <a:solidFill>
                  <a:srgbClr val="FF0000"/>
                </a:solidFill>
              </a:rPr>
              <a:t>ay]</a:t>
            </a:r>
            <a:endParaRPr lang="en-US" dirty="0">
              <a:solidFill>
                <a:srgbClr val="FF0000"/>
              </a:solidFill>
            </a:endParaRPr>
          </a:p>
          <a:p>
            <a:endParaRPr lang="en-US" dirty="0"/>
          </a:p>
          <a:p>
            <a:r>
              <a:rPr lang="en-US" dirty="0"/>
              <a:t>Your salary band will not change during 2022, even if your salary changes. </a:t>
            </a:r>
          </a:p>
          <a:p>
            <a:endParaRPr lang="en-US" dirty="0"/>
          </a:p>
          <a:p>
            <a:r>
              <a:rPr lang="en-US" dirty="0"/>
              <a:t>The rates are listed in the “Which Medical Plan is Right for You” booklet</a:t>
            </a:r>
            <a:r>
              <a:rPr lang="en-US" baseline="0" dirty="0"/>
              <a:t> in your Welcome Kit.  They are also on </a:t>
            </a:r>
            <a:r>
              <a:rPr lang="en-US" baseline="0" dirty="0" err="1"/>
              <a:t>UCnet</a:t>
            </a:r>
            <a:r>
              <a:rPr lang="en-US" baseline="0" dirty="0"/>
              <a:t>.</a:t>
            </a:r>
            <a:endParaRPr lang="en-US" dirty="0"/>
          </a:p>
          <a:p>
            <a:endParaRPr lang="en-US" dirty="0"/>
          </a:p>
          <a:p>
            <a:endParaRPr lang="en-US" dirty="0"/>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28</a:t>
            </a:fld>
            <a:endParaRPr lang="en-US"/>
          </a:p>
        </p:txBody>
      </p:sp>
    </p:spTree>
    <p:extLst>
      <p:ext uri="{BB962C8B-B14F-4D97-AF65-F5344CB8AC3E}">
        <p14:creationId xmlns:p14="http://schemas.microsoft.com/office/powerpoint/2010/main" val="151880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Tax Savings on Insurance Premiums program, your premium payments are deducted from your paycheck—before federal, state, Social Security, and Medicare taxes are calculated, thereby reducing your taxable income. </a:t>
            </a:r>
          </a:p>
          <a:p>
            <a:endParaRPr lang="en-US" dirty="0"/>
          </a:p>
          <a:p>
            <a:r>
              <a:rPr lang="en-US" dirty="0"/>
              <a:t>Enrollment in TIP is automatic. If you’d prefer not to have your premium deducted pre-tax, you can opt-out during the benefits enrollment process.</a:t>
            </a:r>
          </a:p>
          <a:p>
            <a:endParaRPr lang="en-US" dirty="0"/>
          </a:p>
          <a:p>
            <a:pPr defTabSz="933126">
              <a:defRPr/>
            </a:pPr>
            <a:r>
              <a:rPr lang="en-US" dirty="0"/>
              <a:t>Also, please note that under current IRS rules, the value of the contribution UC makes toward the cost of medical, dental and vision coverage provided to certain family members who are not </a:t>
            </a:r>
            <a:r>
              <a:rPr lang="en-US" i="1" dirty="0"/>
              <a:t>your </a:t>
            </a:r>
            <a:r>
              <a:rPr lang="en-US" dirty="0"/>
              <a:t>tax dependents may be considered imputed income that will be subject to federal income taxes, FICA (Social Security and Medicare), and any other required payroll taxes.  In some cases, you may also have imputed income for California state income tax purposes.</a:t>
            </a:r>
          </a:p>
          <a:p>
            <a:endParaRPr lang="en-US" dirty="0"/>
          </a:p>
          <a:p>
            <a:r>
              <a:rPr lang="en-US" dirty="0"/>
              <a:t>---------------</a:t>
            </a:r>
          </a:p>
          <a:p>
            <a:endParaRPr lang="en-US" dirty="0"/>
          </a:p>
          <a:p>
            <a:r>
              <a:rPr lang="en-US" dirty="0"/>
              <a:t>That</a:t>
            </a:r>
            <a:r>
              <a:rPr lang="en-US" baseline="0" dirty="0"/>
              <a:t> concludes the Medical Plan overview.  Are there any questions on this section? </a:t>
            </a:r>
          </a:p>
          <a:p>
            <a:endParaRPr lang="en-US" baseline="0" dirty="0"/>
          </a:p>
          <a:p>
            <a:r>
              <a:rPr lang="en-US" baseline="0" dirty="0"/>
              <a:t>Some questions that we typically get on Medical Plans are:</a:t>
            </a:r>
          </a:p>
          <a:p>
            <a:pPr marL="229789" indent="-229789">
              <a:buAutoNum type="arabicParenR"/>
            </a:pPr>
            <a:r>
              <a:rPr lang="en-US" baseline="0" dirty="0"/>
              <a:t>I want to keep seeing my current doctor.  How do I find out which plans consider him/her in-network? Go to </a:t>
            </a:r>
            <a:r>
              <a:rPr lang="en-US" baseline="0" dirty="0" err="1"/>
              <a:t>UCnet</a:t>
            </a:r>
            <a:r>
              <a:rPr lang="en-US" baseline="0" dirty="0"/>
              <a:t>, you will find links to each plan’s provider search tool.  You should also call the doctor’s office to confirm acceptance of a particular insurance plan.</a:t>
            </a:r>
          </a:p>
          <a:p>
            <a:pPr marL="229789" indent="-229789">
              <a:buAutoNum type="arabicParenR"/>
            </a:pPr>
            <a:endParaRPr lang="en-US" baseline="0" dirty="0"/>
          </a:p>
          <a:p>
            <a:pPr marL="229789" indent="-229789" defTabSz="919155">
              <a:buFontTx/>
              <a:buAutoNum type="arabicParenR"/>
              <a:defRPr/>
            </a:pPr>
            <a:r>
              <a:rPr lang="en-US" baseline="0" dirty="0"/>
              <a:t>I’ve always been in an HMO…please explain how deductibles and coinsurance work under a PPO. A deductible is the amount that you must pay out-of-pocket each year before the Plan starts picking up some of the cost.  Coinsurance is the portion of charges that the Plan will pay.  </a:t>
            </a:r>
            <a:r>
              <a:rPr lang="en-US" dirty="0"/>
              <a:t>For more on how these features work together or the</a:t>
            </a:r>
            <a:r>
              <a:rPr lang="en-US" baseline="0" dirty="0"/>
              <a:t> differences between HMOs and PPOs, check out the Glossary of Terms on </a:t>
            </a:r>
            <a:r>
              <a:rPr lang="en-US" baseline="0" dirty="0" err="1"/>
              <a:t>UCnet</a:t>
            </a:r>
            <a:r>
              <a:rPr lang="en-US" baseline="0" dirty="0"/>
              <a:t>.</a:t>
            </a:r>
            <a:endParaRPr lang="en-US" dirty="0"/>
          </a:p>
          <a:p>
            <a:pPr rtl="0"/>
            <a:endParaRPr lang="en-US" dirty="0"/>
          </a:p>
          <a:p>
            <a:pPr marL="229789" indent="-229789">
              <a:buAutoNum type="arabicParenR" startAt="3"/>
            </a:pPr>
            <a:r>
              <a:rPr lang="en-US" dirty="0"/>
              <a:t>When is my insurance effective? Date of hire or when you become eligible for benefits, as long as you enroll during your 31 day PIE.</a:t>
            </a:r>
          </a:p>
          <a:p>
            <a:pPr marL="229789" indent="-229789">
              <a:buAutoNum type="arabicParenR" startAt="3"/>
            </a:pPr>
            <a:endParaRPr lang="en-US" dirty="0"/>
          </a:p>
          <a:p>
            <a:r>
              <a:rPr lang="en-US" dirty="0"/>
              <a:t>4)   When should I expect my medical plan ID cards to arrive? Once you enroll, the medical plan will send identification cards for you and your enrolled family members. Although you’re covered</a:t>
            </a:r>
          </a:p>
          <a:p>
            <a:r>
              <a:rPr lang="en-US" dirty="0"/>
              <a:t>as soon as you enroll, it may take a month for the insurance company to have a record of your membership and send your ID card(s). If you need immediate services before you receive your</a:t>
            </a:r>
          </a:p>
          <a:p>
            <a:r>
              <a:rPr lang="en-US" dirty="0"/>
              <a:t>card, first check with your plan to see if it has a record of your enrollment; if not, contact UCPath or your Benefits Office. You may also be able to download and print a temporary card from your carrier’s</a:t>
            </a:r>
          </a:p>
          <a:p>
            <a:r>
              <a:rPr lang="en-US" dirty="0"/>
              <a:t>website.</a:t>
            </a:r>
          </a:p>
          <a:p>
            <a:endParaRPr lang="en-US" dirty="0"/>
          </a:p>
          <a:p>
            <a:r>
              <a:rPr lang="en-US" dirty="0"/>
              <a:t>[In case asked…]</a:t>
            </a:r>
          </a:p>
          <a:p>
            <a:r>
              <a:rPr lang="en-US" dirty="0"/>
              <a:t>Can I see my doctor right away? Make sure that you complete your benefits enrollment.  If there is an urgent need for services, then contact the UCPath center or your local benefits office, who will try to expedite the eligibility process. </a:t>
            </a:r>
          </a:p>
        </p:txBody>
      </p:sp>
      <p:sp>
        <p:nvSpPr>
          <p:cNvPr id="4" name="Slide Number Placeholder 3"/>
          <p:cNvSpPr>
            <a:spLocks noGrp="1"/>
          </p:cNvSpPr>
          <p:nvPr>
            <p:ph type="sldNum" sz="quarter" idx="10"/>
          </p:nvPr>
        </p:nvSpPr>
        <p:spPr/>
        <p:txBody>
          <a:bodyPr/>
          <a:lstStyle/>
          <a:p>
            <a:fld id="{97F266F1-B414-4774-922D-E70E99600894}" type="slidenum">
              <a:rPr lang="en-US" smtClean="0"/>
              <a:t>29</a:t>
            </a:fld>
            <a:endParaRPr lang="en-US" dirty="0"/>
          </a:p>
        </p:txBody>
      </p:sp>
    </p:spTree>
    <p:extLst>
      <p:ext uri="{BB962C8B-B14F-4D97-AF65-F5344CB8AC3E}">
        <p14:creationId xmlns:p14="http://schemas.microsoft.com/office/powerpoint/2010/main" val="19297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provide an overview of the UC benefits program – a description of each benefit, how it works, who is eligible for coverage, and when and how to enroll.  </a:t>
            </a:r>
          </a:p>
          <a:p>
            <a:endParaRPr lang="en-US" dirty="0"/>
          </a:p>
          <a:p>
            <a:pPr defTabSz="919155">
              <a:defRPr/>
            </a:pPr>
            <a:r>
              <a:rPr lang="en-US" dirty="0"/>
              <a:t>But it’s just a summary. We recognize that each person has different benefits needs and priorities, so we have developed a comprehensive</a:t>
            </a:r>
            <a:r>
              <a:rPr lang="en-US" baseline="0" dirty="0"/>
              <a:t> set of </a:t>
            </a:r>
            <a:r>
              <a:rPr lang="en-US" dirty="0"/>
              <a:t>resources to get details on what matters to YOU.  </a:t>
            </a:r>
          </a:p>
          <a:p>
            <a:pPr rtl="0"/>
            <a:endParaRPr lang="en-US" dirty="0"/>
          </a:p>
          <a:p>
            <a:pPr rtl="0"/>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pPr defTabSz="933126">
              <a:defRPr/>
            </a:pPr>
            <a:endParaRPr lang="en-US" dirty="0"/>
          </a:p>
          <a:p>
            <a:endParaRPr lang="en-US" dirty="0"/>
          </a:p>
          <a:p>
            <a:endParaRPr lang="en-US" dirty="0"/>
          </a:p>
          <a:p>
            <a:pPr rtl="0"/>
            <a:endParaRPr lang="en-US" sz="1600"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3</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155">
              <a:defRPr/>
            </a:pPr>
            <a:r>
              <a:rPr lang="en-US" dirty="0"/>
              <a:t>Let’s move on to the other health and welfare benefits offered at UC. </a:t>
            </a:r>
          </a:p>
          <a:p>
            <a:pPr defTabSz="919155">
              <a:defRPr/>
            </a:pPr>
            <a:endParaRPr lang="en-US" dirty="0"/>
          </a:p>
          <a:p>
            <a:pPr defTabSz="919155">
              <a:defRPr/>
            </a:pPr>
            <a:r>
              <a:rPr lang="en-US" dirty="0"/>
              <a:t>Details</a:t>
            </a:r>
            <a:r>
              <a:rPr lang="en-US" baseline="0" dirty="0"/>
              <a:t> on these benefits are in </a:t>
            </a:r>
            <a:r>
              <a:rPr lang="en-US" dirty="0"/>
              <a:t>the “The</a:t>
            </a:r>
            <a:r>
              <a:rPr lang="en-US" baseline="0" dirty="0"/>
              <a:t> Complete </a:t>
            </a:r>
            <a:r>
              <a:rPr lang="en-US" dirty="0"/>
              <a:t>Guide to Your UC Health Benefits” booklet and on </a:t>
            </a:r>
            <a:r>
              <a:rPr lang="en-US" dirty="0" err="1"/>
              <a:t>UCnet</a:t>
            </a:r>
            <a:r>
              <a:rPr lang="en-US" dirty="0"/>
              <a:t>.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30</a:t>
            </a:fld>
            <a:endParaRPr lang="en-US"/>
          </a:p>
        </p:txBody>
      </p:sp>
    </p:spTree>
    <p:extLst>
      <p:ext uri="{BB962C8B-B14F-4D97-AF65-F5344CB8AC3E}">
        <p14:creationId xmlns:p14="http://schemas.microsoft.com/office/powerpoint/2010/main" val="33059807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UC provides basic Short-Term Disability at no cost for most employees. Enrollment is automatic and the plan pays 55% of your pay up to </a:t>
            </a:r>
            <a:r>
              <a:rPr lang="en-US" u="sng" dirty="0"/>
              <a:t>$800</a:t>
            </a:r>
            <a:r>
              <a:rPr lang="en-US" dirty="0"/>
              <a:t>/month for six months for non-work related disabilities, including pregnancy and childbirth. </a:t>
            </a:r>
          </a:p>
          <a:p>
            <a:pPr rtl="0"/>
            <a:endParaRPr lang="en-US" dirty="0"/>
          </a:p>
          <a:p>
            <a:pPr marL="0" marR="0" lvl="0" indent="0" algn="l" defTabSz="919036" rtl="0" eaLnBrk="1" fontAlgn="auto" latinLnBrk="0" hangingPunct="1">
              <a:lnSpc>
                <a:spcPct val="100000"/>
              </a:lnSpc>
              <a:spcBef>
                <a:spcPts val="0"/>
              </a:spcBef>
              <a:spcAft>
                <a:spcPts val="0"/>
              </a:spcAft>
              <a:buClrTx/>
              <a:buSzTx/>
              <a:buFontTx/>
              <a:buNone/>
              <a:tabLst/>
              <a:defRPr/>
            </a:pPr>
            <a:r>
              <a:rPr lang="en-US" dirty="0"/>
              <a:t>UC does not participate in the California State Disability Insurance program. </a:t>
            </a:r>
            <a:r>
              <a:rPr lang="en-US" b="1" i="0" u="none" strike="noStrike" kern="1200" baseline="0" dirty="0">
                <a:solidFill>
                  <a:srgbClr val="FF0000"/>
                </a:solidFill>
                <a:latin typeface="+mn-lt"/>
                <a:ea typeface="+mn-ea"/>
                <a:cs typeface="+mn-cs"/>
              </a:rPr>
              <a:t>(Click)</a:t>
            </a:r>
          </a:p>
          <a:p>
            <a:pPr defTabSz="919036">
              <a:defRPr/>
            </a:pPr>
            <a:endParaRPr lang="en-US" dirty="0"/>
          </a:p>
          <a:p>
            <a:pPr defTabSz="919036">
              <a:defRPr/>
            </a:pPr>
            <a:endParaRPr lang="en-US" dirty="0"/>
          </a:p>
          <a:p>
            <a:pPr defTabSz="919036">
              <a:defRPr/>
            </a:pPr>
            <a:r>
              <a:rPr lang="en-US" dirty="0"/>
              <a:t>UC offers additional</a:t>
            </a:r>
            <a:r>
              <a:rPr lang="en-US" baseline="0" dirty="0"/>
              <a:t> coverage that employees can purchase.  Why consider voluntary short term and long term disability coverage?</a:t>
            </a:r>
          </a:p>
          <a:p>
            <a:pPr defTabSz="919036">
              <a:defRPr/>
            </a:pPr>
            <a:r>
              <a:rPr lang="en-US" dirty="0"/>
              <a:t>Time away from work for a pregnancy, illness or unexpected injury could mean months without a paycheck. While UC’s basic employer-paid disability insurance offers some protection – a benefit capped at $800 per month for six months – it probably won’t be enough to cover your expenses. UC’s Voluntary Disability Insurance replaces much more of your income – 60 percent of your eligible pay up to $15,000 per month – for increased financial security when you need it most. Disability insurance can help replace lost wages and can be an important part of your personal financial planning.  </a:t>
            </a:r>
          </a:p>
          <a:p>
            <a:pPr rtl="0"/>
            <a:endParaRPr lang="en-US" dirty="0"/>
          </a:p>
          <a:p>
            <a:pPr rtl="0"/>
            <a:r>
              <a:rPr lang="en-US" dirty="0"/>
              <a:t>You can choose to enroll in voluntary</a:t>
            </a:r>
            <a:r>
              <a:rPr lang="en-US" baseline="0" dirty="0"/>
              <a:t> short term or long term benefits, or both coverages </a:t>
            </a:r>
            <a:r>
              <a:rPr lang="en-US" dirty="0"/>
              <a:t>for which you pay the premium. The premium is based on your age and salary – a premium estimator</a:t>
            </a:r>
            <a:r>
              <a:rPr lang="en-US" baseline="0" dirty="0"/>
              <a:t> tool is available on </a:t>
            </a:r>
            <a:r>
              <a:rPr lang="en-US" baseline="0" dirty="0" err="1"/>
              <a:t>UCnet</a:t>
            </a:r>
            <a:r>
              <a:rPr lang="en-US" baseline="0" dirty="0"/>
              <a:t>. </a:t>
            </a:r>
            <a:r>
              <a:rPr lang="en-US" dirty="0"/>
              <a:t> </a:t>
            </a:r>
          </a:p>
          <a:p>
            <a:pPr rtl="0"/>
            <a:endParaRPr lang="en-US" dirty="0"/>
          </a:p>
          <a:p>
            <a:pPr rtl="0"/>
            <a:r>
              <a:rPr lang="en-US" dirty="0"/>
              <a:t>The supplemental disability plan provides short and long term coverage and pays 60% of salary up to $15,000/month.  The voluntary</a:t>
            </a:r>
            <a:r>
              <a:rPr lang="en-US" baseline="0" dirty="0"/>
              <a:t> short term benefits generally start after 14 days of disability and long term starts after six months.</a:t>
            </a:r>
            <a:r>
              <a:rPr lang="en-US" dirty="0"/>
              <a:t> </a:t>
            </a:r>
          </a:p>
          <a:p>
            <a:pPr rtl="0"/>
            <a:endParaRPr lang="en-US" dirty="0"/>
          </a:p>
          <a:p>
            <a:pPr defTabSz="919036">
              <a:defRPr/>
            </a:pPr>
            <a:r>
              <a:rPr lang="en-US" dirty="0"/>
              <a:t>Enrolling</a:t>
            </a:r>
            <a:r>
              <a:rPr lang="en-US" baseline="0" dirty="0"/>
              <a:t> outside of your PIE will require you to go through an approval process through Liberty Mutual.  This includes submitting a statement of health form, which may be declined.   </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31</a:t>
            </a:fld>
            <a:endParaRPr lang="en-US"/>
          </a:p>
        </p:txBody>
      </p:sp>
    </p:spTree>
    <p:extLst>
      <p:ext uri="{BB962C8B-B14F-4D97-AF65-F5344CB8AC3E}">
        <p14:creationId xmlns:p14="http://schemas.microsoft.com/office/powerpoint/2010/main" val="3804280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consider voluntary disability now? </a:t>
            </a:r>
            <a:r>
              <a:rPr lang="en-US" b="1" i="0" u="none" strike="noStrike" kern="1200" baseline="0" dirty="0">
                <a:solidFill>
                  <a:srgbClr val="FF0000"/>
                </a:solidFill>
                <a:latin typeface="+mn-lt"/>
                <a:ea typeface="+mn-ea"/>
                <a:cs typeface="+mn-cs"/>
              </a:rPr>
              <a:t>(Click)</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of workers, ages 35-65, will become disabled for 90+ days at some point in their working lives. </a:t>
            </a:r>
            <a:r>
              <a:rPr lang="en-US" b="1" i="0" u="none" strike="noStrike" kern="1200" baseline="0" dirty="0">
                <a:solidFill>
                  <a:srgbClr val="FF0000"/>
                </a:solidFill>
                <a:latin typeface="+mn-lt"/>
                <a:ea typeface="+mn-ea"/>
                <a:cs typeface="+mn-cs"/>
              </a:rPr>
              <a:t>(Click)</a:t>
            </a:r>
          </a:p>
          <a:p>
            <a:pPr rtl="0"/>
            <a:endParaRPr lang="en-US" dirty="0"/>
          </a:p>
          <a:p>
            <a:pPr rtl="0"/>
            <a:endParaRPr lang="en-US" dirty="0"/>
          </a:p>
          <a:p>
            <a:pPr marL="0" marR="0" lvl="0" indent="0" algn="l" defTabSz="933006" rtl="0" eaLnBrk="1" fontAlgn="auto" latinLnBrk="0" hangingPunct="1">
              <a:lnSpc>
                <a:spcPct val="100000"/>
              </a:lnSpc>
              <a:spcBef>
                <a:spcPts val="0"/>
              </a:spcBef>
              <a:spcAft>
                <a:spcPts val="0"/>
              </a:spcAft>
              <a:buClrTx/>
              <a:buSzTx/>
              <a:buFontTx/>
              <a:buNone/>
              <a:tabLst/>
              <a:defRPr/>
            </a:pPr>
            <a:r>
              <a:rPr lang="en-US" dirty="0"/>
              <a:t>It replaces a larger portion of your salary than the short-term plan at a critical time</a:t>
            </a:r>
            <a:r>
              <a:rPr lang="en-US" baseline="0" dirty="0"/>
              <a:t> - </a:t>
            </a:r>
            <a:r>
              <a:rPr lang="en-US" dirty="0"/>
              <a:t>up to 60% of your income if disabled, up to your Social</a:t>
            </a:r>
            <a:r>
              <a:rPr lang="en-US" baseline="0" dirty="0"/>
              <a:t> Security retirement age</a:t>
            </a:r>
            <a:r>
              <a:rPr lang="en-US" dirty="0"/>
              <a:t>. </a:t>
            </a:r>
            <a:r>
              <a:rPr lang="en-US" b="1" i="0" u="none" strike="noStrike" kern="1200" baseline="0" dirty="0">
                <a:solidFill>
                  <a:srgbClr val="FF0000"/>
                </a:solidFill>
                <a:latin typeface="+mn-lt"/>
                <a:ea typeface="+mn-ea"/>
                <a:cs typeface="+mn-cs"/>
              </a:rPr>
              <a:t>(Click)</a:t>
            </a:r>
          </a:p>
          <a:p>
            <a:pPr defTabSz="933006">
              <a:defRPr/>
            </a:pPr>
            <a:endParaRPr lang="en-US" dirty="0"/>
          </a:p>
          <a:p>
            <a:pPr defTabSz="933006">
              <a:defRPr/>
            </a:pPr>
            <a:endParaRPr lang="en-US" dirty="0"/>
          </a:p>
          <a:p>
            <a:pPr marL="0" marR="0" lvl="0" indent="0" algn="l" defTabSz="933006" rtl="0" eaLnBrk="1" fontAlgn="auto" latinLnBrk="0" hangingPunct="1">
              <a:lnSpc>
                <a:spcPct val="100000"/>
              </a:lnSpc>
              <a:spcBef>
                <a:spcPts val="0"/>
              </a:spcBef>
              <a:spcAft>
                <a:spcPts val="0"/>
              </a:spcAft>
              <a:buClrTx/>
              <a:buSzTx/>
              <a:buFontTx/>
              <a:buNone/>
              <a:tabLst/>
              <a:defRPr/>
            </a:pPr>
            <a:r>
              <a:rPr lang="en-US" dirty="0"/>
              <a:t>This is the only time that you can enroll without providing evidence of insurability.  For most people, </a:t>
            </a:r>
            <a:r>
              <a:rPr lang="en-US" baseline="0" dirty="0"/>
              <a:t>the $800 per month basic benefit will not be enough to pay your expenses during a disability, so you REALLY should think about enrolling now.  Remember that enrolling later will require you to go through an approval process through Lincoln Financial and you may be declined. </a:t>
            </a:r>
            <a:r>
              <a:rPr lang="en-US" b="1" i="0" u="none" strike="noStrike" kern="1200" baseline="0" dirty="0">
                <a:solidFill>
                  <a:srgbClr val="FF0000"/>
                </a:solidFill>
                <a:latin typeface="+mn-lt"/>
                <a:ea typeface="+mn-ea"/>
                <a:cs typeface="+mn-cs"/>
              </a:rPr>
              <a:t>(Click)</a:t>
            </a:r>
          </a:p>
          <a:p>
            <a:pPr defTabSz="933006">
              <a:defRPr/>
            </a:pPr>
            <a:endParaRPr lang="en-US" baseline="0" dirty="0"/>
          </a:p>
          <a:p>
            <a:pPr defTabSz="933006">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previously, UC does not participate in the CA State Disability Insurance program, so you will not receive income</a:t>
            </a:r>
            <a:r>
              <a:rPr lang="en-US" baseline="0" dirty="0"/>
              <a:t> from this source (unless you worked outside of UC and paid into the system within the past 18 months)</a:t>
            </a:r>
            <a:r>
              <a:rPr lang="en-US" dirty="0"/>
              <a:t>. </a:t>
            </a:r>
            <a:r>
              <a:rPr lang="en-US" b="1" i="0" u="none" strike="noStrike" kern="1200" baseline="0" dirty="0">
                <a:solidFill>
                  <a:srgbClr val="FF0000"/>
                </a:solidFill>
                <a:latin typeface="+mn-lt"/>
                <a:ea typeface="+mn-ea"/>
                <a:cs typeface="+mn-cs"/>
              </a:rPr>
              <a:t>(Click)</a:t>
            </a:r>
          </a:p>
          <a:p>
            <a:pPr rtl="0"/>
            <a:endParaRPr lang="en-US" dirty="0"/>
          </a:p>
          <a:p>
            <a:pPr rtl="0"/>
            <a:r>
              <a:rPr lang="en-US" dirty="0"/>
              <a:t>Remember that pregnancy and childbirth is considered a non-work related disability.  If this is a possibility for you, please read the Pregnancy, Newborn Child and Adopted Child fact sheet on </a:t>
            </a:r>
            <a:r>
              <a:rPr lang="en-US" dirty="0" err="1"/>
              <a:t>UCnet</a:t>
            </a:r>
            <a:r>
              <a:rPr lang="en-US" dirty="0"/>
              <a:t> to learn about the leave provisions available and how disability benefits would replace wages. If you try to enroll when you are pregnant, the pregnancy will be a pre-existing condition and you will not receive benefits while on pregnancy leave.  It cannot be stressed enough that you could be disqualified if you try to enroll after this initial opportunity. </a:t>
            </a:r>
          </a:p>
          <a:p>
            <a:pPr rtl="0"/>
            <a:endParaRPr lang="en-US" dirty="0"/>
          </a:p>
          <a:p>
            <a:pPr rtl="0"/>
            <a:endParaRPr lang="en-US" dirty="0"/>
          </a:p>
          <a:p>
            <a:endParaRPr lang="en-US" dirty="0"/>
          </a:p>
          <a:p>
            <a:pPr defTabSz="933006">
              <a:defRPr/>
            </a:pPr>
            <a:endParaRPr lang="en-US" sz="1400" dirty="0"/>
          </a:p>
          <a:p>
            <a:pPr defTabSz="933006">
              <a:defRPr/>
            </a:pPr>
            <a:endParaRPr lang="en-US" sz="1400" dirty="0"/>
          </a:p>
          <a:p>
            <a:pPr rtl="0"/>
            <a:endParaRPr lang="en-US" sz="1400" dirty="0"/>
          </a:p>
        </p:txBody>
      </p:sp>
      <p:sp>
        <p:nvSpPr>
          <p:cNvPr id="4" name="Slide Number Placeholder 3"/>
          <p:cNvSpPr>
            <a:spLocks noGrp="1"/>
          </p:cNvSpPr>
          <p:nvPr>
            <p:ph type="sldNum" sz="quarter" idx="10"/>
          </p:nvPr>
        </p:nvSpPr>
        <p:spPr/>
        <p:txBody>
          <a:bodyPr/>
          <a:lstStyle/>
          <a:p>
            <a:fld id="{97F266F1-B414-4774-922D-E70E99600894}" type="slidenum">
              <a:rPr lang="en-US" smtClean="0"/>
              <a:t>32</a:t>
            </a:fld>
            <a:endParaRPr lang="en-US"/>
          </a:p>
        </p:txBody>
      </p:sp>
    </p:spTree>
    <p:extLst>
      <p:ext uri="{BB962C8B-B14F-4D97-AF65-F5344CB8AC3E}">
        <p14:creationId xmlns:p14="http://schemas.microsoft.com/office/powerpoint/2010/main" val="784294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the plans work</a:t>
            </a:r>
          </a:p>
          <a:p>
            <a:r>
              <a:rPr lang="en-US" sz="1200" b="1" kern="1200" dirty="0">
                <a:solidFill>
                  <a:schemeClr val="tx1"/>
                </a:solidFill>
                <a:effectLst/>
                <a:latin typeface="+mn-lt"/>
                <a:ea typeface="+mn-ea"/>
                <a:cs typeface="+mn-cs"/>
              </a:rPr>
              <a:t>Accident insurance</a:t>
            </a:r>
          </a:p>
          <a:p>
            <a:r>
              <a:rPr lang="en-US" sz="1200" b="0" i="0" kern="1200" dirty="0">
                <a:solidFill>
                  <a:schemeClr val="tx1"/>
                </a:solidFill>
                <a:effectLst/>
                <a:latin typeface="+mn-lt"/>
                <a:ea typeface="+mn-ea"/>
                <a:cs typeface="+mn-cs"/>
              </a:rPr>
              <a:t>Pays cash benefits if you receive services related to an accident, such as ER and urgent care visits, ambulance rides, X-rays, surgery, physical therapy and more.</a:t>
            </a:r>
          </a:p>
          <a:p>
            <a:pPr rtl="0"/>
            <a:endParaRPr lang="en-US" sz="1100" dirty="0"/>
          </a:p>
          <a:p>
            <a:r>
              <a:rPr lang="en-US" sz="1200" b="1" kern="1200" dirty="0">
                <a:solidFill>
                  <a:schemeClr val="tx1"/>
                </a:solidFill>
                <a:effectLst/>
                <a:latin typeface="+mn-lt"/>
                <a:ea typeface="+mn-ea"/>
                <a:cs typeface="+mn-cs"/>
              </a:rPr>
              <a:t>Critical Illness insurance</a:t>
            </a:r>
          </a:p>
          <a:p>
            <a:r>
              <a:rPr lang="en-US" sz="1200" b="0" i="0" kern="1200" dirty="0">
                <a:solidFill>
                  <a:schemeClr val="tx1"/>
                </a:solidFill>
                <a:effectLst/>
                <a:latin typeface="+mn-lt"/>
                <a:ea typeface="+mn-ea"/>
                <a:cs typeface="+mn-cs"/>
              </a:rPr>
              <a:t>The plan provides a lump-sum payment if you are diagnosed with certain critical illnesses, such as cancer, heart attack, stroke and more.  Rates are age-based and may differ for you and your spouse or domestic partner. Coverage for eligible children is free when you enroll.  You select a coverage level of $10,000 or $30,000. </a:t>
            </a:r>
          </a:p>
          <a:p>
            <a:pPr rtl="0"/>
            <a:endParaRPr lang="en-US" sz="1100" dirty="0"/>
          </a:p>
          <a:p>
            <a:r>
              <a:rPr lang="en-US" sz="1200" b="1" kern="1200" dirty="0">
                <a:solidFill>
                  <a:schemeClr val="tx1"/>
                </a:solidFill>
                <a:effectLst/>
                <a:latin typeface="+mn-lt"/>
                <a:ea typeface="+mn-ea"/>
                <a:cs typeface="+mn-cs"/>
              </a:rPr>
              <a:t>Hospital Indemnity</a:t>
            </a:r>
          </a:p>
          <a:p>
            <a:r>
              <a:rPr lang="en-US" sz="1200" b="0" i="0" kern="1200" dirty="0">
                <a:solidFill>
                  <a:schemeClr val="tx1"/>
                </a:solidFill>
                <a:effectLst/>
                <a:latin typeface="+mn-lt"/>
                <a:ea typeface="+mn-ea"/>
                <a:cs typeface="+mn-cs"/>
              </a:rPr>
              <a:t>Pays a pre-determined dollar amount if you’re admitted to the hospital due to an accident or illness, or for maternity care, and continues to pay a cash benefit for every day you’re in the hospital, up to 31 days.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How to enroll</a:t>
            </a:r>
            <a:endParaRPr lang="en-US" sz="1200" b="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Visit </a:t>
            </a:r>
            <a:r>
              <a:rPr lang="en-US" sz="1200" b="0" i="0" u="none" strike="noStrike" kern="1200" dirty="0">
                <a:solidFill>
                  <a:schemeClr val="tx1"/>
                </a:solidFill>
                <a:effectLst/>
                <a:latin typeface="+mn-lt"/>
                <a:ea typeface="+mn-ea"/>
                <a:cs typeface="+mn-cs"/>
                <a:hlinkClick r:id="rId3"/>
              </a:rPr>
              <a:t>ucplus.com</a:t>
            </a:r>
            <a:r>
              <a:rPr lang="en-US" sz="1200" b="0" i="0" kern="1200" dirty="0">
                <a:solidFill>
                  <a:schemeClr val="tx1"/>
                </a:solidFill>
                <a:effectLst/>
                <a:latin typeface="+mn-lt"/>
                <a:ea typeface="+mn-ea"/>
                <a:cs typeface="+mn-cs"/>
              </a:rPr>
              <a:t> to learn more about the benefits offered by each plan and enroll with Aflac. If you have questions or need assistance enrolling, call the dedicated UC Plus customer service team at 888-212-7201.</a:t>
            </a:r>
          </a:p>
          <a:p>
            <a:r>
              <a:rPr lang="en-US" sz="1200" b="0" i="0" kern="1200" dirty="0">
                <a:solidFill>
                  <a:schemeClr val="tx1"/>
                </a:solidFill>
                <a:effectLst/>
                <a:latin typeface="+mn-lt"/>
                <a:ea typeface="+mn-ea"/>
                <a:cs typeface="+mn-cs"/>
              </a:rPr>
              <a:t>Once Open Enrollment closes, you won’t have another opportunity to enroll until next year’s Open Enrollment, unless you have a mid-year qualifying life event.</a:t>
            </a:r>
          </a:p>
          <a:p>
            <a:endParaRPr lang="en-US" sz="1200" b="0" i="0" kern="1200" dirty="0">
              <a:solidFill>
                <a:schemeClr val="tx1"/>
              </a:solidFill>
              <a:effectLst/>
              <a:latin typeface="+mn-lt"/>
              <a:ea typeface="+mn-ea"/>
              <a:cs typeface="+mn-cs"/>
            </a:endParaRPr>
          </a:p>
          <a:p>
            <a:pPr rtl="0"/>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33</a:t>
            </a:fld>
            <a:endParaRPr lang="en-US"/>
          </a:p>
        </p:txBody>
      </p:sp>
    </p:spTree>
    <p:extLst>
      <p:ext uri="{BB962C8B-B14F-4D97-AF65-F5344CB8AC3E}">
        <p14:creationId xmlns:p14="http://schemas.microsoft.com/office/powerpoint/2010/main" val="857823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Mid-level and CORE packages</a:t>
            </a:r>
            <a:r>
              <a:rPr lang="en-US" b="0" baseline="0" dirty="0"/>
              <a:t> offer a CORE Life Insurance amount of $5,000 – paid for by UC. </a:t>
            </a:r>
            <a:r>
              <a:rPr lang="en-US" b="1" i="0" u="none" strike="noStrike" kern="1200" baseline="0" dirty="0">
                <a:solidFill>
                  <a:srgbClr val="FF0000"/>
                </a:solidFill>
                <a:latin typeface="+mn-lt"/>
                <a:ea typeface="+mn-ea"/>
                <a:cs typeface="+mn-cs"/>
              </a:rPr>
              <a:t>(Click)</a:t>
            </a:r>
          </a:p>
          <a:p>
            <a:pPr rtl="0"/>
            <a:endParaRPr lang="en-US" b="0" baseline="0" dirty="0"/>
          </a:p>
          <a:p>
            <a:pPr rtl="0"/>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Mid-level packages also offer the opportunity to purchase additional life insurance for you and your dependents. </a:t>
            </a:r>
            <a:r>
              <a:rPr lang="en-US" b="1" i="0" u="none" strike="noStrike" kern="1200" baseline="0" dirty="0">
                <a:solidFill>
                  <a:srgbClr val="FF0000"/>
                </a:solidFill>
                <a:latin typeface="+mn-lt"/>
                <a:ea typeface="+mn-ea"/>
                <a:cs typeface="+mn-cs"/>
              </a:rPr>
              <a:t>(Click)</a:t>
            </a:r>
          </a:p>
          <a:p>
            <a:pPr rtl="0"/>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rtl="0"/>
            <a:endParaRPr lang="en-US" b="0" baseline="0" dirty="0"/>
          </a:p>
          <a:p>
            <a:pPr rtl="0"/>
            <a:r>
              <a:rPr lang="en-US" b="0" baseline="0" dirty="0"/>
              <a:t>Accidental Death &amp; Dismemberment and Business Travel Accident insurance are available under both packages.  Business travel accident is paid for by UC.</a:t>
            </a:r>
          </a:p>
          <a:p>
            <a:pPr rtl="0"/>
            <a:endParaRPr lang="en-US" b="0" baseline="0" dirty="0"/>
          </a:p>
          <a:p>
            <a:pPr rtl="0"/>
            <a:endParaRPr lang="en-US" b="0" baseline="0" dirty="0"/>
          </a:p>
          <a:p>
            <a:pPr rtl="0"/>
            <a:endParaRPr lang="en-US" b="0" baseline="0" dirty="0"/>
          </a:p>
          <a:p>
            <a:pPr rtl="0"/>
            <a:endParaRPr lang="en-US" b="0" baseline="0" dirty="0"/>
          </a:p>
          <a:p>
            <a:pPr rtl="0"/>
            <a:endParaRPr lang="en-US" b="0" baseline="0" dirty="0"/>
          </a:p>
          <a:p>
            <a:pPr rtl="0"/>
            <a:endParaRPr lang="en-US" b="0" dirty="0"/>
          </a:p>
        </p:txBody>
      </p:sp>
      <p:sp>
        <p:nvSpPr>
          <p:cNvPr id="4" name="Slide Number Placeholder 3"/>
          <p:cNvSpPr>
            <a:spLocks noGrp="1"/>
          </p:cNvSpPr>
          <p:nvPr>
            <p:ph type="sldNum" sz="quarter" idx="10"/>
          </p:nvPr>
        </p:nvSpPr>
        <p:spPr/>
        <p:txBody>
          <a:bodyPr/>
          <a:lstStyle/>
          <a:p>
            <a:fld id="{97F266F1-B414-4774-922D-E70E99600894}" type="slidenum">
              <a:rPr lang="en-US" smtClean="0"/>
              <a:t>34</a:t>
            </a:fld>
            <a:endParaRPr lang="en-US"/>
          </a:p>
        </p:txBody>
      </p:sp>
    </p:spTree>
    <p:extLst>
      <p:ext uri="{BB962C8B-B14F-4D97-AF65-F5344CB8AC3E}">
        <p14:creationId xmlns:p14="http://schemas.microsoft.com/office/powerpoint/2010/main" val="3428157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You may enroll in the ARAG Legal Plan, which provides a wide range of legal services, including ID theft protection. </a:t>
            </a:r>
          </a:p>
          <a:p>
            <a:pPr rtl="0"/>
            <a:endParaRPr lang="en-US" dirty="0"/>
          </a:p>
          <a:p>
            <a:pPr rtl="0"/>
            <a:r>
              <a:rPr lang="en-US" dirty="0"/>
              <a:t>You can visit a network attorney or a nonparticipating attorney of your choice. See the </a:t>
            </a:r>
            <a:r>
              <a:rPr lang="en-US" u="sng" dirty="0"/>
              <a:t>plan booklet</a:t>
            </a:r>
            <a:r>
              <a:rPr lang="en-US" dirty="0"/>
              <a:t> on </a:t>
            </a:r>
            <a:r>
              <a:rPr lang="en-US" dirty="0" err="1"/>
              <a:t>UCnet</a:t>
            </a:r>
            <a:r>
              <a:rPr lang="en-US" dirty="0"/>
              <a:t> for coverage limits.</a:t>
            </a:r>
          </a:p>
          <a:p>
            <a:pPr rtl="0"/>
            <a:endParaRPr lang="en-US" dirty="0"/>
          </a:p>
          <a:p>
            <a:pPr rtl="0"/>
            <a:r>
              <a:rPr lang="en-US" dirty="0"/>
              <a:t>The Law Guide and Document Library on the </a:t>
            </a:r>
            <a:r>
              <a:rPr lang="en-US" u="sng" dirty="0"/>
              <a:t>ARAG Legal website</a:t>
            </a:r>
            <a:r>
              <a:rPr lang="en-US" dirty="0"/>
              <a:t> has a variety of updated educational legal information.</a:t>
            </a:r>
          </a:p>
          <a:p>
            <a:pPr rtl="0"/>
            <a:endParaRPr lang="en-US" dirty="0"/>
          </a:p>
          <a:p>
            <a:pPr rtl="0"/>
            <a:r>
              <a:rPr lang="en-US" dirty="0"/>
              <a:t>For the 2022 plan</a:t>
            </a:r>
            <a:r>
              <a:rPr lang="en-US" baseline="0" dirty="0"/>
              <a:t> year, ARAG is offering the Enhanced Family Law Package which includes:</a:t>
            </a:r>
          </a:p>
          <a:p>
            <a:pPr marL="171450" indent="-171450" rtl="0">
              <a:buFont typeface="Arial" panose="020B0604020202020204" pitchFamily="34" charset="0"/>
              <a:buChar char="•"/>
            </a:pPr>
            <a:r>
              <a:rPr lang="en-US" baseline="0" dirty="0"/>
              <a:t>Alimony and Child Support Modifications</a:t>
            </a:r>
          </a:p>
          <a:p>
            <a:pPr marL="171450" indent="-171450" rtl="0">
              <a:buFont typeface="Arial" panose="020B0604020202020204" pitchFamily="34" charset="0"/>
              <a:buChar char="•"/>
            </a:pPr>
            <a:r>
              <a:rPr lang="en-US" baseline="0" dirty="0"/>
              <a:t>Child Support Enforcements</a:t>
            </a:r>
          </a:p>
          <a:p>
            <a:pPr marL="171450" indent="-171450" rtl="0">
              <a:buFont typeface="Arial" panose="020B0604020202020204" pitchFamily="34" charset="0"/>
              <a:buChar char="•"/>
            </a:pPr>
            <a:r>
              <a:rPr lang="en-US" baseline="0" dirty="0"/>
              <a:t>Restraining Orders</a:t>
            </a:r>
          </a:p>
          <a:p>
            <a:pPr marL="171450" indent="-171450" rtl="0">
              <a:buFont typeface="Arial" panose="020B0604020202020204" pitchFamily="34" charset="0"/>
              <a:buChar char="•"/>
            </a:pPr>
            <a:r>
              <a:rPr lang="en-US" baseline="0" dirty="0"/>
              <a:t>Annual Accounting Services for Guardianship/Conservatorship</a:t>
            </a:r>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35</a:t>
            </a:fld>
            <a:endParaRPr lang="en-US"/>
          </a:p>
        </p:txBody>
      </p:sp>
    </p:spTree>
    <p:extLst>
      <p:ext uri="{BB962C8B-B14F-4D97-AF65-F5344CB8AC3E}">
        <p14:creationId xmlns:p14="http://schemas.microsoft.com/office/powerpoint/2010/main" val="1887932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UC is offering a new option for your family — preferred pricing on pet insurance through Nationwide. </a:t>
            </a:r>
            <a:r>
              <a:rPr lang="en-US" strike="noStrike" baseline="0" dirty="0">
                <a:solidFill>
                  <a:srgbClr val="FF0000"/>
                </a:solidFill>
              </a:rPr>
              <a:t>The plan provides two coverage options: 50% or 70% reimbursement for eligible expenses (includes care for accidents/injuries, illnesses, prescriptions and more).  </a:t>
            </a:r>
            <a:endParaRPr lang="en-US" strike="sngStrike" dirty="0"/>
          </a:p>
          <a:p>
            <a:pPr rtl="0"/>
            <a:endParaRPr lang="en-US" dirty="0"/>
          </a:p>
          <a:p>
            <a:pPr rtl="0"/>
            <a:r>
              <a:rPr lang="en-US" dirty="0"/>
              <a:t>Plans are available for dogs, cats, birds, small mammals and exotics (such as reptiles); animals categorized as livestock (including horses) are not eligible.</a:t>
            </a:r>
          </a:p>
          <a:p>
            <a:pPr rtl="0"/>
            <a:endParaRPr lang="en-US" dirty="0"/>
          </a:p>
          <a:p>
            <a:pPr rtl="0"/>
            <a:r>
              <a:rPr lang="en-US" dirty="0"/>
              <a:t>You can enroll in pet insurance at any time and your coverage will be effective the day your application is approved by Nationwide. Premiums vary depending on your type of pet and where you live, and you’ll pay your premiums directly to Nationwide.</a:t>
            </a:r>
          </a:p>
        </p:txBody>
      </p:sp>
      <p:sp>
        <p:nvSpPr>
          <p:cNvPr id="4" name="Slide Number Placeholder 3"/>
          <p:cNvSpPr>
            <a:spLocks noGrp="1"/>
          </p:cNvSpPr>
          <p:nvPr>
            <p:ph type="sldNum" sz="quarter" idx="10"/>
          </p:nvPr>
        </p:nvSpPr>
        <p:spPr/>
        <p:txBody>
          <a:bodyPr/>
          <a:lstStyle/>
          <a:p>
            <a:fld id="{97F266F1-B414-4774-922D-E70E99600894}" type="slidenum">
              <a:rPr lang="en-US" smtClean="0"/>
              <a:t>36</a:t>
            </a:fld>
            <a:endParaRPr lang="en-US"/>
          </a:p>
        </p:txBody>
      </p:sp>
    </p:spTree>
    <p:extLst>
      <p:ext uri="{BB962C8B-B14F-4D97-AF65-F5344CB8AC3E}">
        <p14:creationId xmlns:p14="http://schemas.microsoft.com/office/powerpoint/2010/main" val="463519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UC supports eligible faculty and staff who wish to expand their immediate families through adoption.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Beginning July 1, 2021, UC’s Adoption Assistance Plan, administered by WEX Health, provides financial support through reimbursement of up to $5,000 of eligible expenses per adoption.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Employees with Full, Mid-Level and Core benefits automatically qualify to participate; there is no need to enroll.</a:t>
            </a:r>
          </a:p>
          <a:p>
            <a:endParaRPr lang="en-US" sz="11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pay for the adoption-related expenses you incur throughout the adoption process, retaining receipts and other documentation. After the adoption is legally finalized, you can request reimbursement for up to $5,000 of eligible expenses per adoption.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reimbursement benefit is available for up to two adoptions, with a maximum of $10,000 in benefits in the employee’s lifetime.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both adoptive parents work for UC, the maximum combined reimbursement benefit for the adoption of one child is $5,000, or $10,000 for the adoption of two children.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F266F1-B414-4774-922D-E70E99600894}" type="slidenum">
              <a:rPr lang="en-US" smtClean="0"/>
              <a:t>37</a:t>
            </a:fld>
            <a:endParaRPr lang="en-US"/>
          </a:p>
        </p:txBody>
      </p:sp>
    </p:spTree>
    <p:extLst>
      <p:ext uri="{BB962C8B-B14F-4D97-AF65-F5344CB8AC3E}">
        <p14:creationId xmlns:p14="http://schemas.microsoft.com/office/powerpoint/2010/main" val="2993668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UC also offers flexible spending accounts or FSAs --  they offer tax savings on dependent care  and health expenses on a pre-tax basis. You can find a list of qualified expenses on </a:t>
            </a:r>
            <a:r>
              <a:rPr lang="en-US" dirty="0" err="1"/>
              <a:t>UCnet</a:t>
            </a:r>
            <a:r>
              <a:rPr lang="en-US" dirty="0"/>
              <a:t>. </a:t>
            </a:r>
          </a:p>
          <a:p>
            <a:pPr rtl="0"/>
            <a:endParaRPr lang="en-US" dirty="0"/>
          </a:p>
          <a:p>
            <a:pPr defTabSz="919036">
              <a:defRPr/>
            </a:pPr>
            <a:r>
              <a:rPr lang="en-US" dirty="0"/>
              <a:t>As a newly eligible employee you’ll enroll now for the current year.  However, unlike medical, dental and vision, your coverage starts the first day of the month following your enrollment, subject to payroll deadlines. </a:t>
            </a:r>
          </a:p>
          <a:p>
            <a:pPr defTabSz="919036">
              <a:defRPr/>
            </a:pPr>
            <a:endParaRPr lang="en-US" dirty="0"/>
          </a:p>
          <a:p>
            <a:r>
              <a:rPr lang="en-US" dirty="0"/>
              <a:t>After that, you need to re-enroll each year during Open Enrollment if you want to continue to participate. You may also enroll at other times during the year if you have a family or employment status change.</a:t>
            </a:r>
          </a:p>
          <a:p>
            <a:endParaRPr lang="en-US" dirty="0"/>
          </a:p>
          <a:p>
            <a:pPr lvl="0"/>
            <a:r>
              <a:rPr lang="en-US" dirty="0"/>
              <a:t>The last day to submit claims for reimbursement is April 15 of the next plan year.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Let’s take a quick look at each plan. </a:t>
            </a:r>
            <a:r>
              <a:rPr lang="en-US" b="1" i="0" u="none" strike="noStrike" kern="1200" baseline="0" dirty="0">
                <a:solidFill>
                  <a:srgbClr val="FF0000"/>
                </a:solidFill>
                <a:latin typeface="+mn-lt"/>
                <a:ea typeface="+mn-ea"/>
                <a:cs typeface="+mn-cs"/>
              </a:rPr>
              <a:t>(Click)</a:t>
            </a:r>
          </a:p>
          <a:p>
            <a:endParaRPr lang="en-US" dirty="0"/>
          </a:p>
          <a:p>
            <a:endParaRPr lang="en-US" dirty="0"/>
          </a:p>
          <a:p>
            <a:pPr marL="0" marR="0" lvl="0" indent="0" algn="l" defTabSz="918917"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defTabSz="918917">
              <a:defRPr/>
            </a:pPr>
            <a:r>
              <a:rPr lang="en-US" b="1" dirty="0"/>
              <a:t>The Health Care FSA </a:t>
            </a:r>
            <a:r>
              <a:rPr lang="en-US" dirty="0"/>
              <a:t>covers qualified medical, dental, and vision expenses for you and your family members. You can contribute up to $2,750 per year per employee.  </a:t>
            </a:r>
          </a:p>
          <a:p>
            <a:pPr defTabSz="918917">
              <a:defRPr/>
            </a:pPr>
            <a:endParaRPr lang="en-US" dirty="0"/>
          </a:p>
          <a:p>
            <a:pPr lvl="0"/>
            <a:r>
              <a:rPr lang="en-US" dirty="0"/>
              <a:t>You have until December 31 to incur eligible expenses for reimbursement from current year funds.</a:t>
            </a:r>
          </a:p>
          <a:p>
            <a:pPr lvl="0"/>
            <a:endParaRPr lang="en-US" dirty="0"/>
          </a:p>
          <a:p>
            <a:pPr rtl="0"/>
            <a:r>
              <a:rPr lang="en-US" dirty="0"/>
              <a:t>If you don’t use all the funds you contribute, you can carry over $550 to the next year, but you lose any unused funds over $550.</a:t>
            </a:r>
          </a:p>
          <a:p>
            <a:pPr lvl="0"/>
            <a:endParaRPr lang="en-US" dirty="0"/>
          </a:p>
          <a:p>
            <a:pPr lvl="0"/>
            <a:r>
              <a:rPr lang="en-US" dirty="0"/>
              <a:t>You must have active coverage as of December 31 of the current year for funds to “carry over” to the next year.</a:t>
            </a:r>
          </a:p>
          <a:p>
            <a:pPr lvl="0"/>
            <a:endParaRPr lang="en-US" dirty="0"/>
          </a:p>
          <a:p>
            <a:pPr lvl="0"/>
            <a:r>
              <a:rPr lang="en-US" dirty="0"/>
              <a:t>The $550 carryover will continue in each future year, regardless of whether you choose to enroll the next year. If you do not re-enroll for the next plan year, the carryover is limited to one plan year and you must have at least $25 remaining in your account after the run-out period to be able to carry over funds to the next plan year.  Carryover funds will continue to be available until you have a zero balance, separate from employment or retire. </a:t>
            </a:r>
          </a:p>
          <a:p>
            <a:pPr rtl="0"/>
            <a:endParaRPr lang="en-US" dirty="0"/>
          </a:p>
          <a:p>
            <a:pPr rtl="0"/>
            <a:r>
              <a:rPr lang="en-US" dirty="0"/>
              <a:t>We mentioned this before…if you enroll in the UC Health Savings Plan, you cannot participate in the FSA plan. However, there is an option to waive unused Health FSA funds, including carryover funds, after the last day of the run-out period by completing the Health FSA Waiver form.  </a:t>
            </a:r>
          </a:p>
          <a:p>
            <a:pPr rtl="0"/>
            <a:endParaRPr lang="en-US" dirty="0"/>
          </a:p>
          <a:p>
            <a:pPr marL="0" marR="0" lvl="0" indent="0" algn="l" defTabSz="918917"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defTabSz="918917">
              <a:defRPr/>
            </a:pPr>
            <a:r>
              <a:rPr lang="en-US" b="1" dirty="0"/>
              <a:t>The Dependent Care FSA allows you to </a:t>
            </a:r>
            <a:r>
              <a:rPr lang="en-US" dirty="0"/>
              <a:t>pay for certain dependent care expenses. Some examples of reimbursable expenses are costs for preschool, summer camps, after school care,  and elder care for eligible dependents. </a:t>
            </a:r>
          </a:p>
          <a:p>
            <a:pPr defTabSz="918917">
              <a:defRPr/>
            </a:pPr>
            <a:endParaRPr lang="en-US" dirty="0"/>
          </a:p>
          <a:p>
            <a:pPr defTabSz="918917">
              <a:defRPr/>
            </a:pPr>
            <a:r>
              <a:rPr lang="en-US" dirty="0"/>
              <a:t>You can set aside up to $5,000 per household annually. If you are married and filing taxes separately, the limit is $2,500 per person per year.  </a:t>
            </a:r>
          </a:p>
          <a:p>
            <a:pPr defTabSz="918917">
              <a:defRPr/>
            </a:pPr>
            <a:endParaRPr lang="en-US" dirty="0"/>
          </a:p>
          <a:p>
            <a:pPr defTabSz="918917">
              <a:defRPr/>
            </a:pPr>
            <a:r>
              <a:rPr lang="en-US" dirty="0"/>
              <a:t>You may use the funds for eligible expenses you incur through December 31 of the current year and the grace period (through March 15 of the following year). </a:t>
            </a:r>
          </a:p>
          <a:p>
            <a:pPr defTabSz="918917">
              <a:defRPr/>
            </a:pPr>
            <a:endParaRPr lang="en-US" dirty="0"/>
          </a:p>
          <a:p>
            <a:pPr defTabSz="918917">
              <a:defRPr/>
            </a:pPr>
            <a:r>
              <a:rPr lang="en-US" dirty="0"/>
              <a:t>If you don’t use the funds by March 15 of the following year, you lose them.</a:t>
            </a:r>
          </a:p>
          <a:p>
            <a:pPr defTabSz="918917">
              <a:defRPr/>
            </a:pPr>
            <a:endParaRPr lang="en-US" dirty="0"/>
          </a:p>
          <a:p>
            <a:pPr defTabSz="918917">
              <a:defRPr/>
            </a:pPr>
            <a:r>
              <a:rPr lang="en-US" dirty="0"/>
              <a:t>Fact</a:t>
            </a:r>
            <a:r>
              <a:rPr lang="en-US" baseline="0" dirty="0"/>
              <a:t> sheets and Summary Plan Descriptions for both types of FSAs are on </a:t>
            </a:r>
            <a:r>
              <a:rPr lang="en-US" baseline="0" dirty="0" err="1"/>
              <a:t>UCnet</a:t>
            </a:r>
            <a:r>
              <a:rPr lang="en-US" baseline="0" dirty="0"/>
              <a:t>.</a:t>
            </a:r>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38</a:t>
            </a:fld>
            <a:endParaRPr lang="en-US"/>
          </a:p>
        </p:txBody>
      </p:sp>
    </p:spTree>
    <p:extLst>
      <p:ext uri="{BB962C8B-B14F-4D97-AF65-F5344CB8AC3E}">
        <p14:creationId xmlns:p14="http://schemas.microsoft.com/office/powerpoint/2010/main" val="3428157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UC supports faculty, staff and retirees in their pursuit of a healthy lifestyle by building a culture that values health and well-being. UC Living Well, the university’s wellness program, provides activities and resources to help faculty, staff and retirees reach their wellness goals.  </a:t>
            </a:r>
          </a:p>
          <a:p>
            <a:pPr rtl="0"/>
            <a:endParaRPr lang="en-US" dirty="0"/>
          </a:p>
          <a:p>
            <a:pPr rtl="0"/>
            <a:r>
              <a:rPr lang="en-US" dirty="0"/>
              <a:t>Find out more on the UC Living Well website.  The site has</a:t>
            </a:r>
            <a:r>
              <a:rPr lang="en-US" baseline="0" dirty="0"/>
              <a:t> links to local wellness programs, which can differ in the types of initiatives and events offered.</a:t>
            </a:r>
            <a:r>
              <a:rPr lang="en-US" dirty="0"/>
              <a:t> </a:t>
            </a:r>
          </a:p>
          <a:p>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39</a:t>
            </a:fld>
            <a:endParaRPr lang="en-US"/>
          </a:p>
        </p:txBody>
      </p:sp>
    </p:spTree>
    <p:extLst>
      <p:ext uri="{BB962C8B-B14F-4D97-AF65-F5344CB8AC3E}">
        <p14:creationId xmlns:p14="http://schemas.microsoft.com/office/powerpoint/2010/main" val="277441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155">
              <a:defRPr/>
            </a:pPr>
            <a:r>
              <a:rPr lang="en-US" dirty="0"/>
              <a:t>If you haven’t received your Welcome Kit, you should contact the UCPATH Center. </a:t>
            </a:r>
          </a:p>
          <a:p>
            <a:pPr defTabSz="919155">
              <a:defRPr/>
            </a:pPr>
            <a:endParaRPr lang="en-US" dirty="0"/>
          </a:p>
          <a:p>
            <a:pPr rtl="0"/>
            <a:r>
              <a:rPr lang="en-US" dirty="0"/>
              <a:t>Please spend some time reviewing the contents and visiting </a:t>
            </a:r>
            <a:r>
              <a:rPr lang="en-US" dirty="0" err="1"/>
              <a:t>UCnet</a:t>
            </a:r>
            <a:r>
              <a:rPr lang="en-US" dirty="0"/>
              <a:t> – the </a:t>
            </a:r>
            <a:r>
              <a:rPr lang="en-US" baseline="0" dirty="0"/>
              <a:t>website dedicated to topics related to working at UC</a:t>
            </a:r>
            <a:r>
              <a:rPr lang="en-US" dirty="0"/>
              <a:t>. </a:t>
            </a:r>
          </a:p>
          <a:p>
            <a:pPr rtl="0"/>
            <a:endParaRPr lang="en-US" dirty="0"/>
          </a:p>
          <a:p>
            <a:pPr rtl="0"/>
            <a:r>
              <a:rPr lang="en-US" dirty="0"/>
              <a:t>It</a:t>
            </a:r>
            <a:r>
              <a:rPr lang="en-US" baseline="0" dirty="0"/>
              <a:t> will be very helpful to have your Welcome Kit in front of you as we go through today’s presentation, since we will be referencing the materials often. </a:t>
            </a:r>
            <a:endParaRPr lang="en-US" dirty="0"/>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a:t>
            </a:fld>
            <a:endParaRPr lang="en-US"/>
          </a:p>
        </p:txBody>
      </p:sp>
    </p:spTree>
    <p:extLst>
      <p:ext uri="{BB962C8B-B14F-4D97-AF65-F5344CB8AC3E}">
        <p14:creationId xmlns:p14="http://schemas.microsoft.com/office/powerpoint/2010/main" val="40063188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UC offers you access to a number of other benefits and programs, such as these listed here. You can learn more about all of them on </a:t>
            </a:r>
            <a:r>
              <a:rPr lang="en-US" dirty="0" err="1"/>
              <a:t>UCnet</a:t>
            </a:r>
            <a:r>
              <a:rPr lang="en-US" dirty="0"/>
              <a:t>.</a:t>
            </a:r>
          </a:p>
          <a:p>
            <a:pPr defTabSz="933126">
              <a:defRPr/>
            </a:pPr>
            <a:endParaRPr lang="en-US" dirty="0"/>
          </a:p>
          <a:p>
            <a:pPr defTabSz="933126">
              <a:defRPr/>
            </a:pPr>
            <a:r>
              <a:rPr lang="en-US" dirty="0"/>
              <a:t>============</a:t>
            </a:r>
          </a:p>
          <a:p>
            <a:pPr defTabSz="933126">
              <a:defRPr/>
            </a:pPr>
            <a:endParaRPr lang="en-US" dirty="0"/>
          </a:p>
          <a:p>
            <a:r>
              <a:rPr lang="en-US" dirty="0"/>
              <a:t>As a reminder, Q&amp;A</a:t>
            </a:r>
            <a:r>
              <a:rPr lang="en-US" baseline="0" dirty="0"/>
              <a:t> will be saved for the last portion of the presentation.</a:t>
            </a:r>
          </a:p>
          <a:p>
            <a:endParaRPr lang="en-US" dirty="0"/>
          </a:p>
          <a:p>
            <a:r>
              <a:rPr lang="en-US" dirty="0"/>
              <a:t>- What type of medical expenses can I use my Health FSA for? Copays, deductibles, </a:t>
            </a:r>
            <a:r>
              <a:rPr lang="en-US" dirty="0" err="1"/>
              <a:t>bandaids</a:t>
            </a:r>
            <a:r>
              <a:rPr lang="en-US" dirty="0"/>
              <a:t>, glasses, ….a complete list is available on </a:t>
            </a:r>
            <a:r>
              <a:rPr lang="en-US" dirty="0" err="1"/>
              <a:t>UCnet</a:t>
            </a:r>
            <a:r>
              <a:rPr lang="en-US" dirty="0"/>
              <a:t>.</a:t>
            </a:r>
          </a:p>
          <a:p>
            <a:endParaRPr lang="en-US" sz="1600"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40</a:t>
            </a:fld>
            <a:endParaRPr lang="en-US"/>
          </a:p>
        </p:txBody>
      </p:sp>
    </p:spTree>
    <p:extLst>
      <p:ext uri="{BB962C8B-B14F-4D97-AF65-F5344CB8AC3E}">
        <p14:creationId xmlns:p14="http://schemas.microsoft.com/office/powerpoint/2010/main" val="3156535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told you about the health &amp; welfare benefits, you probably want to know which of your dependents are eligible to be covered and how to enroll.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41</a:t>
            </a:fld>
            <a:endParaRPr lang="en-US"/>
          </a:p>
        </p:txBody>
      </p:sp>
    </p:spTree>
    <p:extLst>
      <p:ext uri="{BB962C8B-B14F-4D97-AF65-F5344CB8AC3E}">
        <p14:creationId xmlns:p14="http://schemas.microsoft.com/office/powerpoint/2010/main" val="122723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Here’s the list of adults who are eligible.</a:t>
            </a:r>
          </a:p>
          <a:p>
            <a:pPr rtl="0"/>
            <a:endParaRPr lang="en-US" dirty="0"/>
          </a:p>
          <a:p>
            <a:r>
              <a:rPr lang="en-US" dirty="0"/>
              <a:t>In most cases, premiums for domestic partners must be paid on an after-tax basis. If they are your California tax dependents, premiums may be deducted from your pay on a pretax basis for California income tax purposes if you have registered your partnership with the state. </a:t>
            </a:r>
          </a:p>
          <a:p>
            <a:endParaRPr lang="en-US" dirty="0"/>
          </a:p>
          <a:p>
            <a:pPr defTabSz="919155">
              <a:defRPr/>
            </a:pPr>
            <a:r>
              <a:rPr lang="en-US" dirty="0"/>
              <a:t>And these are the children you can enroll.  Some of these dependents must meet additional qualifications for benefits eligibility.</a:t>
            </a:r>
          </a:p>
          <a:p>
            <a:endParaRPr lang="en-US" dirty="0"/>
          </a:p>
          <a:p>
            <a:pPr rtl="0"/>
            <a:endParaRPr lang="en-US" dirty="0"/>
          </a:p>
          <a:p>
            <a:pPr rtl="0"/>
            <a:endParaRPr lang="en-US" dirty="0"/>
          </a:p>
          <a:p>
            <a:pPr rtl="0"/>
            <a:endParaRPr lang="en-US" dirty="0"/>
          </a:p>
          <a:p>
            <a:pPr rtl="0"/>
            <a:r>
              <a:rPr lang="en-US" dirty="0"/>
              <a:t>.</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42</a:t>
            </a:fld>
            <a:endParaRPr lang="en-US"/>
          </a:p>
        </p:txBody>
      </p:sp>
    </p:spTree>
    <p:extLst>
      <p:ext uri="{BB962C8B-B14F-4D97-AF65-F5344CB8AC3E}">
        <p14:creationId xmlns:p14="http://schemas.microsoft.com/office/powerpoint/2010/main" val="266716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More</a:t>
            </a:r>
            <a:r>
              <a:rPr lang="en-US" baseline="0" dirty="0"/>
              <a:t> information can be found on </a:t>
            </a:r>
            <a:r>
              <a:rPr lang="en-US" baseline="0" dirty="0" err="1"/>
              <a:t>UCNet</a:t>
            </a:r>
            <a:r>
              <a:rPr lang="en-US" baseline="0" dirty="0"/>
              <a:t>, Benefits for Domestic Partners</a:t>
            </a:r>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43</a:t>
            </a:fld>
            <a:endParaRPr lang="en-US"/>
          </a:p>
        </p:txBody>
      </p:sp>
    </p:spTree>
    <p:extLst>
      <p:ext uri="{BB962C8B-B14F-4D97-AF65-F5344CB8AC3E}">
        <p14:creationId xmlns:p14="http://schemas.microsoft.com/office/powerpoint/2010/main" val="17508870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UC rules do not allow duplicate coverage under our plans,</a:t>
            </a:r>
            <a:r>
              <a:rPr lang="en-US" baseline="0" dirty="0"/>
              <a:t> i</a:t>
            </a:r>
            <a:r>
              <a:rPr lang="en-US" dirty="0"/>
              <a:t>ncluding health, life and AD&amp;D plans. </a:t>
            </a:r>
          </a:p>
          <a:p>
            <a:pPr defTabSz="933126">
              <a:defRPr/>
            </a:pPr>
            <a:endParaRPr lang="en-US" dirty="0"/>
          </a:p>
          <a:p>
            <a:pPr defTabSz="933126">
              <a:defRPr/>
            </a:pPr>
            <a:r>
              <a:rPr lang="en-US" dirty="0"/>
              <a:t>This means you may not be covered in UC-sponsored plans as an employee AND as an eligible family member of a UC employee or</a:t>
            </a:r>
            <a:r>
              <a:rPr lang="en-US" baseline="0" dirty="0"/>
              <a:t> re</a:t>
            </a:r>
            <a:r>
              <a:rPr lang="en-US" dirty="0"/>
              <a:t>tiree at the same time. </a:t>
            </a:r>
          </a:p>
          <a:p>
            <a:pPr defTabSz="933126">
              <a:defRPr/>
            </a:pPr>
            <a:endParaRPr lang="en-US" dirty="0"/>
          </a:p>
          <a:p>
            <a:r>
              <a:rPr lang="en-US" dirty="0"/>
              <a:t>Family members of UC employees may not be enrolled in more than one UC employee’s plan. For example, if a husband and wife both work for UC, their children cannot be covered by both parents.</a:t>
            </a:r>
          </a:p>
          <a:p>
            <a:endParaRPr lang="en-US" dirty="0"/>
          </a:p>
          <a:p>
            <a:r>
              <a:rPr lang="en-US" dirty="0"/>
              <a:t>Again, please refer to the Insurance Eligibility Fact Sheet for Employees available on </a:t>
            </a:r>
            <a:r>
              <a:rPr lang="en-US" dirty="0" err="1"/>
              <a:t>UCnet</a:t>
            </a:r>
            <a:r>
              <a:rPr lang="en-US" dirty="0"/>
              <a:t> for more details.</a:t>
            </a:r>
          </a:p>
        </p:txBody>
      </p:sp>
      <p:sp>
        <p:nvSpPr>
          <p:cNvPr id="4" name="Slide Number Placeholder 3"/>
          <p:cNvSpPr>
            <a:spLocks noGrp="1"/>
          </p:cNvSpPr>
          <p:nvPr>
            <p:ph type="sldNum" sz="quarter" idx="10"/>
          </p:nvPr>
        </p:nvSpPr>
        <p:spPr/>
        <p:txBody>
          <a:bodyPr/>
          <a:lstStyle/>
          <a:p>
            <a:fld id="{97F266F1-B414-4774-922D-E70E99600894}" type="slidenum">
              <a:rPr lang="en-US" smtClean="0"/>
              <a:t>44</a:t>
            </a:fld>
            <a:endParaRPr lang="en-US"/>
          </a:p>
        </p:txBody>
      </p:sp>
    </p:spTree>
    <p:extLst>
      <p:ext uri="{BB962C8B-B14F-4D97-AF65-F5344CB8AC3E}">
        <p14:creationId xmlns:p14="http://schemas.microsoft.com/office/powerpoint/2010/main" val="4270582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If you enroll any dependents, you will be asked to verify that they are eligible. </a:t>
            </a:r>
          </a:p>
          <a:p>
            <a:pPr rtl="0"/>
            <a:endParaRPr lang="en-US" dirty="0"/>
          </a:p>
          <a:p>
            <a:pPr rtl="0"/>
            <a:r>
              <a:rPr lang="en-US" dirty="0"/>
              <a:t>All new employees who enroll in UC-sponsored coverage will receive a mailing from </a:t>
            </a:r>
            <a:r>
              <a:rPr lang="en-US" dirty="0" err="1"/>
              <a:t>UnifyHR</a:t>
            </a:r>
            <a:r>
              <a:rPr lang="en-US" dirty="0"/>
              <a:t> to provide proof of eligibility for family members. </a:t>
            </a:r>
          </a:p>
          <a:p>
            <a:pPr rtl="0"/>
            <a:endParaRPr lang="en-US" dirty="0"/>
          </a:p>
          <a:p>
            <a:pPr rtl="0"/>
            <a:r>
              <a:rPr lang="en-US" dirty="0"/>
              <a:t>This is an ongoing process and applies to any change in family status (marriage, birth/adoption, etc.).</a:t>
            </a:r>
          </a:p>
          <a:p>
            <a:pPr rtl="0"/>
            <a:endParaRPr lang="en-US" dirty="0"/>
          </a:p>
          <a:p>
            <a:pPr rtl="0"/>
            <a:r>
              <a:rPr lang="en-US" dirty="0"/>
              <a:t>If you don’t provide the requested information, your family members will be de-enrolled from your benefits.</a:t>
            </a:r>
          </a:p>
          <a:p>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45</a:t>
            </a:fld>
            <a:endParaRPr lang="en-US"/>
          </a:p>
        </p:txBody>
      </p:sp>
    </p:spTree>
    <p:extLst>
      <p:ext uri="{BB962C8B-B14F-4D97-AF65-F5344CB8AC3E}">
        <p14:creationId xmlns:p14="http://schemas.microsoft.com/office/powerpoint/2010/main" val="1103134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Your period of initial eligibility or PIE is the 31 days beginning with your date of hire or other qualifying event. During this period you enroll yourself and your eligible family members in medical and any other plans for which you’re eligible.  </a:t>
            </a:r>
          </a:p>
          <a:p>
            <a:pPr rtl="0"/>
            <a:endParaRPr lang="en-US" dirty="0"/>
          </a:p>
          <a:p>
            <a:pPr defTabSz="919155">
              <a:defRPr/>
            </a:pPr>
            <a:r>
              <a:rPr lang="en-US" dirty="0"/>
              <a:t>You can decline enrollment or opt-out of plans during your PIE, Open Enrollment, or if you have a qualifying event. </a:t>
            </a:r>
          </a:p>
          <a:p>
            <a:pPr rtl="0"/>
            <a:endParaRPr lang="en-US" dirty="0"/>
          </a:p>
          <a:p>
            <a:pPr defTabSz="933126">
              <a:defRPr/>
            </a:pPr>
            <a:r>
              <a:rPr lang="en-US" dirty="0"/>
              <a:t>If you take no action during PIE, you will be automatically enrolled in CORE life insurance, basic short</a:t>
            </a:r>
            <a:r>
              <a:rPr lang="en-US" baseline="0" dirty="0"/>
              <a:t> term disability</a:t>
            </a:r>
            <a:r>
              <a:rPr lang="en-US" dirty="0"/>
              <a:t> and business travel</a:t>
            </a:r>
            <a:r>
              <a:rPr lang="en-US" baseline="0" dirty="0"/>
              <a:t> accident </a:t>
            </a:r>
            <a:r>
              <a:rPr lang="en-US" dirty="0"/>
              <a:t>only. </a:t>
            </a:r>
          </a:p>
          <a:p>
            <a:pPr defTabSz="933126">
              <a:defRPr/>
            </a:pPr>
            <a:endParaRPr lang="en-US" dirty="0"/>
          </a:p>
          <a:p>
            <a:pPr rtl="0"/>
            <a:r>
              <a:rPr lang="en-US" dirty="0"/>
              <a:t>If you miss the 31 day PIE, there are additional opportunities to enroll in some of the benefit plans: </a:t>
            </a:r>
          </a:p>
          <a:p>
            <a:pPr rtl="0"/>
            <a:endParaRPr lang="en-US" dirty="0"/>
          </a:p>
          <a:p>
            <a:pPr rtl="0"/>
            <a:r>
              <a:rPr lang="en-US" dirty="0"/>
              <a:t>For medical insurance only, you can enroll at any time by submitting the appropriate</a:t>
            </a:r>
            <a:r>
              <a:rPr lang="en-US" baseline="0" dirty="0"/>
              <a:t> </a:t>
            </a:r>
            <a:r>
              <a:rPr lang="en-US" dirty="0"/>
              <a:t>forms and coverage will become effective in 90-days. </a:t>
            </a:r>
          </a:p>
          <a:p>
            <a:pPr rtl="0"/>
            <a:endParaRPr lang="en-US" dirty="0"/>
          </a:p>
          <a:p>
            <a:r>
              <a:rPr lang="en-US" dirty="0"/>
              <a:t>For Supplemental and dependent life and voluntary short term and long term disability, you may submit a statement of health—also called evidence of insurability—and if the insurance company approves, you may enroll.  Previous or existing medical conditions may prevent approval. </a:t>
            </a:r>
          </a:p>
          <a:p>
            <a:endParaRPr lang="en-US" dirty="0"/>
          </a:p>
          <a:p>
            <a:r>
              <a:rPr lang="en-US" dirty="0"/>
              <a:t>During Open Enrollment, which usually occurs in November, you can enroll in, re-enroll, or change medical and flexible spending accounts.  Legal is open during this period in some years.  The effective date of changes made during Open Enrollment is the following January. </a:t>
            </a:r>
          </a:p>
          <a:p>
            <a:endParaRPr lang="en-US" dirty="0"/>
          </a:p>
          <a:p>
            <a:endParaRPr lang="en-US" dirty="0"/>
          </a:p>
          <a:p>
            <a:endParaRPr lang="en-US" dirty="0"/>
          </a:p>
          <a:p>
            <a:endParaRPr lang="en-US" dirty="0"/>
          </a:p>
          <a:p>
            <a:pPr rtl="0"/>
            <a:endParaRPr lang="en-US" dirty="0"/>
          </a:p>
          <a:p>
            <a:pPr defTabSz="933126">
              <a:defRPr/>
            </a:pPr>
            <a:endParaRPr lang="en-US" dirty="0"/>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46</a:t>
            </a:fld>
            <a:endParaRPr lang="en-US"/>
          </a:p>
        </p:txBody>
      </p:sp>
    </p:spTree>
    <p:extLst>
      <p:ext uri="{BB962C8B-B14F-4D97-AF65-F5344CB8AC3E}">
        <p14:creationId xmlns:p14="http://schemas.microsoft.com/office/powerpoint/2010/main" val="3981982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who can enroll and when to enroll, now we will show you HOW. </a:t>
            </a:r>
          </a:p>
          <a:p>
            <a:endParaRPr lang="en-US" dirty="0"/>
          </a:p>
          <a:p>
            <a:pPr marL="0" marR="0" lvl="0" indent="0" algn="l" defTabSz="919155" rtl="0" eaLnBrk="1" fontAlgn="auto" latinLnBrk="0" hangingPunct="1">
              <a:lnSpc>
                <a:spcPct val="100000"/>
              </a:lnSpc>
              <a:spcBef>
                <a:spcPts val="0"/>
              </a:spcBef>
              <a:spcAft>
                <a:spcPts val="0"/>
              </a:spcAft>
              <a:buClrTx/>
              <a:buSzTx/>
              <a:buFontTx/>
              <a:buNone/>
              <a:tabLst/>
              <a:defRPr/>
            </a:pPr>
            <a:r>
              <a:rPr lang="en-US" baseline="0" dirty="0"/>
              <a:t>You can access the UCPath portal by g</a:t>
            </a:r>
            <a:r>
              <a:rPr lang="en-US" dirty="0"/>
              <a:t>oing to ucpath.universityofcalifornia.edu. </a:t>
            </a:r>
            <a:r>
              <a:rPr lang="en-US" b="1" i="0" u="none" strike="noStrike" kern="1200" baseline="0" dirty="0">
                <a:solidFill>
                  <a:srgbClr val="FF0000"/>
                </a:solidFill>
                <a:latin typeface="+mn-lt"/>
                <a:ea typeface="+mn-ea"/>
                <a:cs typeface="+mn-cs"/>
              </a:rPr>
              <a:t>(Click)</a:t>
            </a:r>
          </a:p>
          <a:p>
            <a:pPr defTabSz="919155">
              <a:defRPr/>
            </a:pPr>
            <a:endParaRPr lang="en-US" dirty="0"/>
          </a:p>
          <a:p>
            <a:endParaRPr lang="en-US" dirty="0"/>
          </a:p>
          <a:p>
            <a:r>
              <a:rPr lang="en-US" dirty="0"/>
              <a:t>Clicking on your campus location will take you to the network log-in page, where you will enter your network user name and password. </a:t>
            </a:r>
          </a:p>
        </p:txBody>
      </p:sp>
      <p:sp>
        <p:nvSpPr>
          <p:cNvPr id="4" name="Slide Number Placeholder 3"/>
          <p:cNvSpPr>
            <a:spLocks noGrp="1"/>
          </p:cNvSpPr>
          <p:nvPr>
            <p:ph type="sldNum" sz="quarter" idx="10"/>
          </p:nvPr>
        </p:nvSpPr>
        <p:spPr/>
        <p:txBody>
          <a:bodyPr/>
          <a:lstStyle/>
          <a:p>
            <a:fld id="{97F266F1-B414-4774-922D-E70E99600894}" type="slidenum">
              <a:rPr lang="en-US" smtClean="0"/>
              <a:t>47</a:t>
            </a:fld>
            <a:endParaRPr lang="en-US"/>
          </a:p>
        </p:txBody>
      </p:sp>
    </p:spTree>
    <p:extLst>
      <p:ext uri="{BB962C8B-B14F-4D97-AF65-F5344CB8AC3E}">
        <p14:creationId xmlns:p14="http://schemas.microsoft.com/office/powerpoint/2010/main" val="1425981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UCPath</a:t>
            </a:r>
            <a:r>
              <a:rPr lang="en-US" dirty="0"/>
              <a:t> has launched a new feature to further protect and verify your identity – personalized security questions and answers. </a:t>
            </a:r>
          </a:p>
          <a:p>
            <a:endParaRPr lang="en-US" dirty="0"/>
          </a:p>
          <a:p>
            <a:r>
              <a:rPr lang="en-US" dirty="0"/>
              <a:t>Answers must be at least four characters and are not case sensitive.</a:t>
            </a:r>
          </a:p>
          <a:p>
            <a:r>
              <a:rPr lang="en-US" dirty="0"/>
              <a:t>The following process only applies to the first time an employee sets up their security questions and answers. </a:t>
            </a:r>
          </a:p>
        </p:txBody>
      </p:sp>
      <p:sp>
        <p:nvSpPr>
          <p:cNvPr id="4" name="Slide Number Placeholder 3"/>
          <p:cNvSpPr>
            <a:spLocks noGrp="1"/>
          </p:cNvSpPr>
          <p:nvPr>
            <p:ph type="sldNum" sz="quarter" idx="10"/>
          </p:nvPr>
        </p:nvSpPr>
        <p:spPr/>
        <p:txBody>
          <a:bodyPr/>
          <a:lstStyle/>
          <a:p>
            <a:fld id="{97F266F1-B414-4774-922D-E70E99600894}" type="slidenum">
              <a:rPr lang="en-US" smtClean="0"/>
              <a:t>48</a:t>
            </a:fld>
            <a:endParaRPr lang="en-US"/>
          </a:p>
        </p:txBody>
      </p:sp>
    </p:spTree>
    <p:extLst>
      <p:ext uri="{BB962C8B-B14F-4D97-AF65-F5344CB8AC3E}">
        <p14:creationId xmlns:p14="http://schemas.microsoft.com/office/powerpoint/2010/main" val="2125789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r>
              <a:rPr lang="en-US" dirty="0"/>
              <a:t>Select “Enroll in benefits” in the “Health and Welfare” section and follow the instructions provided.  You must complete enrollment</a:t>
            </a:r>
            <a:r>
              <a:rPr lang="en-US" baseline="0" dirty="0"/>
              <a:t> before selecting *submit*.  You are not able to partially enroll and return to complete it later.</a:t>
            </a:r>
            <a:r>
              <a:rPr lang="en-US" dirty="0"/>
              <a:t> </a:t>
            </a:r>
          </a:p>
          <a:p>
            <a:endParaRPr lang="en-US" dirty="0"/>
          </a:p>
          <a:p>
            <a:r>
              <a:rPr lang="en-US" dirty="0"/>
              <a:t>Remember</a:t>
            </a:r>
            <a:r>
              <a:rPr lang="en-US" baseline="0" dirty="0"/>
              <a:t> that </a:t>
            </a:r>
            <a:r>
              <a:rPr lang="en-US" dirty="0"/>
              <a:t>once you hit the *submit* button, your enrollment is final. You will receive a confirmation email after you enroll.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49</a:t>
            </a:fld>
            <a:endParaRPr lang="en-US"/>
          </a:p>
        </p:txBody>
      </p:sp>
    </p:spTree>
    <p:extLst>
      <p:ext uri="{BB962C8B-B14F-4D97-AF65-F5344CB8AC3E}">
        <p14:creationId xmlns:p14="http://schemas.microsoft.com/office/powerpoint/2010/main" val="142598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 recommend that you start with the small “Your benefits at a glance” piece, which provides a good overview of what we’re covering here today</a:t>
            </a:r>
            <a:r>
              <a:rPr lang="en-US" baseline="0" dirty="0"/>
              <a:t> </a:t>
            </a:r>
            <a:r>
              <a:rPr lang="en-US" dirty="0"/>
              <a:t>and</a:t>
            </a:r>
            <a:r>
              <a:rPr lang="en-US" baseline="0" dirty="0"/>
              <a:t> contacts at each location</a:t>
            </a:r>
            <a:r>
              <a:rPr lang="en-US" dirty="0"/>
              <a:t>.</a:t>
            </a:r>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7858" rtl="0" eaLnBrk="1" fontAlgn="auto" latinLnBrk="0" hangingPunct="1">
              <a:lnSpc>
                <a:spcPct val="100000"/>
              </a:lnSpc>
              <a:spcBef>
                <a:spcPts val="0"/>
              </a:spcBef>
              <a:spcAft>
                <a:spcPts val="0"/>
              </a:spcAft>
              <a:buClrTx/>
              <a:buSzTx/>
              <a:buFontTx/>
              <a:buNone/>
              <a:tabLst/>
              <a:defRPr/>
            </a:pPr>
            <a:r>
              <a:rPr lang="en-US" dirty="0"/>
              <a:t>All locations </a:t>
            </a:r>
            <a:r>
              <a:rPr lang="en-US" baseline="0" dirty="0"/>
              <a:t>will use UC Retirement At Your Service (UCRAYS) to name your beneficiaries at “https://www.retirementatyourservice.ucop.edu”</a:t>
            </a:r>
            <a:endParaRPr lang="en-US" dirty="0"/>
          </a:p>
          <a:p>
            <a:pPr defTabSz="937858"/>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50</a:t>
            </a:fld>
            <a:endParaRPr lang="en-US"/>
          </a:p>
        </p:txBody>
      </p:sp>
    </p:spTree>
    <p:extLst>
      <p:ext uri="{BB962C8B-B14F-4D97-AF65-F5344CB8AC3E}">
        <p14:creationId xmlns:p14="http://schemas.microsoft.com/office/powerpoint/2010/main" val="1425981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manage</a:t>
            </a:r>
            <a:r>
              <a:rPr lang="en-US" baseline="0" dirty="0"/>
              <a:t> beneficiaries on UC Retirement At Your Service (UCRAYS):</a:t>
            </a:r>
          </a:p>
          <a:p>
            <a:endParaRPr lang="en-US" baseline="0" dirty="0"/>
          </a:p>
          <a:p>
            <a:r>
              <a:rPr lang="en-US" baseline="0" dirty="0"/>
              <a:t>Step 1: Log into UCRAYS</a:t>
            </a:r>
          </a:p>
          <a:p>
            <a:r>
              <a:rPr lang="en-US" baseline="0" dirty="0"/>
              <a:t>Step 2: Click on the “Manage Contacts” in the side navigation bar</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51</a:t>
            </a:fld>
            <a:endParaRPr lang="en-US"/>
          </a:p>
        </p:txBody>
      </p:sp>
    </p:spTree>
    <p:extLst>
      <p:ext uri="{BB962C8B-B14F-4D97-AF65-F5344CB8AC3E}">
        <p14:creationId xmlns:p14="http://schemas.microsoft.com/office/powerpoint/2010/main" val="2648119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Step 3: Click on “Manage Beneficiaries” </a:t>
            </a:r>
          </a:p>
          <a:p>
            <a:pPr defTabSz="919155">
              <a:defRPr/>
            </a:pPr>
            <a:r>
              <a:rPr lang="en-US" dirty="0"/>
              <a:t>Step 4: Click on Add/Edit Beneficiary</a:t>
            </a:r>
          </a:p>
          <a:p>
            <a:endParaRPr lang="en-US" baseline="0" dirty="0"/>
          </a:p>
        </p:txBody>
      </p:sp>
      <p:sp>
        <p:nvSpPr>
          <p:cNvPr id="4" name="Slide Number Placeholder 3"/>
          <p:cNvSpPr>
            <a:spLocks noGrp="1"/>
          </p:cNvSpPr>
          <p:nvPr>
            <p:ph type="sldNum" sz="quarter" idx="10"/>
          </p:nvPr>
        </p:nvSpPr>
        <p:spPr/>
        <p:txBody>
          <a:bodyPr/>
          <a:lstStyle/>
          <a:p>
            <a:fld id="{97F266F1-B414-4774-922D-E70E99600894}" type="slidenum">
              <a:rPr lang="en-US" smtClean="0"/>
              <a:t>52</a:t>
            </a:fld>
            <a:endParaRPr lang="en-US"/>
          </a:p>
        </p:txBody>
      </p:sp>
    </p:spTree>
    <p:extLst>
      <p:ext uri="{BB962C8B-B14F-4D97-AF65-F5344CB8AC3E}">
        <p14:creationId xmlns:p14="http://schemas.microsoft.com/office/powerpoint/2010/main" val="3002161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155">
              <a:defRPr/>
            </a:pPr>
            <a:r>
              <a:rPr lang="en-US" dirty="0"/>
              <a:t>Step 5: Choose the appropriate beneficiary designations.</a:t>
            </a:r>
          </a:p>
          <a:p>
            <a:endParaRPr lang="en-US" baseline="0" dirty="0"/>
          </a:p>
        </p:txBody>
      </p:sp>
      <p:sp>
        <p:nvSpPr>
          <p:cNvPr id="4" name="Slide Number Placeholder 3"/>
          <p:cNvSpPr>
            <a:spLocks noGrp="1"/>
          </p:cNvSpPr>
          <p:nvPr>
            <p:ph type="sldNum" sz="quarter" idx="10"/>
          </p:nvPr>
        </p:nvSpPr>
        <p:spPr/>
        <p:txBody>
          <a:bodyPr/>
          <a:lstStyle/>
          <a:p>
            <a:fld id="{97F266F1-B414-4774-922D-E70E99600894}" type="slidenum">
              <a:rPr lang="en-US" smtClean="0"/>
              <a:t>53</a:t>
            </a:fld>
            <a:endParaRPr lang="en-US"/>
          </a:p>
        </p:txBody>
      </p:sp>
    </p:spTree>
    <p:extLst>
      <p:ext uri="{BB962C8B-B14F-4D97-AF65-F5344CB8AC3E}">
        <p14:creationId xmlns:p14="http://schemas.microsoft.com/office/powerpoint/2010/main" val="13405058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155">
              <a:defRPr/>
            </a:pPr>
            <a:r>
              <a:rPr lang="en-US" dirty="0"/>
              <a:t>Step 6: Confirm the change</a:t>
            </a:r>
          </a:p>
          <a:p>
            <a:endParaRPr lang="en-US" baseline="0" dirty="0"/>
          </a:p>
        </p:txBody>
      </p:sp>
      <p:sp>
        <p:nvSpPr>
          <p:cNvPr id="4" name="Slide Number Placeholder 3"/>
          <p:cNvSpPr>
            <a:spLocks noGrp="1"/>
          </p:cNvSpPr>
          <p:nvPr>
            <p:ph type="sldNum" sz="quarter" idx="10"/>
          </p:nvPr>
        </p:nvSpPr>
        <p:spPr/>
        <p:txBody>
          <a:bodyPr/>
          <a:lstStyle/>
          <a:p>
            <a:fld id="{97F266F1-B414-4774-922D-E70E99600894}" type="slidenum">
              <a:rPr lang="en-US" smtClean="0"/>
              <a:t>54</a:t>
            </a:fld>
            <a:endParaRPr lang="en-US"/>
          </a:p>
        </p:txBody>
      </p:sp>
    </p:spTree>
    <p:extLst>
      <p:ext uri="{BB962C8B-B14F-4D97-AF65-F5344CB8AC3E}">
        <p14:creationId xmlns:p14="http://schemas.microsoft.com/office/powerpoint/2010/main" val="1474365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the process is complete, you will be taken to this confirmation page.</a:t>
            </a:r>
          </a:p>
        </p:txBody>
      </p:sp>
      <p:sp>
        <p:nvSpPr>
          <p:cNvPr id="4" name="Slide Number Placeholder 3"/>
          <p:cNvSpPr>
            <a:spLocks noGrp="1"/>
          </p:cNvSpPr>
          <p:nvPr>
            <p:ph type="sldNum" sz="quarter" idx="10"/>
          </p:nvPr>
        </p:nvSpPr>
        <p:spPr/>
        <p:txBody>
          <a:bodyPr/>
          <a:lstStyle/>
          <a:p>
            <a:fld id="{97F266F1-B414-4774-922D-E70E99600894}" type="slidenum">
              <a:rPr lang="en-US" smtClean="0"/>
              <a:t>55</a:t>
            </a:fld>
            <a:endParaRPr lang="en-US"/>
          </a:p>
        </p:txBody>
      </p:sp>
    </p:spTree>
    <p:extLst>
      <p:ext uri="{BB962C8B-B14F-4D97-AF65-F5344CB8AC3E}">
        <p14:creationId xmlns:p14="http://schemas.microsoft.com/office/powerpoint/2010/main" val="3476374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complete your benefit plan enrollment within 31 days of your PIE, coverage is effective on your first day of eligibility. This is usually your first day at work. </a:t>
            </a:r>
          </a:p>
          <a:p>
            <a:endParaRPr lang="en-US" dirty="0"/>
          </a:p>
          <a:p>
            <a:r>
              <a:rPr lang="en-US" dirty="0"/>
              <a:t>Exceptions are AD&amp;D, which is effective on the day that you enroll, and Pet Insurance which is effective the date the carrier approves your application.  And, flexible spending accounts which are usually effective on the first day of the month following enrollment.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endParaRPr lang="en-US" dirty="0"/>
          </a:p>
          <a:p>
            <a:pPr defTabSz="919036">
              <a:defRPr/>
            </a:pPr>
            <a:r>
              <a:rPr lang="en-US" dirty="0"/>
              <a:t>Your next chance to make benefit changes will be during Open Enrollment in the fall, unless you have a qualifying event like marriage or birth of a child</a:t>
            </a:r>
            <a:r>
              <a:rPr lang="en-US" b="0" dirty="0"/>
              <a:t>. </a:t>
            </a:r>
            <a:r>
              <a:rPr lang="en-US" dirty="0">
                <a:solidFill>
                  <a:srgbClr val="0070C0"/>
                </a:solidFill>
                <a:cs typeface="Arial" panose="020B0604020202020204" pitchFamily="34" charset="0"/>
              </a:rPr>
              <a:t>Only medical, dental, vision, supplemental health plans, and FSA and Legal are Open.  </a:t>
            </a:r>
            <a:endParaRPr lang="en-US" dirty="0"/>
          </a:p>
          <a:p>
            <a:endParaRPr lang="en-US" b="1" dirty="0"/>
          </a:p>
          <a:p>
            <a:pPr defTabSz="933006"/>
            <a:r>
              <a:rPr lang="en-US" dirty="0"/>
              <a:t>Once you are enrolled in a medical plan through the university, that plan becomes your primary insurance even if you are covered under a spouse, domestic partner, or parent’s plan.</a:t>
            </a:r>
          </a:p>
          <a:p>
            <a:pPr defTabSz="933006"/>
            <a:endParaRPr lang="en-US" dirty="0"/>
          </a:p>
          <a:p>
            <a:pPr defTabSz="933006"/>
            <a:r>
              <a:rPr lang="en-US" dirty="0"/>
              <a:t>======================== </a:t>
            </a:r>
          </a:p>
          <a:p>
            <a:pPr defTabSz="933006"/>
            <a:endParaRPr lang="en-US" dirty="0"/>
          </a:p>
          <a:p>
            <a:pPr defTabSz="933006"/>
            <a:r>
              <a:rPr lang="en-US" dirty="0"/>
              <a:t>We’ve covered your eligibility requirements</a:t>
            </a:r>
            <a:r>
              <a:rPr lang="en-US" baseline="0" dirty="0"/>
              <a:t> and enrollment process, we also wanted to briefly discuss UC’s reconciliation policy and how it relates to your benefits.  The next few slides will cover helpful information regarding this process and what to expect as a new employee.</a:t>
            </a:r>
          </a:p>
          <a:p>
            <a:endParaRPr lang="en-US" sz="1100" dirty="0"/>
          </a:p>
          <a:p>
            <a:pPr defTabSz="933126"/>
            <a:endParaRPr lang="en-US" baseline="0" dirty="0"/>
          </a:p>
          <a:p>
            <a:pPr defTabSz="933126"/>
            <a:endParaRPr lang="en-US" baseline="0" dirty="0"/>
          </a:p>
          <a:p>
            <a:pPr defTabSz="933126"/>
            <a:endParaRPr lang="en-US" baseline="0" dirty="0"/>
          </a:p>
          <a:p>
            <a:pPr defTabSz="933126"/>
            <a:endParaRPr lang="en-US" baseline="0" dirty="0"/>
          </a:p>
          <a:p>
            <a:pPr defTabSz="933126"/>
            <a:endParaRPr lang="en-US" baseline="0" dirty="0"/>
          </a:p>
          <a:p>
            <a:pPr defTabSz="933126"/>
            <a:r>
              <a:rPr lang="en-US" baseline="0" dirty="0"/>
              <a:t>[In case of question]</a:t>
            </a:r>
          </a:p>
          <a:p>
            <a:r>
              <a:rPr lang="en-US" dirty="0"/>
              <a:t>- Can I enroll my opposite sex domestic partner? Yes, if at least one of you is over age 62 and eligible to receive Social Security benefits based on age.  </a:t>
            </a:r>
          </a:p>
          <a:p>
            <a:r>
              <a:rPr lang="en-US" dirty="0"/>
              <a:t>- Why are there these limitations if same sex domestic partners are not subject to this requirement?  UC is currently studying this issue and will determine whether any changes will be made to its current regulations over the next 12 months.  Additionally, coverage that is denied because the individual is not eligible to participate in the plan may be appealed, using the attached appeal procedures.   </a:t>
            </a:r>
            <a:endParaRPr lang="en-US" dirty="0">
              <a:effectLst/>
            </a:endParaRPr>
          </a:p>
          <a:p>
            <a:pPr defTabSz="933126"/>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56</a:t>
            </a:fld>
            <a:endParaRPr lang="en-US"/>
          </a:p>
        </p:txBody>
      </p:sp>
    </p:spTree>
    <p:extLst>
      <p:ext uri="{BB962C8B-B14F-4D97-AF65-F5344CB8AC3E}">
        <p14:creationId xmlns:p14="http://schemas.microsoft.com/office/powerpoint/2010/main" val="1511218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Reconciliation of Benefits Process overview</a:t>
            </a:r>
          </a:p>
          <a:p>
            <a:r>
              <a:rPr lang="en-US" sz="1200" b="1" dirty="0"/>
              <a:t>{Click for animation and read first Bullet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 for animation and read</a:t>
            </a:r>
            <a:r>
              <a:rPr lang="en-US" sz="1200" b="1" baseline="0" dirty="0"/>
              <a:t> second Bullet on Slide then read below</a:t>
            </a:r>
            <a:r>
              <a:rPr lang="en-US"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UCPath’s</a:t>
            </a:r>
            <a:r>
              <a:rPr lang="en-US" sz="1200" dirty="0"/>
              <a:t> reconciliation process is to collect retroactive benefit premiums due within *2-3 paychecks after the employee has completed their benefit elections.  *subject to change due to payroll processing deadlines. </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57</a:t>
            </a:fld>
            <a:endParaRPr lang="en-US"/>
          </a:p>
        </p:txBody>
      </p:sp>
    </p:spTree>
    <p:extLst>
      <p:ext uri="{BB962C8B-B14F-4D97-AF65-F5344CB8AC3E}">
        <p14:creationId xmlns:p14="http://schemas.microsoft.com/office/powerpoint/2010/main" val="2972983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While your health and welfare benefits take care of you and your family now, your retirement benefits help you build a financially secure future.</a:t>
            </a:r>
            <a:br>
              <a:rPr lang="en-US" dirty="0"/>
            </a:b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58</a:t>
            </a:fld>
            <a:endParaRPr lang="en-US"/>
          </a:p>
        </p:txBody>
      </p:sp>
    </p:spTree>
    <p:extLst>
      <p:ext uri="{BB962C8B-B14F-4D97-AF65-F5344CB8AC3E}">
        <p14:creationId xmlns:p14="http://schemas.microsoft.com/office/powerpoint/2010/main" val="1448692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details on retirement benefits for Safe Harbor employees are explained in th</a:t>
            </a:r>
            <a:r>
              <a:rPr lang="en-US" b="0" i="0" u="none" strike="noStrike" kern="1200" baseline="0" dirty="0">
                <a:solidFill>
                  <a:schemeClr val="tx1"/>
                </a:solidFill>
                <a:latin typeface="+mn-lt"/>
                <a:ea typeface="+mn-ea"/>
                <a:cs typeface="+mn-cs"/>
              </a:rPr>
              <a:t>e brown “Complete Guide to Your UC Retirement Benefits” booklet in your Welcome Kit.</a:t>
            </a:r>
          </a:p>
          <a:p>
            <a:endParaRPr lang="en-US" b="0" i="0" u="none" strike="noStrike" kern="1200" baseline="0" dirty="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You can also find a summary in “Your Guide to Understanding Your Program” available on </a:t>
            </a:r>
            <a:r>
              <a:rPr lang="en-US" b="0" i="0" u="none" strike="noStrike" kern="1200" baseline="0" dirty="0" err="1">
                <a:solidFill>
                  <a:schemeClr val="tx1"/>
                </a:solidFill>
                <a:latin typeface="+mn-lt"/>
                <a:ea typeface="+mn-ea"/>
                <a:cs typeface="+mn-cs"/>
              </a:rPr>
              <a:t>UCnet</a:t>
            </a:r>
            <a:r>
              <a:rPr lang="en-US" b="0" i="0" u="none" strike="noStrike" kern="1200" baseline="0" dirty="0">
                <a:solidFill>
                  <a:schemeClr val="tx1"/>
                </a:solidFill>
                <a:latin typeface="+mn-lt"/>
                <a:ea typeface="+mn-ea"/>
                <a:cs typeface="+mn-cs"/>
              </a:rPr>
              <a:t>. </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59</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baseline="0" dirty="0">
                <a:solidFill>
                  <a:schemeClr val="tx1"/>
                </a:solidFill>
                <a:latin typeface="+mn-lt"/>
                <a:ea typeface="+mn-ea"/>
                <a:cs typeface="+mn-cs"/>
              </a:rPr>
              <a:t>The small “Which medical plan is right for you” booklet has the plan costs based on salary level and a summary chart that compares key features among the plans.  This booklet can be found online on </a:t>
            </a:r>
            <a:r>
              <a:rPr lang="en-US" b="0" i="0" u="none" strike="noStrike" kern="1200" baseline="0" dirty="0" err="1">
                <a:solidFill>
                  <a:schemeClr val="tx1"/>
                </a:solidFill>
                <a:latin typeface="+mn-lt"/>
                <a:ea typeface="+mn-ea"/>
                <a:cs typeface="+mn-cs"/>
              </a:rPr>
              <a:t>UCnet</a:t>
            </a:r>
            <a:r>
              <a:rPr lang="en-US" b="0" i="0" u="none" strike="noStrike" kern="1200" baseline="0" dirty="0">
                <a:solidFill>
                  <a:schemeClr val="tx1"/>
                </a:solidFill>
                <a:latin typeface="+mn-lt"/>
                <a:ea typeface="+mn-ea"/>
                <a:cs typeface="+mn-cs"/>
              </a:rPr>
              <a:t>.</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 </a:t>
            </a:r>
          </a:p>
          <a:p>
            <a:pPr defTabSz="933126">
              <a:defRPr/>
            </a:pPr>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Safe Harbor employees automatically contribute on a pre-tax basis, 7.5% of pay to the DC plan, a </a:t>
            </a:r>
            <a:r>
              <a:rPr lang="en-US" dirty="0"/>
              <a:t>tax-deferred savings program.  These contributions are in lieu of paying</a:t>
            </a:r>
            <a:r>
              <a:rPr lang="en-US" baseline="0" dirty="0"/>
              <a:t> </a:t>
            </a:r>
            <a:r>
              <a:rPr lang="en-US" dirty="0"/>
              <a:t>Social Security taxes.</a:t>
            </a:r>
          </a:p>
          <a:p>
            <a:endParaRPr lang="en-US" dirty="0"/>
          </a:p>
          <a:p>
            <a:r>
              <a:rPr lang="en-US" dirty="0"/>
              <a:t>To</a:t>
            </a:r>
            <a:r>
              <a:rPr lang="en-US" baseline="0" dirty="0"/>
              <a:t> increase your retirement savings, y</a:t>
            </a:r>
            <a:r>
              <a:rPr lang="en-US" dirty="0"/>
              <a:t>ou may also make voluntary contributions</a:t>
            </a:r>
            <a:r>
              <a:rPr lang="en-US" baseline="0" dirty="0"/>
              <a:t> to the 403(b) and 457(b) plans on a pre-tax basis or to the DC plan on an after-tax basis.</a:t>
            </a:r>
            <a:endParaRPr lang="en-US" dirty="0"/>
          </a:p>
          <a:p>
            <a:endParaRPr lang="en-US" dirty="0"/>
          </a:p>
          <a:p>
            <a:pPr defTabSz="933126">
              <a:defRPr/>
            </a:pPr>
            <a:r>
              <a:rPr lang="en-US" dirty="0"/>
              <a:t>Fidelity is the </a:t>
            </a:r>
            <a:r>
              <a:rPr lang="en-US" dirty="0" err="1"/>
              <a:t>recordkeeper</a:t>
            </a:r>
            <a:r>
              <a:rPr lang="en-US" dirty="0"/>
              <a:t> for the Retirement Savings Program and also provides customer service support.</a:t>
            </a:r>
          </a:p>
          <a:p>
            <a:pPr defTabSz="933126">
              <a:defRPr/>
            </a:pPr>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60</a:t>
            </a:fld>
            <a:endParaRPr lang="en-US"/>
          </a:p>
        </p:txBody>
      </p:sp>
    </p:spTree>
    <p:extLst>
      <p:ext uri="{BB962C8B-B14F-4D97-AF65-F5344CB8AC3E}">
        <p14:creationId xmlns:p14="http://schemas.microsoft.com/office/powerpoint/2010/main" val="19977250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Participants contribute 7.5% pre-tax,</a:t>
            </a:r>
            <a:r>
              <a:rPr lang="en-US" baseline="0" dirty="0"/>
              <a:t> in lieu of Social Security tax.</a:t>
            </a:r>
          </a:p>
          <a:p>
            <a:pPr defTabSz="933126">
              <a:defRPr/>
            </a:pPr>
            <a:endParaRPr lang="en-US" baseline="0" dirty="0"/>
          </a:p>
          <a:p>
            <a:pPr defTabSz="933126">
              <a:defRPr/>
            </a:pPr>
            <a:r>
              <a:rPr lang="en-US" baseline="0" dirty="0"/>
              <a:t>Contributions are automatically invested in an age-appropriate UC Pathway Fund.</a:t>
            </a:r>
            <a:endParaRPr lang="en-US" dirty="0"/>
          </a:p>
          <a:p>
            <a:pPr defTabSz="933126">
              <a:defRPr/>
            </a:pPr>
            <a:endParaRPr lang="en-US" dirty="0"/>
          </a:p>
          <a:p>
            <a:pPr defTabSz="933126">
              <a:defRPr/>
            </a:pPr>
            <a:r>
              <a:rPr lang="en-US" dirty="0"/>
              <a:t>Participants may take a distribution only</a:t>
            </a:r>
            <a:r>
              <a:rPr lang="en-US" baseline="0" dirty="0"/>
              <a:t> when you are no longer working for UC in any capacity.  </a:t>
            </a:r>
          </a:p>
          <a:p>
            <a:pPr defTabSz="933126">
              <a:defRPr/>
            </a:pPr>
            <a:endParaRPr lang="en-US" baseline="0" dirty="0"/>
          </a:p>
          <a:p>
            <a:pPr defTabSz="933126">
              <a:defRPr/>
            </a:pPr>
            <a:r>
              <a:rPr lang="en-US" baseline="0" dirty="0"/>
              <a:t>If you leave UC employment, you may:</a:t>
            </a:r>
          </a:p>
          <a:p>
            <a:pPr defTabSz="933126">
              <a:defRPr/>
            </a:pPr>
            <a:r>
              <a:rPr lang="en-US" dirty="0"/>
              <a:t>-Keep your money</a:t>
            </a:r>
            <a:r>
              <a:rPr lang="en-US" baseline="0" dirty="0"/>
              <a:t> in the Plan</a:t>
            </a:r>
          </a:p>
          <a:p>
            <a:pPr defTabSz="933126">
              <a:defRPr/>
            </a:pPr>
            <a:r>
              <a:rPr lang="en-US" baseline="0" dirty="0"/>
              <a:t>-Request a distribution to be paid to you or arrange for a direct rollover of your money to an IRA or other employer plan.</a:t>
            </a:r>
          </a:p>
          <a:p>
            <a:pPr defTabSz="933126">
              <a:defRPr/>
            </a:pPr>
            <a:r>
              <a:rPr lang="en-US" dirty="0"/>
              <a:t>-</a:t>
            </a:r>
            <a:r>
              <a:rPr lang="en-US" baseline="0" dirty="0"/>
              <a:t>Receive retirement income from the plan, if eligible</a:t>
            </a:r>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61</a:t>
            </a:fld>
            <a:endParaRPr lang="en-US"/>
          </a:p>
        </p:txBody>
      </p:sp>
    </p:spTree>
    <p:extLst>
      <p:ext uri="{BB962C8B-B14F-4D97-AF65-F5344CB8AC3E}">
        <p14:creationId xmlns:p14="http://schemas.microsoft.com/office/powerpoint/2010/main" val="19977250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In addition to your </a:t>
            </a:r>
            <a:r>
              <a:rPr lang="en-US" baseline="0" dirty="0"/>
              <a:t>pre-tax DC contributions</a:t>
            </a:r>
            <a:r>
              <a:rPr lang="en-US" dirty="0"/>
              <a:t>, UC gives you the opportunity to save for your retirement through the Retirement Savings Program. You can contribute to these plans through payroll deductions.  </a:t>
            </a:r>
          </a:p>
          <a:p>
            <a:pPr defTabSz="933126">
              <a:defRPr/>
            </a:pPr>
            <a:endParaRPr lang="en-US" dirty="0"/>
          </a:p>
          <a:p>
            <a:pPr defTabSz="933126">
              <a:defRPr/>
            </a:pPr>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62</a:t>
            </a:fld>
            <a:endParaRPr lang="en-US" dirty="0"/>
          </a:p>
        </p:txBody>
      </p:sp>
    </p:spTree>
    <p:extLst>
      <p:ext uri="{BB962C8B-B14F-4D97-AF65-F5344CB8AC3E}">
        <p14:creationId xmlns:p14="http://schemas.microsoft.com/office/powerpoint/2010/main" val="1391597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defRPr/>
            </a:pPr>
            <a:r>
              <a:rPr lang="en-US" dirty="0"/>
              <a:t>Let’s start by looking at the 403(b) and 457(b) plans. Because these plans are very similar, we like to present them together.  Remember, the 403(b) plan is most similar to a 401(k) plan. </a:t>
            </a:r>
          </a:p>
          <a:p>
            <a:endParaRPr lang="en-US" dirty="0"/>
          </a:p>
          <a:p>
            <a:r>
              <a:rPr lang="en-US" dirty="0"/>
              <a:t>Who can participate? Everyone, except students who generally work less than 20 hours/week. </a:t>
            </a:r>
          </a:p>
          <a:p>
            <a:endParaRPr lang="en-US" dirty="0"/>
          </a:p>
          <a:p>
            <a:r>
              <a:rPr lang="en-US" dirty="0"/>
              <a:t>You can make contributions on a pretax basis, which means contributions are made before taxes are taken from your paycheck, reducing your taxable income now. You pay taxes on the contributions and earnings later, when you withdraw funds from the plan.</a:t>
            </a:r>
          </a:p>
          <a:p>
            <a:endParaRPr lang="en-US" dirty="0"/>
          </a:p>
          <a:p>
            <a:r>
              <a:rPr lang="en-US" dirty="0"/>
              <a:t>Loans are only available under the 403(b) plan. </a:t>
            </a:r>
          </a:p>
          <a:p>
            <a:r>
              <a:rPr lang="en-US" dirty="0"/>
              <a:t> </a:t>
            </a:r>
          </a:p>
          <a:p>
            <a:r>
              <a:rPr lang="en-US" dirty="0"/>
              <a:t>Both plans offer withdrawals for Hardship and Emergency situations, but the rules differ between the Plans and we suggest you refer to Fidelity and the plan booklet for more details.</a:t>
            </a:r>
          </a:p>
          <a:p>
            <a:endParaRPr lang="en-US" dirty="0"/>
          </a:p>
          <a:p>
            <a:r>
              <a:rPr lang="en-US" dirty="0"/>
              <a:t>The IRS code limits the amount participants can contribute annually, and the amount is currently based on if you are under the age of 50, or age 50 and older.  These amounts are revisited each year</a:t>
            </a:r>
            <a:r>
              <a:rPr lang="en-US" baseline="0" dirty="0"/>
              <a:t> and are therefore subject to change.</a:t>
            </a:r>
            <a:r>
              <a:rPr lang="en-US" dirty="0"/>
              <a:t>  </a:t>
            </a:r>
          </a:p>
          <a:p>
            <a:endParaRPr lang="en-US" dirty="0"/>
          </a:p>
          <a:p>
            <a:r>
              <a:rPr lang="en-US" dirty="0"/>
              <a:t>Also, you can contribute to both plans and double your annual retirement savings.</a:t>
            </a:r>
          </a:p>
          <a:p>
            <a:endParaRPr lang="en-US" dirty="0"/>
          </a:p>
          <a:p>
            <a:r>
              <a:rPr lang="en-US" dirty="0"/>
              <a:t>Another key difference is when you can take out your money without penalty.  While you are working at UC, you can take it out at age 59 ½ for the 403 and 457 plans.  After you’ve left UC, you can take it out at age 59 ½ for the 403 and any age for the 457.  </a:t>
            </a:r>
          </a:p>
        </p:txBody>
      </p:sp>
      <p:sp>
        <p:nvSpPr>
          <p:cNvPr id="4" name="Slide Number Placeholder 3"/>
          <p:cNvSpPr>
            <a:spLocks noGrp="1"/>
          </p:cNvSpPr>
          <p:nvPr>
            <p:ph type="sldNum" sz="quarter" idx="10"/>
          </p:nvPr>
        </p:nvSpPr>
        <p:spPr/>
        <p:txBody>
          <a:bodyPr/>
          <a:lstStyle/>
          <a:p>
            <a:fld id="{97F266F1-B414-4774-922D-E70E99600894}" type="slidenum">
              <a:rPr lang="en-US" smtClean="0"/>
              <a:t>63</a:t>
            </a:fld>
            <a:endParaRPr lang="en-US"/>
          </a:p>
        </p:txBody>
      </p:sp>
    </p:spTree>
    <p:extLst>
      <p:ext uri="{BB962C8B-B14F-4D97-AF65-F5344CB8AC3E}">
        <p14:creationId xmlns:p14="http://schemas.microsoft.com/office/powerpoint/2010/main" val="1276734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26"/>
            <a:r>
              <a:rPr lang="en-US" dirty="0"/>
              <a:t>The defined contribution or 401(a) plan allows participants to contribute on an “after-tax” basis via payroll deduction into the After-Tax account. </a:t>
            </a:r>
          </a:p>
          <a:p>
            <a:pPr defTabSz="933126"/>
            <a:endParaRPr lang="en-US" dirty="0"/>
          </a:p>
          <a:p>
            <a:pPr defTabSz="933126"/>
            <a:r>
              <a:rPr lang="en-US" dirty="0"/>
              <a:t>Although</a:t>
            </a:r>
            <a:r>
              <a:rPr lang="en-US" baseline="0" dirty="0"/>
              <a:t> the c</a:t>
            </a:r>
            <a:r>
              <a:rPr lang="en-US" dirty="0"/>
              <a:t>ontributions are after-tax, the earnings remain fully tax-deferred until withdrawn later.  Note this is not the same as a Roth plan. The biggest difference being Roth plans have a lot more restrictions because the earnings in a Roth are not taxed.</a:t>
            </a:r>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64</a:t>
            </a:fld>
            <a:endParaRPr lang="en-US"/>
          </a:p>
        </p:txBody>
      </p:sp>
    </p:spTree>
    <p:extLst>
      <p:ext uri="{BB962C8B-B14F-4D97-AF65-F5344CB8AC3E}">
        <p14:creationId xmlns:p14="http://schemas.microsoft.com/office/powerpoint/2010/main" val="3518512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contributions, the compounding of investment earnings is how savings can grow over time. </a:t>
            </a:r>
          </a:p>
          <a:p>
            <a:endParaRPr lang="en-US" dirty="0"/>
          </a:p>
          <a:p>
            <a:r>
              <a:rPr lang="en-US" dirty="0"/>
              <a:t>The investment fund menu offers participants a comprehensive, yet manageable range of investment options with varying objectives and degrees of risk. </a:t>
            </a:r>
          </a:p>
          <a:p>
            <a:r>
              <a:rPr lang="en-US" dirty="0"/>
              <a:t> </a:t>
            </a:r>
          </a:p>
          <a:p>
            <a:r>
              <a:rPr lang="en-US" dirty="0"/>
              <a:t>One of the options is the UC Pathway Funds, which is a set of funds managed to adjust risk level as each approaches a target date. They are designed for investors who want a simple, yet diversified approach to saving for retirement. </a:t>
            </a:r>
          </a:p>
          <a:p>
            <a:endParaRPr lang="en-US" dirty="0"/>
          </a:p>
          <a:p>
            <a:r>
              <a:rPr lang="en-US" dirty="0"/>
              <a:t>There are also direct investment funds, in a range of asset classes on the menu. </a:t>
            </a:r>
          </a:p>
          <a:p>
            <a:endParaRPr lang="en-US" dirty="0"/>
          </a:p>
          <a:p>
            <a:r>
              <a:rPr lang="en-US" dirty="0"/>
              <a:t>If you want more choice beyond what is on our menu, you can access about 5000 additional funds through </a:t>
            </a:r>
            <a:r>
              <a:rPr lang="en-US" dirty="0" err="1"/>
              <a:t>BrokerageLink</a:t>
            </a:r>
            <a:r>
              <a:rPr lang="en-US" dirty="0"/>
              <a:t>.  These will have retail expense ratios, which are higher than what is charged to the UC funds.</a:t>
            </a:r>
          </a:p>
          <a:p>
            <a:endParaRPr lang="en-US" dirty="0"/>
          </a:p>
          <a:p>
            <a:r>
              <a:rPr lang="en-US" dirty="0"/>
              <a:t>If you don’t choose any funds, your contributions will automatically be invested in the UC Pathway Fund with the target date closest to the year you turn 65. </a:t>
            </a:r>
            <a:endParaRPr lang="en-US" sz="1400"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65</a:t>
            </a:fld>
            <a:endParaRPr lang="en-US"/>
          </a:p>
        </p:txBody>
      </p:sp>
    </p:spTree>
    <p:extLst>
      <p:ext uri="{BB962C8B-B14F-4D97-AF65-F5344CB8AC3E}">
        <p14:creationId xmlns:p14="http://schemas.microsoft.com/office/powerpoint/2010/main" val="2248744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picked the plan, this is how you enroll.</a:t>
            </a:r>
          </a:p>
          <a:p>
            <a:endParaRPr lang="en-US" dirty="0"/>
          </a:p>
          <a:p>
            <a:r>
              <a:rPr lang="en-US" dirty="0"/>
              <a:t>You can call Fidelity to enroll over the phone or do it online.</a:t>
            </a:r>
          </a:p>
          <a:p>
            <a:pPr>
              <a:defRPr/>
            </a:pPr>
            <a:endParaRPr lang="en-US" dirty="0"/>
          </a:p>
          <a:p>
            <a:pPr>
              <a:defRPr/>
            </a:pPr>
            <a:r>
              <a:rPr lang="en-US" dirty="0"/>
              <a:t>There’s a link to </a:t>
            </a:r>
            <a:r>
              <a:rPr lang="en-US" dirty="0" err="1"/>
              <a:t>netbenefits</a:t>
            </a:r>
            <a:r>
              <a:rPr lang="en-US" dirty="0"/>
              <a:t> from the </a:t>
            </a:r>
            <a:r>
              <a:rPr lang="en-US" dirty="0" err="1"/>
              <a:t>Ucnet</a:t>
            </a:r>
            <a:r>
              <a:rPr lang="en-US" dirty="0"/>
              <a:t> home page. Once you’re on </a:t>
            </a:r>
            <a:r>
              <a:rPr lang="en-US" dirty="0" err="1"/>
              <a:t>netbenefits</a:t>
            </a:r>
            <a:r>
              <a:rPr lang="en-US" dirty="0"/>
              <a:t>, you can select the plan, the contribution amount—either a percent of your income or a flat dollar amount—and the investments. </a:t>
            </a:r>
          </a:p>
          <a:p>
            <a:pPr>
              <a:defRPr/>
            </a:pPr>
            <a:endParaRPr lang="en-US" dirty="0"/>
          </a:p>
          <a:p>
            <a:pPr defTabSz="933126">
              <a:defRPr/>
            </a:pPr>
            <a:r>
              <a:rPr lang="en-US" dirty="0"/>
              <a:t>If you are still in uncertain about which plan to pick, but want to get started, you might consider the Easy Enroll tool.</a:t>
            </a:r>
          </a:p>
          <a:p>
            <a:pPr defTabSz="933126">
              <a:defRPr/>
            </a:pPr>
            <a:endParaRPr lang="en-US" dirty="0"/>
          </a:p>
          <a:p>
            <a:pPr defTabSz="933126">
              <a:defRPr/>
            </a:pPr>
            <a:r>
              <a:rPr lang="en-US" dirty="0"/>
              <a:t>It’s a fast and easy tool that offers just a few choices to get you enrolled quickly. You just pick whether you want to contribute 5, 7 or 9% of your monthly pay. You will be enrolled in the 403(b) plan and your contributions will be invested in an age appropriate UC Pathway Fund.  You can make changes to these elections at any time.</a:t>
            </a:r>
          </a:p>
          <a:p>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66</a:t>
            </a:fld>
            <a:endParaRPr lang="en-US"/>
          </a:p>
        </p:txBody>
      </p:sp>
    </p:spTree>
    <p:extLst>
      <p:ext uri="{BB962C8B-B14F-4D97-AF65-F5344CB8AC3E}">
        <p14:creationId xmlns:p14="http://schemas.microsoft.com/office/powerpoint/2010/main" val="25380693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There is also flexibility with these Plans, as you can choose to start, change, cancel, and restart one’s contribution elections at anytime, subject</a:t>
            </a:r>
            <a:r>
              <a:rPr lang="en-US" baseline="0" dirty="0"/>
              <a:t> to</a:t>
            </a:r>
            <a:r>
              <a:rPr lang="en-US" dirty="0"/>
              <a:t> payroll and systems cut-off dates. </a:t>
            </a:r>
          </a:p>
          <a:p>
            <a:pPr rtl="0"/>
            <a:endParaRPr lang="en-US" dirty="0"/>
          </a:p>
          <a:p>
            <a:pPr rtl="0"/>
            <a:r>
              <a:rPr lang="en-US" dirty="0"/>
              <a:t>Your election will not necessarily effect your upcoming paycheck.  In general, 403b deductions will apply to your</a:t>
            </a:r>
            <a:r>
              <a:rPr lang="en-US" baseline="0" dirty="0"/>
              <a:t> next paycheck and </a:t>
            </a:r>
            <a:r>
              <a:rPr lang="en-US" dirty="0"/>
              <a:t>457b deductions will be deducted</a:t>
            </a:r>
            <a:r>
              <a:rPr lang="en-US" baseline="0" dirty="0"/>
              <a:t> at least one month following.</a:t>
            </a:r>
            <a:endParaRPr lang="en-US" dirty="0"/>
          </a:p>
          <a:p>
            <a:pPr rtl="0"/>
            <a:endParaRPr lang="en-US" dirty="0"/>
          </a:p>
          <a:p>
            <a:pPr rtl="0"/>
            <a:r>
              <a:rPr lang="en-US" dirty="0"/>
              <a:t>Many people want to consolidate funds from prior employer accounts. You can do that, but there are some restrictions about the type of account source and where it can go. We want to make it easy for you to do this. So contact a Fidelity customer service rep who will walk you through the process.  </a:t>
            </a:r>
          </a:p>
        </p:txBody>
      </p:sp>
      <p:sp>
        <p:nvSpPr>
          <p:cNvPr id="4" name="Slide Number Placeholder 3"/>
          <p:cNvSpPr>
            <a:spLocks noGrp="1"/>
          </p:cNvSpPr>
          <p:nvPr>
            <p:ph type="sldNum" sz="quarter" idx="10"/>
          </p:nvPr>
        </p:nvSpPr>
        <p:spPr/>
        <p:txBody>
          <a:bodyPr/>
          <a:lstStyle/>
          <a:p>
            <a:fld id="{97F266F1-B414-4774-922D-E70E99600894}" type="slidenum">
              <a:rPr lang="en-US" smtClean="0"/>
              <a:t>67</a:t>
            </a:fld>
            <a:endParaRPr lang="en-US"/>
          </a:p>
        </p:txBody>
      </p:sp>
    </p:spTree>
    <p:extLst>
      <p:ext uri="{BB962C8B-B14F-4D97-AF65-F5344CB8AC3E}">
        <p14:creationId xmlns:p14="http://schemas.microsoft.com/office/powerpoint/2010/main" val="3274680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dirty="0"/>
              <a:t> </a:t>
            </a:r>
            <a:r>
              <a:rPr lang="en-US" sz="1100" dirty="0"/>
              <a:t>We know there’s a lot to consider, so we have tools and resources to help you make sense of it all.</a:t>
            </a:r>
          </a:p>
          <a:p>
            <a:pPr rtl="0"/>
            <a:r>
              <a:rPr lang="en-US" sz="1100" dirty="0"/>
              <a:t> </a:t>
            </a:r>
          </a:p>
          <a:p>
            <a:pPr defTabSz="933126"/>
            <a:r>
              <a:rPr lang="en-US" sz="1100" dirty="0"/>
              <a:t>There are plenty of resources available if you are interested in learning more about the Retirement Savings Program or just how to manage your personal financial situation. Visit myUCretirement.com  and </a:t>
            </a:r>
            <a:r>
              <a:rPr lang="en-US" sz="1100" dirty="0" err="1"/>
              <a:t>UCnet</a:t>
            </a:r>
            <a:r>
              <a:rPr lang="en-US" sz="1100" dirty="0"/>
              <a:t> for more information.  </a:t>
            </a:r>
          </a:p>
          <a:p>
            <a:pPr rtl="0"/>
            <a:endParaRPr lang="en-US" sz="1100" dirty="0"/>
          </a:p>
          <a:p>
            <a:pPr rtl="0"/>
            <a:r>
              <a:rPr lang="en-US" sz="1100" dirty="0"/>
              <a:t>================</a:t>
            </a:r>
          </a:p>
          <a:p>
            <a:pPr rtl="0"/>
            <a:r>
              <a:rPr lang="en-US" sz="1100" dirty="0"/>
              <a:t>The next section is the conclusion.  Are there any questions on UC Retirement benefits ?</a:t>
            </a:r>
          </a:p>
          <a:p>
            <a:pPr rtl="0"/>
            <a:endParaRPr lang="en-US" sz="1100" dirty="0"/>
          </a:p>
          <a:p>
            <a:r>
              <a:rPr lang="en-US" dirty="0"/>
              <a:t>-Does UC have a 401k? As a public organization, we do not have a 401k plan.  However, we do offer a 403(b) plan, which has comparable features.</a:t>
            </a:r>
          </a:p>
          <a:p>
            <a:endParaRPr lang="en-US" dirty="0"/>
          </a:p>
          <a:p>
            <a:r>
              <a:rPr lang="en-US" dirty="0"/>
              <a:t>-Which is better 403b or 457b? We outlined some of the key differences between the plans, but it really depends on your personal situation and preferences.   </a:t>
            </a:r>
          </a:p>
          <a:p>
            <a:pPr rtl="0"/>
            <a:endParaRPr lang="en-US" sz="1100" dirty="0"/>
          </a:p>
          <a:p>
            <a:pPr rtl="0"/>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68</a:t>
            </a:fld>
            <a:endParaRPr lang="en-US"/>
          </a:p>
        </p:txBody>
      </p:sp>
    </p:spTree>
    <p:extLst>
      <p:ext uri="{BB962C8B-B14F-4D97-AF65-F5344CB8AC3E}">
        <p14:creationId xmlns:p14="http://schemas.microsoft.com/office/powerpoint/2010/main" val="143632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100" dirty="0"/>
          </a:p>
        </p:txBody>
      </p:sp>
      <p:sp>
        <p:nvSpPr>
          <p:cNvPr id="4" name="Slide Number Placeholder 3"/>
          <p:cNvSpPr>
            <a:spLocks noGrp="1"/>
          </p:cNvSpPr>
          <p:nvPr>
            <p:ph type="sldNum" sz="quarter" idx="10"/>
          </p:nvPr>
        </p:nvSpPr>
        <p:spPr/>
        <p:txBody>
          <a:bodyPr/>
          <a:lstStyle/>
          <a:p>
            <a:fld id="{97F266F1-B414-4774-922D-E70E99600894}" type="slidenum">
              <a:rPr lang="en-US" smtClean="0"/>
              <a:t>69</a:t>
            </a:fld>
            <a:endParaRPr lang="en-US"/>
          </a:p>
        </p:txBody>
      </p:sp>
    </p:spTree>
    <p:extLst>
      <p:ext uri="{BB962C8B-B14F-4D97-AF65-F5344CB8AC3E}">
        <p14:creationId xmlns:p14="http://schemas.microsoft.com/office/powerpoint/2010/main" val="1262371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baseline="0" dirty="0">
                <a:solidFill>
                  <a:schemeClr val="tx1"/>
                </a:solidFill>
                <a:latin typeface="+mn-lt"/>
                <a:ea typeface="+mn-ea"/>
                <a:cs typeface="+mn-cs"/>
              </a:rPr>
              <a:t>The “Complete Guide to Your UC Health Benefits” booklet also includes a plan comparison with a summary of costs and who each plan may best suit.</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 </a:t>
            </a:r>
          </a:p>
          <a:p>
            <a:pPr defTabSz="933126">
              <a:defRPr/>
            </a:pPr>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7</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decide what you want to do, go to the UCPath Portal, to enroll in health &amp; welfare benefits. </a:t>
            </a:r>
            <a:endParaRPr lang="en-US" b="1" i="0" u="none" strike="noStrike" kern="1200" baseline="0" dirty="0">
              <a:solidFill>
                <a:srgbClr val="FF0000"/>
              </a:solidFill>
              <a:latin typeface="+mn-lt"/>
              <a:ea typeface="+mn-ea"/>
              <a:cs typeface="+mn-cs"/>
            </a:endParaRPr>
          </a:p>
          <a:p>
            <a:pPr rtl="0"/>
            <a:endParaRPr lang="en-US" dirty="0"/>
          </a:p>
          <a:p>
            <a:pPr rtl="0"/>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rtl="0"/>
            <a:r>
              <a:rPr lang="en-US" dirty="0"/>
              <a:t>You have exactly 31 days starting with your first day of work to enroll in health &amp; welfare benefits. So, it’s important to get started right away. </a:t>
            </a:r>
          </a:p>
          <a:p>
            <a:pPr rtl="0"/>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rtl="0"/>
            <a:r>
              <a:rPr lang="en-US" altLang="ja-JP" dirty="0"/>
              <a:t>Remember that</a:t>
            </a:r>
            <a:r>
              <a:rPr lang="ja-JP" altLang="en-US" dirty="0"/>
              <a:t> </a:t>
            </a:r>
            <a:r>
              <a:rPr lang="en-US" altLang="ja-JP" dirty="0"/>
              <a:t>once you hit the *submit or confirm* button in the enrollment system, the election can not be changed. </a:t>
            </a:r>
            <a:r>
              <a:rPr lang="en-US" altLang="ja-JP" baseline="0" dirty="0"/>
              <a:t> </a:t>
            </a:r>
            <a:endParaRPr lang="en-US" dirty="0"/>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rtl="0"/>
            <a:r>
              <a:rPr lang="en-US" dirty="0"/>
              <a:t>Don’t forget to name your beneficiaries. It’s important!</a:t>
            </a:r>
          </a:p>
          <a:p>
            <a:pPr rtl="0"/>
            <a:r>
              <a:rPr lang="en-US" dirty="0"/>
              <a:t>	</a:t>
            </a:r>
          </a:p>
          <a:p>
            <a:pPr rtl="0"/>
            <a:r>
              <a:rPr lang="en-US" dirty="0"/>
              <a:t>Use </a:t>
            </a:r>
            <a:r>
              <a:rPr lang="en-US" altLang="ja-JP" b="1" dirty="0"/>
              <a:t>UCRAYS</a:t>
            </a:r>
            <a:r>
              <a:rPr lang="en-US" altLang="ja-JP" b="1" baseline="0" dirty="0"/>
              <a:t> </a:t>
            </a:r>
            <a:r>
              <a:rPr lang="en-US" altLang="ja-JP" b="1" dirty="0"/>
              <a:t>for life insurance and AD&amp;D</a:t>
            </a:r>
          </a:p>
          <a:p>
            <a:pPr rtl="0"/>
            <a:endParaRPr lang="en-US" dirty="0"/>
          </a:p>
          <a:p>
            <a:pPr defTabSz="933126">
              <a:defRPr/>
            </a:pPr>
            <a:r>
              <a:rPr lang="en-US" altLang="ja-JP" dirty="0"/>
              <a:t>You</a:t>
            </a:r>
            <a:r>
              <a:rPr lang="en-US" altLang="ja-JP" baseline="0" dirty="0"/>
              <a:t> must name beneficiaries separately for the </a:t>
            </a:r>
            <a:r>
              <a:rPr lang="en-US" altLang="ja-JP" dirty="0"/>
              <a:t>Retirement</a:t>
            </a:r>
            <a:r>
              <a:rPr lang="ja-JP" altLang="en-US" dirty="0"/>
              <a:t> </a:t>
            </a:r>
            <a:r>
              <a:rPr lang="en-US" altLang="ja-JP" dirty="0"/>
              <a:t>Savings Program beneficiaries</a:t>
            </a:r>
            <a:r>
              <a:rPr lang="en-US" altLang="ja-JP" baseline="0" dirty="0"/>
              <a:t> on netbenefits.com</a:t>
            </a:r>
            <a:r>
              <a:rPr lang="en-US" altLang="ja-JP" dirty="0"/>
              <a:t> and</a:t>
            </a:r>
          </a:p>
          <a:p>
            <a:pPr defTabSz="933126">
              <a:defRPr/>
            </a:pPr>
            <a:endParaRPr lang="en-US" altLang="ja-JP" dirty="0"/>
          </a:p>
          <a:p>
            <a:pPr defTabSz="919155">
              <a:defRPr/>
            </a:pPr>
            <a:r>
              <a:rPr lang="en-US" altLang="ja-JP" dirty="0"/>
              <a:t>If you enroll in the Health Savings Plan, you’ll want to name beneficiaries for your HSA through Health Equity. </a:t>
            </a:r>
          </a:p>
          <a:p>
            <a:pPr defTabSz="919155">
              <a:defRPr/>
            </a:pPr>
            <a:endParaRPr lang="en-US" dirty="0"/>
          </a:p>
          <a:p>
            <a:pPr defTabSz="919155">
              <a:defRPr/>
            </a:pPr>
            <a:r>
              <a:rPr lang="en-US" dirty="0"/>
              <a:t>Beneficiary designations do not automatically carry over across your benefits, so please make sure that you take the necessary steps to assign them for each benefit.  Any of your beneficiaries can be changed at any time.  </a:t>
            </a:r>
          </a:p>
          <a:p>
            <a:pPr rtl="0"/>
            <a:endParaRPr lang="en-US" altLang="ja-JP" dirty="0"/>
          </a:p>
          <a:p>
            <a:pPr marL="0" marR="0" lvl="0" indent="0" algn="l" defTabSz="933126"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defTabSz="933126">
              <a:defRPr/>
            </a:pPr>
            <a:r>
              <a:rPr lang="en-US" dirty="0"/>
              <a:t>Also, make sure you complete the materials you receive from </a:t>
            </a:r>
            <a:r>
              <a:rPr lang="en-US" dirty="0" err="1"/>
              <a:t>UnifyHR</a:t>
            </a:r>
            <a:r>
              <a:rPr lang="en-US" dirty="0"/>
              <a:t> requesting eligibility verification of your enrolled dependents.  If you do not comply within the required timeframe, your dependents will be de-enrolled. </a:t>
            </a:r>
          </a:p>
          <a:p>
            <a:pPr defTabSz="933126">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a:solidFill>
                  <a:srgbClr val="FF0000"/>
                </a:solidFill>
                <a:latin typeface="+mn-lt"/>
                <a:ea typeface="+mn-ea"/>
                <a:cs typeface="+mn-cs"/>
              </a:rPr>
              <a:t>(Click)</a:t>
            </a:r>
          </a:p>
          <a:p>
            <a:pPr rtl="0"/>
            <a:r>
              <a:rPr lang="en-US"/>
              <a:t>Review </a:t>
            </a:r>
            <a:r>
              <a:rPr lang="en-US" dirty="0"/>
              <a:t>your Online Earnings Statement (check stub) each pay day to ensure your benefit elections are correctly listed.  </a:t>
            </a:r>
          </a:p>
          <a:p>
            <a:endParaRPr lang="en-US" dirty="0"/>
          </a:p>
          <a:p>
            <a:pPr rtl="0"/>
            <a:r>
              <a:rPr lang="en-US" altLang="ja-JP" dirty="0"/>
              <a:t>For COVID-19</a:t>
            </a:r>
            <a:r>
              <a:rPr lang="en-US" altLang="ja-JP" baseline="0" dirty="0"/>
              <a:t> relief, please visit </a:t>
            </a:r>
            <a:r>
              <a:rPr lang="en-US" altLang="ja-JP" baseline="0" dirty="0" err="1"/>
              <a:t>Ucnet</a:t>
            </a:r>
            <a:r>
              <a:rPr lang="en-US" altLang="ja-JP" baseline="0" dirty="0"/>
              <a:t> for more information.</a:t>
            </a:r>
            <a:endParaRPr lang="en-US" altLang="ja-JP" dirty="0"/>
          </a:p>
          <a:p>
            <a:pPr rtl="0"/>
            <a:endParaRPr lang="en-US" altLang="ja-JP" dirty="0"/>
          </a:p>
          <a:p>
            <a:pPr rtl="0"/>
            <a:endParaRPr lang="ja-JP" altLang="en-US" dirty="0"/>
          </a:p>
          <a:p>
            <a:pPr rtl="0"/>
            <a:br>
              <a:rPr lang="ja-JP" altLang="en-US" dirty="0"/>
            </a:br>
            <a:endParaRPr lang="en-US" dirty="0"/>
          </a:p>
          <a:p>
            <a:pPr defTabSz="933126">
              <a:defRPr/>
            </a:pPr>
            <a:endParaRPr lang="ja-JP" altLang="en-US" dirty="0"/>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70</a:t>
            </a:fld>
            <a:endParaRPr lang="en-US"/>
          </a:p>
        </p:txBody>
      </p:sp>
    </p:spTree>
    <p:extLst>
      <p:ext uri="{BB962C8B-B14F-4D97-AF65-F5344CB8AC3E}">
        <p14:creationId xmlns:p14="http://schemas.microsoft.com/office/powerpoint/2010/main" val="6321709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dirty="0"/>
              <a:t>We covered a lot today, so don’t worry if you can’t remember it all.  You can find all of the information presented AND MORE in these tools and resources:</a:t>
            </a:r>
          </a:p>
          <a:p>
            <a:pPr rtl="0"/>
            <a:endParaRPr lang="en-US" sz="1100" dirty="0"/>
          </a:p>
          <a:p>
            <a:pPr rtl="0"/>
            <a:r>
              <a:rPr lang="en-US" sz="1100" dirty="0"/>
              <a:t>You should start with the materials in your Welcome Kit and then go to </a:t>
            </a:r>
            <a:r>
              <a:rPr lang="en-US" sz="1100" dirty="0" err="1"/>
              <a:t>UCnet</a:t>
            </a:r>
            <a:r>
              <a:rPr lang="en-US" sz="1100" dirty="0"/>
              <a:t>.  </a:t>
            </a:r>
            <a:r>
              <a:rPr lang="en-US" sz="1100" dirty="0" err="1"/>
              <a:t>UCnet</a:t>
            </a:r>
            <a:r>
              <a:rPr lang="en-US" sz="1100" dirty="0"/>
              <a:t> will have links to specific information like medical plan provider directories, videos, plan chooser tools, </a:t>
            </a:r>
            <a:r>
              <a:rPr lang="en-US" sz="1100" baseline="0" dirty="0"/>
              <a:t>and </a:t>
            </a:r>
            <a:r>
              <a:rPr lang="en-US" sz="1100" dirty="0" err="1"/>
              <a:t>myUCretirement</a:t>
            </a:r>
            <a:r>
              <a:rPr lang="en-US" sz="1100" dirty="0"/>
              <a:t>.</a:t>
            </a:r>
          </a:p>
          <a:p>
            <a:pPr rtl="0"/>
            <a:endParaRPr lang="en-US" sz="1100" dirty="0"/>
          </a:p>
          <a:p>
            <a:pPr rtl="0"/>
            <a:r>
              <a:rPr lang="en-US" sz="1100" dirty="0" err="1"/>
              <a:t>Ucnet</a:t>
            </a:r>
            <a:r>
              <a:rPr lang="en-US" sz="1100" dirty="0"/>
              <a:t> also has contact information for the UCPath Center, local benefits offices, and health care facilitators  in case you want to speak with someone about your questions. </a:t>
            </a:r>
          </a:p>
          <a:p>
            <a:pPr rtl="0"/>
            <a:endParaRPr lang="en-US" sz="1100" dirty="0"/>
          </a:p>
          <a:p>
            <a:pPr rtl="0"/>
            <a:r>
              <a:rPr lang="en-US" sz="1100" dirty="0"/>
              <a:t>Now we have about ___ minutes for any additional  questions.</a:t>
            </a:r>
          </a:p>
          <a:p>
            <a:pPr defTabSz="933126">
              <a:defRPr/>
            </a:pPr>
            <a:endParaRPr lang="en-US" sz="1100" dirty="0"/>
          </a:p>
          <a:p>
            <a:pPr marL="291601" indent="-291601" defTabSz="933126">
              <a:buFontTx/>
              <a:buChar char="-"/>
              <a:defRPr/>
            </a:pPr>
            <a:endParaRPr lang="en-US" sz="1400" dirty="0"/>
          </a:p>
          <a:p>
            <a:pPr marL="291601" indent="-291601" defTabSz="933126">
              <a:buFontTx/>
              <a:buChar char="-"/>
              <a:defRPr/>
            </a:pPr>
            <a:endParaRPr lang="en-US" sz="1400" dirty="0"/>
          </a:p>
          <a:p>
            <a:pPr rtl="0"/>
            <a:endParaRPr lang="en-US" sz="1400" dirty="0"/>
          </a:p>
          <a:p>
            <a:pPr rtl="0"/>
            <a:endParaRPr lang="en-US" sz="1400" dirty="0"/>
          </a:p>
          <a:p>
            <a:pPr rtl="0"/>
            <a:r>
              <a:rPr lang="en-US" dirty="0"/>
              <a:t> </a:t>
            </a:r>
          </a:p>
          <a:p>
            <a:pPr rtl="0"/>
            <a:endParaRPr lang="en-US" sz="1400" dirty="0"/>
          </a:p>
          <a:p>
            <a:pPr rtl="0"/>
            <a:r>
              <a:rPr lang="en-US" dirty="0"/>
              <a:t> </a:t>
            </a:r>
          </a:p>
        </p:txBody>
      </p:sp>
      <p:sp>
        <p:nvSpPr>
          <p:cNvPr id="4" name="Slide Number Placeholder 3"/>
          <p:cNvSpPr>
            <a:spLocks noGrp="1"/>
          </p:cNvSpPr>
          <p:nvPr>
            <p:ph type="sldNum" sz="quarter" idx="10"/>
          </p:nvPr>
        </p:nvSpPr>
        <p:spPr/>
        <p:txBody>
          <a:bodyPr/>
          <a:lstStyle/>
          <a:p>
            <a:fld id="{97F266F1-B414-4774-922D-E70E99600894}" type="slidenum">
              <a:rPr lang="en-US" smtClean="0"/>
              <a:t>71</a:t>
            </a:fld>
            <a:endParaRPr lang="en-US"/>
          </a:p>
        </p:txBody>
      </p:sp>
    </p:spTree>
    <p:extLst>
      <p:ext uri="{BB962C8B-B14F-4D97-AF65-F5344CB8AC3E}">
        <p14:creationId xmlns:p14="http://schemas.microsoft.com/office/powerpoint/2010/main" val="22673961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dirty="0"/>
              <a:t>At the end of the questions:</a:t>
            </a:r>
          </a:p>
          <a:p>
            <a:pPr lvl="0" rtl="0"/>
            <a:endParaRPr lang="en-US" dirty="0"/>
          </a:p>
          <a:p>
            <a:pPr lvl="0" rtl="0"/>
            <a:r>
              <a:rPr lang="en-US" dirty="0"/>
              <a:t>You will</a:t>
            </a:r>
            <a:r>
              <a:rPr lang="en-US" baseline="0" dirty="0"/>
              <a:t> be receiving a survey to your work email (or the email you logged in the webinar with) regarding this presentation. Please complete this survey and be sure to add additional comments/feedback. This information will help us improve our webinar.</a:t>
            </a:r>
            <a:endParaRPr lang="en-US" dirty="0"/>
          </a:p>
          <a:p>
            <a:pPr lvl="0" rtl="0"/>
            <a:endParaRPr lang="en-US" dirty="0"/>
          </a:p>
          <a:p>
            <a:pPr lvl="0" rtl="0"/>
            <a:r>
              <a:rPr lang="en-US" dirty="0"/>
              <a:t>Thanks for joining us today.</a:t>
            </a:r>
          </a:p>
          <a:p>
            <a:pPr lvl="0" rtl="0"/>
            <a:endParaRPr lang="en-US" dirty="0"/>
          </a:p>
          <a:p>
            <a:pPr lvl="0" rtl="0"/>
            <a:r>
              <a:rPr lang="en-US" dirty="0"/>
              <a:t>UC is an amazing institution, and a great place to work and grow. </a:t>
            </a:r>
            <a:br>
              <a:rPr lang="en-US" dirty="0"/>
            </a:br>
            <a:br>
              <a:rPr lang="en-US" dirty="0"/>
            </a:br>
            <a:r>
              <a:rPr lang="en-US" dirty="0"/>
              <a:t>We’re glad you’re a part of it.</a:t>
            </a:r>
          </a:p>
          <a:p>
            <a:pPr rtl="0"/>
            <a:r>
              <a:rPr lang="en-US" dirty="0"/>
              <a:t> </a:t>
            </a:r>
          </a:p>
          <a:p>
            <a:pPr rtl="0"/>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72</a:t>
            </a:fld>
            <a:endParaRPr lang="en-US"/>
          </a:p>
        </p:txBody>
      </p:sp>
    </p:spTree>
    <p:extLst>
      <p:ext uri="{BB962C8B-B14F-4D97-AF65-F5344CB8AC3E}">
        <p14:creationId xmlns:p14="http://schemas.microsoft.com/office/powerpoint/2010/main" val="143632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73</a:t>
            </a:fld>
            <a:endParaRPr lang="en-US"/>
          </a:p>
        </p:txBody>
      </p:sp>
    </p:spTree>
    <p:extLst>
      <p:ext uri="{BB962C8B-B14F-4D97-AF65-F5344CB8AC3E}">
        <p14:creationId xmlns:p14="http://schemas.microsoft.com/office/powerpoint/2010/main" val="261524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74</a:t>
            </a:fld>
            <a:endParaRPr lang="en-US"/>
          </a:p>
        </p:txBody>
      </p:sp>
    </p:spTree>
    <p:extLst>
      <p:ext uri="{BB962C8B-B14F-4D97-AF65-F5344CB8AC3E}">
        <p14:creationId xmlns:p14="http://schemas.microsoft.com/office/powerpoint/2010/main" val="246551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i="0" u="none" strike="noStrike" kern="1200" baseline="0" dirty="0">
                <a:solidFill>
                  <a:schemeClr val="tx1"/>
                </a:solidFill>
                <a:latin typeface="+mn-lt"/>
                <a:ea typeface="+mn-ea"/>
                <a:cs typeface="+mn-cs"/>
              </a:rPr>
              <a:t>Aside from the Welcome Kit, </a:t>
            </a:r>
            <a:r>
              <a:rPr lang="en-US" b="0" i="0" u="none" strike="noStrike" kern="1200" baseline="0" dirty="0" err="1">
                <a:solidFill>
                  <a:schemeClr val="tx1"/>
                </a:solidFill>
                <a:latin typeface="+mn-lt"/>
                <a:ea typeface="+mn-ea"/>
                <a:cs typeface="+mn-cs"/>
              </a:rPr>
              <a:t>UCnet</a:t>
            </a:r>
            <a:r>
              <a:rPr lang="en-US" b="0" i="0" u="none" strike="noStrike" kern="1200" baseline="0" dirty="0">
                <a:solidFill>
                  <a:schemeClr val="tx1"/>
                </a:solidFill>
                <a:latin typeface="+mn-lt"/>
                <a:ea typeface="+mn-ea"/>
                <a:cs typeface="+mn-cs"/>
              </a:rPr>
              <a:t> is your best source of information about our benefits.  For health benefits, it has videos to help you compare plans, a glossary to help you understand insurance terms, and has additional resources like links to each plan so that you can search the provider network or call their member services team with questions about coverage. </a:t>
            </a:r>
          </a:p>
          <a:p>
            <a:pPr rtl="0"/>
            <a:endParaRPr lang="en-US"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kern="1200" baseline="0" dirty="0">
                <a:solidFill>
                  <a:srgbClr val="FF0000"/>
                </a:solidFill>
                <a:latin typeface="+mn-lt"/>
                <a:ea typeface="+mn-ea"/>
                <a:cs typeface="+mn-cs"/>
              </a:rPr>
              <a:t>(Click)</a:t>
            </a:r>
          </a:p>
          <a:p>
            <a:pPr rtl="0"/>
            <a:endParaRPr lang="en-US" b="0" i="0" u="none" strike="noStrike" kern="1200" baseline="0" dirty="0">
              <a:solidFill>
                <a:schemeClr val="tx1"/>
              </a:solidFill>
              <a:latin typeface="+mn-lt"/>
              <a:ea typeface="+mn-ea"/>
              <a:cs typeface="+mn-cs"/>
            </a:endParaRPr>
          </a:p>
          <a:p>
            <a:pPr rtl="0"/>
            <a:r>
              <a:rPr lang="en-US" b="0" i="0" u="none" strike="noStrike" kern="1200" baseline="0" dirty="0">
                <a:solidFill>
                  <a:schemeClr val="tx1"/>
                </a:solidFill>
                <a:latin typeface="+mn-lt"/>
                <a:ea typeface="+mn-ea"/>
                <a:cs typeface="+mn-cs"/>
              </a:rPr>
              <a:t>Each location has a health care facilitator who can assist with questions about local medical plans, claims or access issues that you may have when using a plan. Their brochure is on </a:t>
            </a:r>
            <a:r>
              <a:rPr lang="en-US" b="0" i="0" u="none" strike="noStrike" kern="1200" baseline="0" dirty="0" err="1">
                <a:solidFill>
                  <a:schemeClr val="tx1"/>
                </a:solidFill>
                <a:latin typeface="+mn-lt"/>
                <a:ea typeface="+mn-ea"/>
                <a:cs typeface="+mn-cs"/>
              </a:rPr>
              <a:t>UCnet</a:t>
            </a:r>
            <a:r>
              <a:rPr lang="en-US" b="0" i="0" u="none" strike="noStrike" kern="1200" baseline="0" dirty="0">
                <a:solidFill>
                  <a:schemeClr val="tx1"/>
                </a:solidFill>
                <a:latin typeface="+mn-lt"/>
                <a:ea typeface="+mn-ea"/>
                <a:cs typeface="+mn-cs"/>
              </a:rPr>
              <a:t>. </a:t>
            </a:r>
          </a:p>
          <a:p>
            <a:pPr defTabSz="933126">
              <a:defRPr/>
            </a:pPr>
            <a:endParaRPr lang="en-US" dirty="0"/>
          </a:p>
          <a:p>
            <a:pPr defTabSz="933126">
              <a:defRPr/>
            </a:pPr>
            <a:endParaRPr lang="en-US" b="0" i="0" u="none" strike="noStrike" kern="1200" baseline="0" dirty="0">
              <a:solidFill>
                <a:schemeClr val="tx1"/>
              </a:solidFill>
              <a:latin typeface="+mn-lt"/>
              <a:ea typeface="+mn-ea"/>
              <a:cs typeface="+mn-cs"/>
            </a:endParaRPr>
          </a:p>
          <a:p>
            <a:pPr defTabSz="933126">
              <a:defRPr/>
            </a:pPr>
            <a:endParaRPr lang="en-US" dirty="0"/>
          </a:p>
          <a:p>
            <a:pPr defTabSz="933126">
              <a:defRPr/>
            </a:pPr>
            <a:endParaRPr lang="en-US" dirty="0"/>
          </a:p>
          <a:p>
            <a:pPr rtl="0"/>
            <a:endParaRPr lang="en-US" b="0" i="0" u="none" strike="noStrike" kern="1200" baseline="0" dirty="0">
              <a:solidFill>
                <a:schemeClr val="tx1"/>
              </a:solidFill>
              <a:latin typeface="+mn-lt"/>
              <a:ea typeface="+mn-ea"/>
              <a:cs typeface="+mn-cs"/>
            </a:endParaRP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8</a:t>
            </a:fld>
            <a:endParaRPr lang="en-US"/>
          </a:p>
        </p:txBody>
      </p:sp>
    </p:spTree>
    <p:extLst>
      <p:ext uri="{BB962C8B-B14F-4D97-AF65-F5344CB8AC3E}">
        <p14:creationId xmlns:p14="http://schemas.microsoft.com/office/powerpoint/2010/main" val="335994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What’s your Open Enrollment strategy?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Pick the plan with the lowest monthly premium? Stick</a:t>
            </a:r>
            <a:r>
              <a:rPr lang="en-US" sz="1200" b="0" i="0" kern="1200" baseline="0" dirty="0">
                <a:solidFill>
                  <a:schemeClr val="tx1"/>
                </a:solidFill>
                <a:effectLst/>
                <a:latin typeface="+mn-lt"/>
                <a:ea typeface="+mn-ea"/>
                <a:cs typeface="+mn-cs"/>
              </a:rPr>
              <a:t> with the carrier you’ve always had?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ready to try a new approach to choosing your benefits, ALEX is here to help.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ALEX is a fun and friendly guide who gets to know </a:t>
            </a:r>
            <a:r>
              <a:rPr lang="en-US" sz="1200" b="0" i="1" kern="1200" dirty="0">
                <a:solidFill>
                  <a:schemeClr val="tx1"/>
                </a:solidFill>
                <a:effectLst/>
                <a:latin typeface="+mn-lt"/>
                <a:ea typeface="+mn-ea"/>
                <a:cs typeface="+mn-cs"/>
              </a:rPr>
              <a:t>you</a:t>
            </a:r>
            <a:r>
              <a:rPr lang="en-US" sz="1200" b="0" i="0" kern="1200" dirty="0">
                <a:solidFill>
                  <a:schemeClr val="tx1"/>
                </a:solidFill>
                <a:effectLst/>
                <a:latin typeface="+mn-lt"/>
                <a:ea typeface="+mn-ea"/>
                <a:cs typeface="+mn-cs"/>
              </a:rPr>
              <a:t>, so you get just the information you need.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can even try out different scenarios (a lot of medical care or a little, covering your whole family or just yourself) to help you understand all of your options.</a:t>
            </a:r>
          </a:p>
          <a:p>
            <a:pPr rtl="0"/>
            <a:endParaRPr lang="en-US" dirty="0"/>
          </a:p>
          <a:p>
            <a:endParaRPr lang="en-US" dirty="0"/>
          </a:p>
        </p:txBody>
      </p:sp>
      <p:sp>
        <p:nvSpPr>
          <p:cNvPr id="4" name="Slide Number Placeholder 3"/>
          <p:cNvSpPr>
            <a:spLocks noGrp="1"/>
          </p:cNvSpPr>
          <p:nvPr>
            <p:ph type="sldNum" sz="quarter" idx="10"/>
          </p:nvPr>
        </p:nvSpPr>
        <p:spPr/>
        <p:txBody>
          <a:bodyPr/>
          <a:lstStyle/>
          <a:p>
            <a:fld id="{97F266F1-B414-4774-922D-E70E99600894}" type="slidenum">
              <a:rPr lang="en-US" smtClean="0"/>
              <a:t>9</a:t>
            </a:fld>
            <a:endParaRPr lang="en-US"/>
          </a:p>
        </p:txBody>
      </p:sp>
    </p:spTree>
    <p:extLst>
      <p:ext uri="{BB962C8B-B14F-4D97-AF65-F5344CB8AC3E}">
        <p14:creationId xmlns:p14="http://schemas.microsoft.com/office/powerpoint/2010/main" val="232436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16A28-14DD-034A-8B24-6F5223DAB07A}" type="slidenum">
              <a:rPr lang="en-US" smtClean="0"/>
              <a:t>‹#›</a:t>
            </a:fld>
            <a:endParaRPr lang="en-US"/>
          </a:p>
        </p:txBody>
      </p:sp>
    </p:spTree>
    <p:extLst>
      <p:ext uri="{BB962C8B-B14F-4D97-AF65-F5344CB8AC3E}">
        <p14:creationId xmlns:p14="http://schemas.microsoft.com/office/powerpoint/2010/main" val="118969350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16A28-14DD-034A-8B24-6F5223DAB07A}" type="slidenum">
              <a:rPr lang="en-US" smtClean="0"/>
              <a:t>‹#›</a:t>
            </a:fld>
            <a:endParaRPr lang="en-US"/>
          </a:p>
        </p:txBody>
      </p:sp>
    </p:spTree>
    <p:extLst>
      <p:ext uri="{BB962C8B-B14F-4D97-AF65-F5344CB8AC3E}">
        <p14:creationId xmlns:p14="http://schemas.microsoft.com/office/powerpoint/2010/main" val="1830511277"/>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e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1-intro-1.jpg"/>
          <p:cNvPicPr>
            <a:picLocks noChangeAspect="1"/>
          </p:cNvPicPr>
          <p:nvPr/>
        </p:nvPicPr>
        <p:blipFill rotWithShape="1">
          <a:blip r:embed="rId3">
            <a:extLst>
              <a:ext uri="{28A0092B-C50C-407E-A947-70E740481C1C}">
                <a14:useLocalDpi xmlns:a14="http://schemas.microsoft.com/office/drawing/2010/main" val="0"/>
              </a:ext>
            </a:extLst>
          </a:blip>
          <a:srcRect t="7207" b="17838"/>
          <a:stretch/>
        </p:blipFill>
        <p:spPr>
          <a:xfrm>
            <a:off x="0" y="506627"/>
            <a:ext cx="9142571" cy="5140411"/>
          </a:xfrm>
          <a:prstGeom prst="rect">
            <a:avLst/>
          </a:prstGeom>
        </p:spPr>
      </p:pic>
      <p:sp>
        <p:nvSpPr>
          <p:cNvPr id="2" name="TextBox 1"/>
          <p:cNvSpPr txBox="1"/>
          <p:nvPr/>
        </p:nvSpPr>
        <p:spPr>
          <a:xfrm>
            <a:off x="2743200" y="3806862"/>
            <a:ext cx="5869459" cy="1569660"/>
          </a:xfrm>
          <a:prstGeom prst="rect">
            <a:avLst/>
          </a:prstGeom>
          <a:solidFill>
            <a:srgbClr val="00B050"/>
          </a:solidFill>
        </p:spPr>
        <p:txBody>
          <a:bodyPr wrap="square" rtlCol="0">
            <a:spAutoFit/>
          </a:bodyPr>
          <a:lstStyle/>
          <a:p>
            <a:pPr algn="ctr"/>
            <a:r>
              <a:rPr lang="en-US" sz="3200" b="1" dirty="0">
                <a:solidFill>
                  <a:schemeClr val="bg1"/>
                </a:solidFill>
              </a:rPr>
              <a:t>FOR EMPLOYEES </a:t>
            </a:r>
          </a:p>
          <a:p>
            <a:pPr algn="ctr"/>
            <a:r>
              <a:rPr lang="en-US" sz="3200" b="1" dirty="0">
                <a:solidFill>
                  <a:schemeClr val="bg1"/>
                </a:solidFill>
              </a:rPr>
              <a:t>NOT ELIGIBLE FOR </a:t>
            </a:r>
          </a:p>
          <a:p>
            <a:pPr algn="ctr"/>
            <a:r>
              <a:rPr lang="en-US" sz="3200" b="1" dirty="0">
                <a:solidFill>
                  <a:schemeClr val="bg1"/>
                </a:solidFill>
              </a:rPr>
              <a:t>PRIMARY RETIREMENT BENEFITS</a:t>
            </a:r>
          </a:p>
        </p:txBody>
      </p:sp>
      <p:sp>
        <p:nvSpPr>
          <p:cNvPr id="4" name="Rectangle 3"/>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cxnSp>
        <p:nvCxnSpPr>
          <p:cNvPr id="5" name="Straight Connector 4"/>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138" y="6574480"/>
            <a:ext cx="668773" cy="246221"/>
          </a:xfrm>
          <a:prstGeom prst="rect">
            <a:avLst/>
          </a:prstGeom>
          <a:noFill/>
        </p:spPr>
        <p:txBody>
          <a:bodyPr wrap="square" rtlCol="0">
            <a:spAutoFit/>
          </a:bodyPr>
          <a:lstStyle/>
          <a:p>
            <a:r>
              <a:rPr lang="en-US" sz="1000" dirty="0"/>
              <a:t>v.121521</a:t>
            </a:r>
          </a:p>
        </p:txBody>
      </p:sp>
    </p:spTree>
    <p:extLst>
      <p:ext uri="{BB962C8B-B14F-4D97-AF65-F5344CB8AC3E}">
        <p14:creationId xmlns:p14="http://schemas.microsoft.com/office/powerpoint/2010/main" val="255853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TextBox 19"/>
          <p:cNvSpPr txBox="1"/>
          <p:nvPr/>
        </p:nvSpPr>
        <p:spPr>
          <a:xfrm>
            <a:off x="8393211" y="-24713"/>
            <a:ext cx="385790"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10</a:t>
            </a:fld>
            <a:endParaRPr lang="en-US" sz="1200" dirty="0">
              <a:solidFill>
                <a:schemeClr val="tx1">
                  <a:lumMod val="65000"/>
                  <a:lumOff val="35000"/>
                </a:schemeClr>
              </a:solidFill>
            </a:endParaRPr>
          </a:p>
        </p:txBody>
      </p:sp>
      <p:sp>
        <p:nvSpPr>
          <p:cNvPr id="21" name="TextBox 20"/>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sp>
        <p:nvSpPr>
          <p:cNvPr id="14" name="TextBox 13"/>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ALEX – Benefits Decision Support Tool</a:t>
            </a:r>
          </a:p>
          <a:p>
            <a:endParaRPr lang="en-US" sz="2200" dirty="0"/>
          </a:p>
          <a:p>
            <a:endParaRPr lang="en-US" dirty="0"/>
          </a:p>
        </p:txBody>
      </p:sp>
      <p:sp>
        <p:nvSpPr>
          <p:cNvPr id="15" name="TextBox 14"/>
          <p:cNvSpPr txBox="1"/>
          <p:nvPr/>
        </p:nvSpPr>
        <p:spPr>
          <a:xfrm>
            <a:off x="420199" y="2282373"/>
            <a:ext cx="4619377" cy="3600986"/>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ALEX Go</a:t>
            </a:r>
          </a:p>
          <a:p>
            <a:pPr marL="342900" indent="-342900">
              <a:spcAft>
                <a:spcPts val="1200"/>
              </a:spcAft>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Alternative text-based version of ALEX optimized for smartphones and other mobile devices</a:t>
            </a:r>
          </a:p>
          <a:p>
            <a:pPr marL="342900" indent="-342900">
              <a:spcAft>
                <a:spcPts val="1200"/>
              </a:spcAft>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Available in English:</a:t>
            </a:r>
          </a:p>
          <a:p>
            <a:pPr lvl="1">
              <a:spcAft>
                <a:spcPts val="1200"/>
              </a:spcAft>
            </a:pPr>
            <a:r>
              <a:rPr lang="en-US" sz="1600" b="1" dirty="0">
                <a:solidFill>
                  <a:srgbClr val="0070C0"/>
                </a:solidFill>
                <a:cs typeface="Calibri"/>
              </a:rPr>
              <a:t>https://go.myalex.com/uc/2022</a:t>
            </a:r>
          </a:p>
          <a:p>
            <a:pPr marL="342900" lvl="0" indent="-342900">
              <a:spcAft>
                <a:spcPts val="1200"/>
              </a:spcAft>
              <a:buFont typeface="Arial" panose="020B0604020202020204" pitchFamily="34" charset="0"/>
              <a:buChar char="•"/>
            </a:pPr>
            <a:r>
              <a:rPr lang="en-US" sz="2000" dirty="0">
                <a:solidFill>
                  <a:prstClr val="black">
                    <a:lumMod val="85000"/>
                    <a:lumOff val="15000"/>
                  </a:prstClr>
                </a:solidFill>
                <a:latin typeface="Times New Roman" panose="02020603050405020304" pitchFamily="18" charset="0"/>
                <a:cs typeface="Times New Roman" panose="02020603050405020304" pitchFamily="18" charset="0"/>
              </a:rPr>
              <a:t>Available in Spanish:</a:t>
            </a:r>
          </a:p>
          <a:p>
            <a:pPr>
              <a:spcAft>
                <a:spcPts val="1200"/>
              </a:spcAft>
            </a:pPr>
            <a:r>
              <a:rPr lang="en-US" sz="1600" b="1" dirty="0">
                <a:solidFill>
                  <a:srgbClr val="0070C0"/>
                </a:solidFill>
                <a:cs typeface="Calibri"/>
              </a:rPr>
              <a:t>	https://go.myalex.com/es/uc/2022</a:t>
            </a:r>
          </a:p>
          <a:p>
            <a:pPr>
              <a:spcAft>
                <a:spcPts val="1200"/>
              </a:spcAft>
            </a:pP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3" name="Google Shape;310;p86"/>
          <p:cNvPicPr preferRelativeResize="0"/>
          <p:nvPr/>
        </p:nvPicPr>
        <p:blipFill>
          <a:blip r:embed="rId3">
            <a:alphaModFix/>
          </a:blip>
          <a:stretch>
            <a:fillRect/>
          </a:stretch>
        </p:blipFill>
        <p:spPr>
          <a:xfrm rot="21093593">
            <a:off x="5384508" y="2348435"/>
            <a:ext cx="1379952" cy="3151476"/>
          </a:xfrm>
          <a:prstGeom prst="rect">
            <a:avLst/>
          </a:prstGeom>
          <a:ln>
            <a:noFill/>
          </a:ln>
          <a:effectLst>
            <a:outerShdw blurRad="292100" dist="139700" dir="2700000" algn="tl" rotWithShape="0">
              <a:srgbClr val="333333">
                <a:alpha val="65000"/>
              </a:srgbClr>
            </a:outerShdw>
          </a:effectLst>
        </p:spPr>
      </p:pic>
      <p:pic>
        <p:nvPicPr>
          <p:cNvPr id="16" name="Google Shape;309;p86"/>
          <p:cNvPicPr preferRelativeResize="0"/>
          <p:nvPr/>
        </p:nvPicPr>
        <p:blipFill>
          <a:blip r:embed="rId4">
            <a:alphaModFix/>
          </a:blip>
          <a:stretch>
            <a:fillRect/>
          </a:stretch>
        </p:blipFill>
        <p:spPr>
          <a:xfrm rot="409917">
            <a:off x="6926756" y="2448807"/>
            <a:ext cx="1494692" cy="2853370"/>
          </a:xfrm>
          <a:prstGeom prst="rect">
            <a:avLst/>
          </a:prstGeom>
          <a:ln>
            <a:noFill/>
          </a:ln>
          <a:effectLst>
            <a:outerShdw blurRad="292100" dist="139700" dir="2700000" algn="tl" rotWithShape="0">
              <a:srgbClr val="333333">
                <a:alpha val="65000"/>
              </a:srgbClr>
            </a:outerShdw>
          </a:effectLst>
        </p:spPr>
      </p:pic>
      <p:cxnSp>
        <p:nvCxnSpPr>
          <p:cNvPr id="17" name="Straight Connector 16"/>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25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1524001"/>
            <a:ext cx="7170057" cy="430887"/>
          </a:xfrm>
          <a:prstGeom prst="rect">
            <a:avLst/>
          </a:prstGeom>
          <a:noFill/>
        </p:spPr>
        <p:txBody>
          <a:bodyPr wrap="square" rtlCol="0">
            <a:spAutoFit/>
          </a:bodyPr>
          <a:lstStyle/>
          <a:p>
            <a:r>
              <a:rPr lang="en-US" sz="2200" dirty="0">
                <a:solidFill>
                  <a:schemeClr val="tx1">
                    <a:lumMod val="85000"/>
                    <a:lumOff val="15000"/>
                  </a:schemeClr>
                </a:solidFill>
              </a:rPr>
              <a:t>Benefits Eligibility  - Health &amp; Welfare</a:t>
            </a:r>
            <a:endParaRPr lang="en-US" sz="2200"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11</a:t>
            </a:fld>
            <a:endParaRPr lang="en-US" sz="1200" dirty="0">
              <a:solidFill>
                <a:schemeClr val="tx1">
                  <a:lumMod val="65000"/>
                  <a:lumOff val="3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312849502"/>
              </p:ext>
            </p:extLst>
          </p:nvPr>
        </p:nvGraphicFramePr>
        <p:xfrm>
          <a:off x="420919" y="2586355"/>
          <a:ext cx="7933962" cy="2690147"/>
        </p:xfrm>
        <a:graphic>
          <a:graphicData uri="http://schemas.openxmlformats.org/drawingml/2006/table">
            <a:tbl>
              <a:tblPr firstRow="1" bandRow="1">
                <a:tableStyleId>{5C22544A-7EE6-4342-B048-85BDC9FD1C3A}</a:tableStyleId>
              </a:tblPr>
              <a:tblGrid>
                <a:gridCol w="2660945">
                  <a:extLst>
                    <a:ext uri="{9D8B030D-6E8A-4147-A177-3AD203B41FA5}">
                      <a16:colId xmlns:a16="http://schemas.microsoft.com/office/drawing/2014/main" val="20000"/>
                    </a:ext>
                  </a:extLst>
                </a:gridCol>
                <a:gridCol w="2784006">
                  <a:extLst>
                    <a:ext uri="{9D8B030D-6E8A-4147-A177-3AD203B41FA5}">
                      <a16:colId xmlns:a16="http://schemas.microsoft.com/office/drawing/2014/main" val="20001"/>
                    </a:ext>
                  </a:extLst>
                </a:gridCol>
                <a:gridCol w="2489011">
                  <a:extLst>
                    <a:ext uri="{9D8B030D-6E8A-4147-A177-3AD203B41FA5}">
                      <a16:colId xmlns:a16="http://schemas.microsoft.com/office/drawing/2014/main" val="20002"/>
                    </a:ext>
                  </a:extLst>
                </a:gridCol>
              </a:tblGrid>
              <a:tr h="340525">
                <a:tc>
                  <a:txBody>
                    <a:bodyPr/>
                    <a:lstStyle/>
                    <a:p>
                      <a:r>
                        <a:rPr lang="en-US" sz="1400" b="1" dirty="0">
                          <a:solidFill>
                            <a:srgbClr val="0070C0"/>
                          </a:solidFill>
                          <a:latin typeface="+mn-lt"/>
                        </a:rPr>
                        <a:t>Appointment Type</a:t>
                      </a:r>
                    </a:p>
                  </a:txBody>
                  <a:tcPr>
                    <a:lnR w="3175" cap="flat" cmpd="sng" algn="ctr">
                      <a:solidFill>
                        <a:schemeClr val="bg1"/>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dirty="0">
                          <a:solidFill>
                            <a:srgbClr val="0070C0"/>
                          </a:solidFill>
                          <a:latin typeface="+mn-lt"/>
                        </a:rPr>
                        <a:t>Mid-Level</a:t>
                      </a:r>
                    </a:p>
                  </a:txBody>
                  <a:tcP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400" b="1" dirty="0">
                          <a:solidFill>
                            <a:srgbClr val="0070C0"/>
                          </a:solidFill>
                          <a:latin typeface="+mn-lt"/>
                        </a:rPr>
                        <a:t>CORE</a:t>
                      </a:r>
                    </a:p>
                  </a:txBody>
                  <a:tcPr>
                    <a:lnL w="3175" cap="flat" cmpd="sng" algn="ctr">
                      <a:solidFill>
                        <a:schemeClr val="bg1"/>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1532362">
                <a:tc>
                  <a:txBody>
                    <a:bodyPr/>
                    <a:lstStyle/>
                    <a:p>
                      <a:pPr lvl="0"/>
                      <a:r>
                        <a:rPr lang="en-US" sz="1400" b="1" dirty="0">
                          <a:solidFill>
                            <a:schemeClr val="tx1">
                              <a:lumMod val="75000"/>
                              <a:lumOff val="25000"/>
                            </a:schemeClr>
                          </a:solidFill>
                          <a:latin typeface="+mn-lt"/>
                        </a:rPr>
                        <a:t>Academic, limited, partial-year career, contract, floater</a:t>
                      </a: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166688" indent="-166688">
                        <a:spcAft>
                          <a:spcPts val="600"/>
                        </a:spcAft>
                        <a:buFont typeface="Arial" panose="020B0604020202020204" pitchFamily="34" charset="0"/>
                        <a:buChar char="•"/>
                      </a:pPr>
                      <a:r>
                        <a:rPr lang="en-US" sz="1400" b="0" dirty="0">
                          <a:solidFill>
                            <a:schemeClr val="tx1">
                              <a:lumMod val="75000"/>
                              <a:lumOff val="25000"/>
                            </a:schemeClr>
                          </a:solidFill>
                          <a:latin typeface="+mn-lt"/>
                        </a:rPr>
                        <a:t>work 100% for at least 3 months for less than one year; OR</a:t>
                      </a:r>
                    </a:p>
                    <a:p>
                      <a:pPr marL="166688" indent="-166688">
                        <a:buFont typeface="Arial" panose="020B0604020202020204" pitchFamily="34" charset="0"/>
                        <a:buChar char="•"/>
                      </a:pPr>
                      <a:r>
                        <a:rPr lang="en-US" sz="1400" b="0" dirty="0">
                          <a:solidFill>
                            <a:schemeClr val="tx1">
                              <a:lumMod val="75000"/>
                              <a:lumOff val="25000"/>
                            </a:schemeClr>
                          </a:solidFill>
                          <a:latin typeface="+mn-lt"/>
                        </a:rPr>
                        <a:t>at least 50% for a year or more but in a position that is not eligible for UCRP</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75000"/>
                              <a:lumOff val="25000"/>
                            </a:schemeClr>
                          </a:solidFill>
                          <a:latin typeface="+mn-lt"/>
                        </a:rPr>
                        <a:t>work in an eligible position at least 43.75% time</a:t>
                      </a: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extLst>
                  <a:ext uri="{0D108BD9-81ED-4DB2-BD59-A6C34878D82A}">
                    <a16:rowId xmlns:a16="http://schemas.microsoft.com/office/drawing/2014/main" val="10001"/>
                  </a:ext>
                </a:extLst>
              </a:tr>
              <a:tr h="817260">
                <a:tc>
                  <a:txBody>
                    <a:bodyPr/>
                    <a:lstStyle/>
                    <a:p>
                      <a:pPr marL="0" indent="0">
                        <a:buFont typeface="Arial" panose="020B0604020202020204" pitchFamily="34" charset="0"/>
                        <a:buNone/>
                      </a:pPr>
                      <a:r>
                        <a:rPr lang="en-US" sz="1400" b="1" dirty="0">
                          <a:solidFill>
                            <a:schemeClr val="tx1">
                              <a:lumMod val="75000"/>
                              <a:lumOff val="25000"/>
                            </a:schemeClr>
                          </a:solidFill>
                          <a:latin typeface="+mn-lt"/>
                        </a:rPr>
                        <a:t>Per diem, casual/restricted (students), by agreement or seasonal</a:t>
                      </a: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lumMod val="75000"/>
                              <a:lumOff val="25000"/>
                            </a:schemeClr>
                          </a:solidFill>
                          <a:latin typeface="+mn-lt"/>
                          <a:sym typeface="Wingdings"/>
                        </a:rPr>
                        <a:t>N/A</a:t>
                      </a:r>
                      <a:endParaRPr lang="en-US" sz="1400" b="0" dirty="0">
                        <a:solidFill>
                          <a:schemeClr val="tx1">
                            <a:lumMod val="75000"/>
                            <a:lumOff val="25000"/>
                          </a:schemeClr>
                        </a:solidFill>
                        <a:latin typeface="+mn-lt"/>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75000"/>
                              <a:lumOff val="25000"/>
                            </a:schemeClr>
                          </a:solidFill>
                          <a:latin typeface="+mn-lt"/>
                        </a:rPr>
                        <a:t>work at least 75% for at least 3 months </a:t>
                      </a: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5" name="Line Callout 1 14"/>
          <p:cNvSpPr/>
          <p:nvPr/>
        </p:nvSpPr>
        <p:spPr>
          <a:xfrm>
            <a:off x="4306977" y="4555299"/>
            <a:ext cx="2875489" cy="612160"/>
          </a:xfrm>
          <a:prstGeom prst="borderCallout1">
            <a:avLst>
              <a:gd name="adj1" fmla="val 26865"/>
              <a:gd name="adj2" fmla="val -690"/>
              <a:gd name="adj3" fmla="val 38560"/>
              <a:gd name="adj4" fmla="val -74644"/>
            </a:avLst>
          </a:prstGeom>
          <a:solidFill>
            <a:srgbClr val="F2B800"/>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t>Continuing eligibility threshold = </a:t>
            </a:r>
            <a:r>
              <a:rPr lang="en-US" sz="1600" b="1" dirty="0">
                <a:solidFill>
                  <a:srgbClr val="0070C0"/>
                </a:solidFill>
              </a:rPr>
              <a:t>17.5</a:t>
            </a:r>
            <a:r>
              <a:rPr lang="en-US" sz="1600" b="1" dirty="0"/>
              <a:t> hours/week</a:t>
            </a:r>
          </a:p>
        </p:txBody>
      </p:sp>
      <p:sp>
        <p:nvSpPr>
          <p:cNvPr id="17" name="Line Callout 1 16"/>
          <p:cNvSpPr/>
          <p:nvPr/>
        </p:nvSpPr>
        <p:spPr>
          <a:xfrm>
            <a:off x="4306977" y="3441598"/>
            <a:ext cx="2875488" cy="612160"/>
          </a:xfrm>
          <a:prstGeom prst="borderCallout1">
            <a:avLst>
              <a:gd name="adj1" fmla="val 26865"/>
              <a:gd name="adj2" fmla="val -690"/>
              <a:gd name="adj3" fmla="val 38560"/>
              <a:gd name="adj4" fmla="val -74644"/>
            </a:avLst>
          </a:prstGeom>
          <a:solidFill>
            <a:srgbClr val="F2B800"/>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t>Continuing eligibility threshold = </a:t>
            </a:r>
            <a:r>
              <a:rPr lang="en-US" sz="1600" b="1" dirty="0">
                <a:solidFill>
                  <a:srgbClr val="0070C0"/>
                </a:solidFill>
              </a:rPr>
              <a:t>30</a:t>
            </a:r>
            <a:r>
              <a:rPr lang="en-US" sz="1600" b="1" dirty="0"/>
              <a:t> hours/week</a:t>
            </a:r>
          </a:p>
        </p:txBody>
      </p:sp>
      <p:sp>
        <p:nvSpPr>
          <p:cNvPr id="12" name="TextBox 11"/>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11</a:t>
            </a:fld>
            <a:endParaRPr lang="en-US" sz="1200" dirty="0">
              <a:solidFill>
                <a:schemeClr val="tx1">
                  <a:lumMod val="65000"/>
                  <a:lumOff val="35000"/>
                </a:schemeClr>
              </a:solidFill>
            </a:endParaRPr>
          </a:p>
        </p:txBody>
      </p:sp>
      <p:sp>
        <p:nvSpPr>
          <p:cNvPr id="13" name="Rectangle 12"/>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11</a:t>
            </a:fld>
            <a:endParaRPr lang="en-US" sz="1200" dirty="0">
              <a:solidFill>
                <a:schemeClr val="tx1">
                  <a:lumMod val="65000"/>
                  <a:lumOff val="35000"/>
                </a:schemeClr>
              </a:solidFill>
            </a:endParaRPr>
          </a:p>
        </p:txBody>
      </p:sp>
      <p:sp>
        <p:nvSpPr>
          <p:cNvPr id="16" name="TextBox 15"/>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cxnSp>
        <p:nvCxnSpPr>
          <p:cNvPr id="19" name="Straight Connector 18"/>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86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622301"/>
            <a:ext cx="7170057" cy="430887"/>
          </a:xfrm>
          <a:prstGeom prst="rect">
            <a:avLst/>
          </a:prstGeom>
          <a:noFill/>
        </p:spPr>
        <p:txBody>
          <a:bodyPr wrap="square" rtlCol="0">
            <a:spAutoFit/>
          </a:bodyPr>
          <a:lstStyle/>
          <a:p>
            <a:r>
              <a:rPr lang="en-US" sz="2200" dirty="0">
                <a:solidFill>
                  <a:schemeClr val="tx1">
                    <a:lumMod val="85000"/>
                    <a:lumOff val="15000"/>
                  </a:schemeClr>
                </a:solidFill>
              </a:rPr>
              <a:t>Benefits Eligibility  - Health &amp; Welfare</a:t>
            </a:r>
            <a:endParaRPr lang="en-US" sz="2200" dirty="0"/>
          </a:p>
        </p:txBody>
      </p:sp>
      <p:cxnSp>
        <p:nvCxnSpPr>
          <p:cNvPr id="8" name="Straight Connector 7"/>
          <p:cNvCxnSpPr/>
          <p:nvPr/>
        </p:nvCxnSpPr>
        <p:spPr>
          <a:xfrm>
            <a:off x="537033" y="13371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362951" y="0"/>
            <a:ext cx="35947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12</a:t>
            </a:fld>
            <a:endParaRPr lang="en-US" sz="1200" dirty="0">
              <a:solidFill>
                <a:schemeClr val="tx1">
                  <a:lumMod val="65000"/>
                  <a:lumOff val="35000"/>
                </a:schemeClr>
              </a:solidFill>
            </a:endParaRPr>
          </a:p>
        </p:txBody>
      </p:sp>
      <p:sp>
        <p:nvSpPr>
          <p:cNvPr id="12" name="TextBox 11"/>
          <p:cNvSpPr txBox="1"/>
          <p:nvPr/>
        </p:nvSpPr>
        <p:spPr>
          <a:xfrm>
            <a:off x="6686390" y="4094039"/>
            <a:ext cx="2255122" cy="307777"/>
          </a:xfrm>
          <a:prstGeom prst="rect">
            <a:avLst/>
          </a:prstGeom>
          <a:noFill/>
        </p:spPr>
        <p:txBody>
          <a:bodyPr wrap="square" rtlCol="0">
            <a:spAutoFit/>
          </a:bodyPr>
          <a:lstStyle/>
          <a:p>
            <a:r>
              <a:rPr lang="en-US" sz="1400" b="1" dirty="0">
                <a:solidFill>
                  <a:srgbClr val="00B050"/>
                </a:solidFill>
              </a:rPr>
              <a:t>*Provided at no cost to you</a:t>
            </a:r>
          </a:p>
        </p:txBody>
      </p:sp>
      <p:sp>
        <p:nvSpPr>
          <p:cNvPr id="13" name="TextBox 12"/>
          <p:cNvSpPr txBox="1"/>
          <p:nvPr/>
        </p:nvSpPr>
        <p:spPr>
          <a:xfrm>
            <a:off x="5027836" y="591523"/>
            <a:ext cx="3913676" cy="461665"/>
          </a:xfrm>
          <a:prstGeom prst="rect">
            <a:avLst/>
          </a:prstGeom>
          <a:solidFill>
            <a:srgbClr val="00B0F0"/>
          </a:solidFill>
        </p:spPr>
        <p:txBody>
          <a:bodyPr wrap="square" rtlCol="0">
            <a:spAutoFit/>
          </a:bodyPr>
          <a:lstStyle/>
          <a:p>
            <a:pPr algn="ctr"/>
            <a:r>
              <a:rPr lang="en-US" sz="2400" b="1" dirty="0">
                <a:solidFill>
                  <a:schemeClr val="bg1"/>
                </a:solidFill>
              </a:rPr>
              <a:t>Must enroll within 31 days</a:t>
            </a:r>
            <a:endParaRPr lang="en-US" sz="2000" b="1" dirty="0">
              <a:solidFill>
                <a:schemeClr val="bg1"/>
              </a:solidFill>
            </a:endParaRPr>
          </a:p>
        </p:txBody>
      </p:sp>
      <p:sp>
        <p:nvSpPr>
          <p:cNvPr id="10" name="Rectangle 9"/>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8375149" y="-24714"/>
            <a:ext cx="385790"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12</a:t>
            </a:fld>
            <a:endParaRPr lang="en-US" sz="1200" dirty="0">
              <a:solidFill>
                <a:schemeClr val="tx1">
                  <a:lumMod val="65000"/>
                  <a:lumOff val="35000"/>
                </a:schemeClr>
              </a:solidFill>
            </a:endParaRPr>
          </a:p>
        </p:txBody>
      </p:sp>
      <p:sp>
        <p:nvSpPr>
          <p:cNvPr id="15" name="TextBox 14"/>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57625314"/>
              </p:ext>
            </p:extLst>
          </p:nvPr>
        </p:nvGraphicFramePr>
        <p:xfrm>
          <a:off x="537033" y="1210130"/>
          <a:ext cx="5245695" cy="5456627"/>
        </p:xfrm>
        <a:graphic>
          <a:graphicData uri="http://schemas.openxmlformats.org/drawingml/2006/table">
            <a:tbl>
              <a:tblPr firstRow="1" bandRow="1"/>
              <a:tblGrid>
                <a:gridCol w="3428797">
                  <a:extLst>
                    <a:ext uri="{9D8B030D-6E8A-4147-A177-3AD203B41FA5}">
                      <a16:colId xmlns:a16="http://schemas.microsoft.com/office/drawing/2014/main" val="2865600418"/>
                    </a:ext>
                  </a:extLst>
                </a:gridCol>
                <a:gridCol w="964332">
                  <a:extLst>
                    <a:ext uri="{9D8B030D-6E8A-4147-A177-3AD203B41FA5}">
                      <a16:colId xmlns:a16="http://schemas.microsoft.com/office/drawing/2014/main" val="3844771301"/>
                    </a:ext>
                  </a:extLst>
                </a:gridCol>
                <a:gridCol w="852566">
                  <a:extLst>
                    <a:ext uri="{9D8B030D-6E8A-4147-A177-3AD203B41FA5}">
                      <a16:colId xmlns:a16="http://schemas.microsoft.com/office/drawing/2014/main" val="2766736889"/>
                    </a:ext>
                  </a:extLst>
                </a:gridCol>
              </a:tblGrid>
              <a:tr h="478133">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Mid-Level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CORE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02068565"/>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Medical – All Options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2534151209"/>
                  </a:ext>
                </a:extLst>
              </a:tr>
              <a:tr h="247749">
                <a:tc>
                  <a:txBody>
                    <a:bodyPr/>
                    <a:lstStyle/>
                    <a:p>
                      <a:pPr marL="0" marR="0">
                        <a:lnSpc>
                          <a:spcPct val="107000"/>
                        </a:lnSpc>
                        <a:spcBef>
                          <a:spcPts val="0"/>
                        </a:spcBef>
                        <a:spcAft>
                          <a:spcPts val="0"/>
                        </a:spcAft>
                      </a:pPr>
                      <a:r>
                        <a:rPr lang="en-US" sz="12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Medical – CORE Plan only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96667448"/>
                  </a:ext>
                </a:extLst>
              </a:tr>
              <a:tr h="247749">
                <a:tc>
                  <a:txBody>
                    <a:bodyPr/>
                    <a:lstStyle/>
                    <a:p>
                      <a:pPr marL="0" marR="0">
                        <a:lnSpc>
                          <a:spcPct val="107000"/>
                        </a:lnSpc>
                        <a:spcBef>
                          <a:spcPts val="0"/>
                        </a:spcBef>
                        <a:spcAft>
                          <a:spcPts val="0"/>
                        </a:spcAft>
                      </a:pPr>
                      <a:r>
                        <a:rPr lang="en-US" sz="1200" b="1" kern="12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Basic Short-term Disability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17754878"/>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Voluntary Short-term Disability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830835462"/>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Voluntary Long-term Disability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1358078640"/>
                  </a:ext>
                </a:extLst>
              </a:tr>
              <a:tr h="247749">
                <a:tc>
                  <a:txBody>
                    <a:bodyPr/>
                    <a:lstStyle/>
                    <a:p>
                      <a:pPr marL="0" marR="0">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CORE Life - $5,000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125066457"/>
                  </a:ext>
                </a:extLst>
              </a:tr>
              <a:tr h="247749">
                <a:tc>
                  <a:txBody>
                    <a:bodyPr/>
                    <a:lstStyle/>
                    <a:p>
                      <a:pPr marL="0" marR="0">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Supplemental Life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44361099"/>
                  </a:ext>
                </a:extLst>
              </a:tr>
              <a:tr h="247749">
                <a:tc>
                  <a:txBody>
                    <a:bodyPr/>
                    <a:lstStyle/>
                    <a:p>
                      <a:pPr marL="0" marR="0">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Dependent Life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7F7F7F"/>
                      </a:solidFill>
                      <a:prstDash val="dot"/>
                      <a:round/>
                      <a:headEnd type="none" w="med" len="med"/>
                      <a:tailEnd type="none" w="med" len="med"/>
                    </a:lnB>
                    <a:solidFill>
                      <a:srgbClr val="A6A6A6"/>
                    </a:solidFill>
                  </a:tcPr>
                </a:tc>
                <a:extLst>
                  <a:ext uri="{0D108BD9-81ED-4DB2-BD59-A6C34878D82A}">
                    <a16:rowId xmlns:a16="http://schemas.microsoft.com/office/drawing/2014/main" val="4088766022"/>
                  </a:ext>
                </a:extLst>
              </a:tr>
              <a:tr h="247749">
                <a:tc>
                  <a:txBody>
                    <a:bodyPr/>
                    <a:lstStyle/>
                    <a:p>
                      <a:pPr marL="0" marR="0">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Accidental Death &amp; Dismemberment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1510493244"/>
                  </a:ext>
                </a:extLst>
              </a:tr>
              <a:tr h="247749">
                <a:tc>
                  <a:txBody>
                    <a:bodyPr/>
                    <a:lstStyle/>
                    <a:p>
                      <a:pPr marL="0" marR="0">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Business Travel Accident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00B05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3831888693"/>
                  </a:ext>
                </a:extLst>
              </a:tr>
              <a:tr h="247749">
                <a:tc>
                  <a:txBody>
                    <a:bodyPr/>
                    <a:lstStyle/>
                    <a:p>
                      <a:pPr marL="0" marR="0">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Legal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3942375927"/>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Pet Insurance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484489659"/>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Auto and Homeowner/Renter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solidFill>
                      <a:srgbClr val="A6A6A6"/>
                    </a:solidFill>
                  </a:tcPr>
                </a:tc>
                <a:extLst>
                  <a:ext uri="{0D108BD9-81ED-4DB2-BD59-A6C34878D82A}">
                    <a16:rowId xmlns:a16="http://schemas.microsoft.com/office/drawing/2014/main" val="3067803430"/>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Family 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3325750156"/>
                  </a:ext>
                </a:extLst>
              </a:tr>
              <a:tr h="247749">
                <a:tc>
                  <a:txBody>
                    <a:bodyPr/>
                    <a:lstStyle/>
                    <a:p>
                      <a:pPr marL="0" marR="0">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Flexible Spending Accounts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3693179955"/>
                  </a:ext>
                </a:extLst>
              </a:tr>
              <a:tr h="247749">
                <a:tc>
                  <a:txBody>
                    <a:bodyPr/>
                    <a:lstStyle/>
                    <a:p>
                      <a:pPr marL="0" marR="0">
                        <a:lnSpc>
                          <a:spcPct val="107000"/>
                        </a:lnSpc>
                        <a:spcBef>
                          <a:spcPts val="0"/>
                        </a:spcBef>
                        <a:spcAft>
                          <a:spcPts val="0"/>
                        </a:spcAft>
                      </a:pPr>
                      <a:r>
                        <a:rPr lang="en-US" sz="12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Accident</a:t>
                      </a: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1440610954"/>
                  </a:ext>
                </a:extLst>
              </a:tr>
              <a:tr h="247749">
                <a:tc>
                  <a:txBody>
                    <a:bodyPr/>
                    <a:lstStyle/>
                    <a:p>
                      <a:pPr marL="0" marR="0">
                        <a:lnSpc>
                          <a:spcPct val="107000"/>
                        </a:lnSpc>
                        <a:spcBef>
                          <a:spcPts val="0"/>
                        </a:spcBef>
                        <a:spcAft>
                          <a:spcPts val="0"/>
                        </a:spcAft>
                      </a:pPr>
                      <a:r>
                        <a:rPr lang="en-US" sz="12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Critical Illness</a:t>
                      </a: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dot"/>
                      <a:round/>
                      <a:headEnd type="none" w="med" len="med"/>
                      <a:tailEnd type="none" w="med" len="med"/>
                    </a:lnB>
                  </a:tcPr>
                </a:tc>
                <a:extLst>
                  <a:ext uri="{0D108BD9-81ED-4DB2-BD59-A6C34878D82A}">
                    <a16:rowId xmlns:a16="http://schemas.microsoft.com/office/drawing/2014/main" val="1316819286"/>
                  </a:ext>
                </a:extLst>
              </a:tr>
              <a:tr h="247749">
                <a:tc>
                  <a:txBody>
                    <a:bodyPr/>
                    <a:lstStyle/>
                    <a:p>
                      <a:pPr marL="0" marR="0">
                        <a:lnSpc>
                          <a:spcPct val="107000"/>
                        </a:lnSpc>
                        <a:spcBef>
                          <a:spcPts val="0"/>
                        </a:spcBef>
                        <a:spcAft>
                          <a:spcPts val="0"/>
                        </a:spcAft>
                      </a:pPr>
                      <a:r>
                        <a:rPr lang="en-US" sz="12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Hospital Indemnity</a:t>
                      </a:r>
                    </a:p>
                  </a:txBody>
                  <a:tcPr marL="80876" marR="80876" marT="40438" marB="40438">
                    <a:lnL w="12700" cap="flat" cmpd="sng" algn="ctr">
                      <a:solidFill>
                        <a:srgbClr val="FFFFFF"/>
                      </a:solidFill>
                      <a:prstDash val="solid"/>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7F7F7F"/>
                      </a:solidFill>
                      <a:prstDash val="dot"/>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kern="1200" dirty="0">
                          <a:solidFill>
                            <a:srgbClr val="404040"/>
                          </a:solidFill>
                          <a:effectLst/>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0876" marR="80876" marT="40438" marB="40438">
                    <a:lnL w="12700" cap="flat" cmpd="sng" algn="ctr">
                      <a:solidFill>
                        <a:srgbClr val="7F7F7F"/>
                      </a:solidFill>
                      <a:prstDash val="dot"/>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14799312"/>
                  </a:ext>
                </a:extLst>
              </a:tr>
            </a:tbl>
          </a:graphicData>
        </a:graphic>
      </p:graphicFrame>
    </p:spTree>
    <p:extLst>
      <p:ext uri="{BB962C8B-B14F-4D97-AF65-F5344CB8AC3E}">
        <p14:creationId xmlns:p14="http://schemas.microsoft.com/office/powerpoint/2010/main" val="205499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1524001"/>
            <a:ext cx="7170057" cy="430887"/>
          </a:xfrm>
          <a:prstGeom prst="rect">
            <a:avLst/>
          </a:prstGeom>
          <a:noFill/>
        </p:spPr>
        <p:txBody>
          <a:bodyPr wrap="square" rtlCol="0">
            <a:spAutoFit/>
          </a:bodyPr>
          <a:lstStyle/>
          <a:p>
            <a:r>
              <a:rPr lang="en-US" sz="2200" dirty="0">
                <a:solidFill>
                  <a:schemeClr val="tx1">
                    <a:lumMod val="85000"/>
                    <a:lumOff val="15000"/>
                  </a:schemeClr>
                </a:solidFill>
              </a:rPr>
              <a:t>Benefits Eligibility  - Retirement Savings Program (RSP)</a:t>
            </a:r>
            <a:endParaRPr lang="en-US"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329353" y="0"/>
            <a:ext cx="393071"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13</a:t>
            </a:fld>
            <a:endParaRPr lang="en-US" sz="1200" dirty="0">
              <a:solidFill>
                <a:schemeClr val="tx1">
                  <a:lumMod val="65000"/>
                  <a:lumOff val="3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19831889"/>
              </p:ext>
            </p:extLst>
          </p:nvPr>
        </p:nvGraphicFramePr>
        <p:xfrm>
          <a:off x="603849" y="2507741"/>
          <a:ext cx="7319141" cy="2212526"/>
        </p:xfrm>
        <a:graphic>
          <a:graphicData uri="http://schemas.openxmlformats.org/drawingml/2006/table">
            <a:tbl>
              <a:tblPr firstRow="1" bandRow="1">
                <a:tableStyleId>{5C22544A-7EE6-4342-B048-85BDC9FD1C3A}</a:tableStyleId>
              </a:tblPr>
              <a:tblGrid>
                <a:gridCol w="3834801">
                  <a:extLst>
                    <a:ext uri="{9D8B030D-6E8A-4147-A177-3AD203B41FA5}">
                      <a16:colId xmlns:a16="http://schemas.microsoft.com/office/drawing/2014/main" val="20000"/>
                    </a:ext>
                  </a:extLst>
                </a:gridCol>
                <a:gridCol w="1811547">
                  <a:extLst>
                    <a:ext uri="{9D8B030D-6E8A-4147-A177-3AD203B41FA5}">
                      <a16:colId xmlns:a16="http://schemas.microsoft.com/office/drawing/2014/main" val="20001"/>
                    </a:ext>
                  </a:extLst>
                </a:gridCol>
                <a:gridCol w="1672793">
                  <a:extLst>
                    <a:ext uri="{9D8B030D-6E8A-4147-A177-3AD203B41FA5}">
                      <a16:colId xmlns:a16="http://schemas.microsoft.com/office/drawing/2014/main" val="20002"/>
                    </a:ext>
                  </a:extLst>
                </a:gridCol>
              </a:tblGrid>
              <a:tr h="435484">
                <a:tc>
                  <a:txBody>
                    <a:bodyPr/>
                    <a:lstStyle/>
                    <a:p>
                      <a:endParaRPr lang="en-US" sz="1600" b="1" dirty="0">
                        <a:solidFill>
                          <a:schemeClr val="tx1">
                            <a:lumMod val="75000"/>
                            <a:lumOff val="25000"/>
                          </a:schemeClr>
                        </a:solidFill>
                      </a:endParaRP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Mandatory</a:t>
                      </a: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Optional</a:t>
                      </a:r>
                    </a:p>
                  </a:txBody>
                  <a:tcPr anchor="ctr">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928105">
                <a:tc>
                  <a:txBody>
                    <a:bodyPr/>
                    <a:lstStyle/>
                    <a:p>
                      <a:pPr lvl="0"/>
                      <a:r>
                        <a:rPr lang="en-US" sz="1600" b="1" u="none" dirty="0">
                          <a:solidFill>
                            <a:schemeClr val="tx1">
                              <a:lumMod val="75000"/>
                              <a:lumOff val="25000"/>
                            </a:schemeClr>
                          </a:solidFill>
                        </a:rPr>
                        <a:t>Defined Contribution Plan (DCP) Pre-tax</a:t>
                      </a:r>
                    </a:p>
                    <a:p>
                      <a:pPr lvl="0"/>
                      <a:r>
                        <a:rPr lang="en-US" sz="1600" b="1" dirty="0">
                          <a:solidFill>
                            <a:schemeClr val="tx1">
                              <a:lumMod val="75000"/>
                              <a:lumOff val="25000"/>
                            </a:schemeClr>
                          </a:solidFill>
                        </a:rPr>
                        <a:t>- 7.5%</a:t>
                      </a:r>
                      <a:r>
                        <a:rPr lang="en-US" sz="1600" b="1" baseline="0" dirty="0">
                          <a:solidFill>
                            <a:schemeClr val="tx1">
                              <a:lumMod val="75000"/>
                              <a:lumOff val="25000"/>
                            </a:schemeClr>
                          </a:solidFill>
                        </a:rPr>
                        <a:t> employee contribution</a:t>
                      </a:r>
                      <a:endParaRPr lang="en-US" sz="1600" b="1" dirty="0">
                        <a:solidFill>
                          <a:schemeClr val="tx1">
                            <a:lumMod val="75000"/>
                            <a:lumOff val="25000"/>
                          </a:schemeClr>
                        </a:solidFill>
                      </a:endParaRP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28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848937">
                <a:tc>
                  <a:txBody>
                    <a:bodyPr/>
                    <a:lstStyle/>
                    <a:p>
                      <a:pPr lvl="0"/>
                      <a:r>
                        <a:rPr lang="en-US" sz="1600" b="1" baseline="0" dirty="0">
                          <a:solidFill>
                            <a:schemeClr val="tx1">
                              <a:lumMod val="75000"/>
                              <a:lumOff val="25000"/>
                            </a:schemeClr>
                          </a:solidFill>
                        </a:rPr>
                        <a:t>Pre-tax 403(b)</a:t>
                      </a:r>
                    </a:p>
                    <a:p>
                      <a:pPr lvl="0"/>
                      <a:r>
                        <a:rPr lang="en-US" sz="1600" b="1" baseline="0" dirty="0">
                          <a:solidFill>
                            <a:schemeClr val="tx1">
                              <a:lumMod val="75000"/>
                              <a:lumOff val="25000"/>
                            </a:schemeClr>
                          </a:solidFill>
                        </a:rPr>
                        <a:t>Pre-tax 457(b)</a:t>
                      </a:r>
                    </a:p>
                    <a:p>
                      <a:pPr lvl="0"/>
                      <a:r>
                        <a:rPr lang="en-US" sz="1600" b="1" baseline="0" dirty="0">
                          <a:solidFill>
                            <a:schemeClr val="tx1">
                              <a:lumMod val="75000"/>
                              <a:lumOff val="25000"/>
                            </a:schemeClr>
                          </a:solidFill>
                        </a:rPr>
                        <a:t>DCP After-tax</a:t>
                      </a:r>
                      <a:endParaRPr lang="en-US" sz="1600" b="1" dirty="0">
                        <a:solidFill>
                          <a:schemeClr val="tx1">
                            <a:lumMod val="75000"/>
                            <a:lumOff val="25000"/>
                          </a:schemeClr>
                        </a:solidFill>
                      </a:endParaRP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353169" y="-24714"/>
            <a:ext cx="369256"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13</a:t>
            </a:fld>
            <a:endParaRPr lang="en-US" sz="1200" dirty="0">
              <a:solidFill>
                <a:schemeClr val="tx1">
                  <a:lumMod val="65000"/>
                  <a:lumOff val="35000"/>
                </a:schemeClr>
              </a:solidFill>
            </a:endParaRPr>
          </a:p>
        </p:txBody>
      </p:sp>
      <p:sp>
        <p:nvSpPr>
          <p:cNvPr id="14" name="TextBox 13"/>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752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Represented Employees</a:t>
            </a:r>
          </a:p>
          <a:p>
            <a:endParaRPr lang="en-US" sz="2200" dirty="0"/>
          </a:p>
          <a:p>
            <a:endParaRPr lang="en-US"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20199" y="2714173"/>
            <a:ext cx="6728746" cy="1154162"/>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Terms of your benefits are subject to collective bargaining </a:t>
            </a:r>
          </a:p>
          <a:p>
            <a:pPr>
              <a:spcAft>
                <a:spcPts val="1200"/>
              </a:spcAft>
            </a:pPr>
            <a:endParaRPr lang="en-US" sz="900" dirty="0">
              <a:solidFill>
                <a:schemeClr val="tx1">
                  <a:lumMod val="85000"/>
                  <a:lumOff val="15000"/>
                </a:schemeClr>
              </a:solidFill>
              <a:latin typeface="Times New Roman" panose="02020603050405020304" pitchFamily="18" charset="0"/>
              <a:cs typeface="Times New Roman" panose="02020603050405020304" pitchFamily="18" charset="0"/>
            </a:endParaRP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Your benefits may be different</a:t>
            </a:r>
          </a:p>
        </p:txBody>
      </p:sp>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14</a:t>
            </a:fld>
            <a:endParaRPr lang="en-US" sz="1200" dirty="0">
              <a:solidFill>
                <a:schemeClr val="tx1">
                  <a:lumMod val="65000"/>
                  <a:lumOff val="35000"/>
                </a:schemeClr>
              </a:solidFill>
            </a:endParaRPr>
          </a:p>
        </p:txBody>
      </p:sp>
      <p:sp>
        <p:nvSpPr>
          <p:cNvPr id="10" name="Rectangle 9"/>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353169" y="-24714"/>
            <a:ext cx="369256"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14</a:t>
            </a:fld>
            <a:endParaRPr lang="en-US" sz="1200" dirty="0">
              <a:solidFill>
                <a:schemeClr val="tx1">
                  <a:lumMod val="65000"/>
                  <a:lumOff val="35000"/>
                </a:schemeClr>
              </a:solidFill>
            </a:endParaRPr>
          </a:p>
        </p:txBody>
      </p:sp>
      <p:sp>
        <p:nvSpPr>
          <p:cNvPr id="14" name="TextBox 13"/>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cxnSp>
        <p:nvCxnSpPr>
          <p:cNvPr id="15" name="Straight Connector 14"/>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719986" y="6061873"/>
            <a:ext cx="1865871"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ucal.us/agreements</a:t>
            </a:r>
          </a:p>
        </p:txBody>
      </p:sp>
    </p:spTree>
    <p:extLst>
      <p:ext uri="{BB962C8B-B14F-4D97-AF65-F5344CB8AC3E}">
        <p14:creationId xmlns:p14="http://schemas.microsoft.com/office/powerpoint/2010/main" val="415130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3-medicalPlans-1.jpg"/>
          <p:cNvPicPr>
            <a:picLocks noChangeAspect="1"/>
          </p:cNvPicPr>
          <p:nvPr/>
        </p:nvPicPr>
        <p:blipFill rotWithShape="1">
          <a:blip r:embed="rId3">
            <a:extLst>
              <a:ext uri="{28A0092B-C50C-407E-A947-70E740481C1C}">
                <a14:useLocalDpi xmlns:a14="http://schemas.microsoft.com/office/drawing/2010/main" val="0"/>
              </a:ext>
            </a:extLst>
          </a:blip>
          <a:srcRect t="4039" b="17838"/>
          <a:stretch/>
        </p:blipFill>
        <p:spPr>
          <a:xfrm>
            <a:off x="0" y="276998"/>
            <a:ext cx="9142571" cy="5357683"/>
          </a:xfrm>
          <a:prstGeom prst="rect">
            <a:avLst/>
          </a:prstGeom>
        </p:spPr>
      </p:pic>
      <p:sp>
        <p:nvSpPr>
          <p:cNvPr id="5" name="TextBox 4"/>
          <p:cNvSpPr txBox="1"/>
          <p:nvPr/>
        </p:nvSpPr>
        <p:spPr>
          <a:xfrm>
            <a:off x="8248337" y="-3149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15</a:t>
            </a:fld>
            <a:endParaRPr lang="en-US" sz="1200" dirty="0">
              <a:solidFill>
                <a:schemeClr val="tx1">
                  <a:lumMod val="65000"/>
                  <a:lumOff val="35000"/>
                </a:schemeClr>
              </a:solidFill>
            </a:endParaRPr>
          </a:p>
        </p:txBody>
      </p:sp>
      <p:sp>
        <p:nvSpPr>
          <p:cNvPr id="4" name="TextBox 3"/>
          <p:cNvSpPr txBox="1"/>
          <p:nvPr/>
        </p:nvSpPr>
        <p:spPr>
          <a:xfrm>
            <a:off x="2743199" y="3365072"/>
            <a:ext cx="5640779" cy="1077218"/>
          </a:xfrm>
          <a:prstGeom prst="rect">
            <a:avLst/>
          </a:prstGeom>
          <a:solidFill>
            <a:srgbClr val="00B050"/>
          </a:solidFill>
        </p:spPr>
        <p:txBody>
          <a:bodyPr wrap="square" rtlCol="0">
            <a:spAutoFit/>
          </a:bodyPr>
          <a:lstStyle/>
          <a:p>
            <a:pPr algn="ctr"/>
            <a:r>
              <a:rPr lang="en-US" sz="3200" b="1" dirty="0">
                <a:solidFill>
                  <a:schemeClr val="bg1"/>
                </a:solidFill>
              </a:rPr>
              <a:t>FOR MID-LEVEL AND CORE PACKAGES</a:t>
            </a:r>
          </a:p>
        </p:txBody>
      </p:sp>
      <p:sp>
        <p:nvSpPr>
          <p:cNvPr id="8" name="Rectangle 7"/>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Rectangle 8"/>
          <p:cNvSpPr/>
          <p:nvPr/>
        </p:nvSpPr>
        <p:spPr>
          <a:xfrm>
            <a:off x="8292174" y="-16560"/>
            <a:ext cx="430251" cy="276999"/>
          </a:xfrm>
          <a:prstGeom prst="rect">
            <a:avLst/>
          </a:prstGeom>
        </p:spPr>
        <p:txBody>
          <a:bodyPr wrap="square">
            <a:spAutoFit/>
          </a:bodyPr>
          <a:lstStyle/>
          <a:p>
            <a:pPr algn="r"/>
            <a:fld id="{4F0E836D-397A-4919-B7CA-63A0128C7C09}" type="slidenum">
              <a:rPr lang="en-US" sz="1200">
                <a:solidFill>
                  <a:schemeClr val="tx1">
                    <a:lumMod val="65000"/>
                    <a:lumOff val="35000"/>
                  </a:schemeClr>
                </a:solidFill>
              </a:rPr>
              <a:pPr algn="r"/>
              <a:t>15</a:t>
            </a:fld>
            <a:endParaRPr lang="en-US" sz="1200" dirty="0">
              <a:solidFill>
                <a:schemeClr val="tx1">
                  <a:lumMod val="65000"/>
                  <a:lumOff val="35000"/>
                </a:schemeClr>
              </a:solidFill>
            </a:endParaRPr>
          </a:p>
        </p:txBody>
      </p:sp>
      <p:cxnSp>
        <p:nvCxnSpPr>
          <p:cNvPr id="12" name="Straight Connector 11"/>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660392" y="6094811"/>
            <a:ext cx="292546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ucnet.universityofcalifornia.edu</a:t>
            </a:r>
          </a:p>
        </p:txBody>
      </p:sp>
    </p:spTree>
    <p:extLst>
      <p:ext uri="{BB962C8B-B14F-4D97-AF65-F5344CB8AC3E}">
        <p14:creationId xmlns:p14="http://schemas.microsoft.com/office/powerpoint/2010/main" val="4263229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20919" y="1524001"/>
            <a:ext cx="7170057" cy="430887"/>
          </a:xfrm>
          <a:prstGeom prst="rect">
            <a:avLst/>
          </a:prstGeom>
          <a:noFill/>
        </p:spPr>
        <p:txBody>
          <a:bodyPr wrap="square" rtlCol="0">
            <a:spAutoFit/>
          </a:bodyPr>
          <a:lstStyle/>
          <a:p>
            <a:r>
              <a:rPr lang="en-US" sz="2200" dirty="0">
                <a:solidFill>
                  <a:schemeClr val="tx1">
                    <a:lumMod val="85000"/>
                    <a:lumOff val="15000"/>
                  </a:schemeClr>
                </a:solidFill>
              </a:rPr>
              <a:t>Benefits Eligibility  - Medical</a:t>
            </a:r>
            <a:endParaRPr lang="en-US" sz="2200" dirty="0"/>
          </a:p>
        </p:txBody>
      </p:sp>
      <p:sp>
        <p:nvSpPr>
          <p:cNvPr id="11" name="TextBox 10"/>
          <p:cNvSpPr txBox="1"/>
          <p:nvPr/>
        </p:nvSpPr>
        <p:spPr>
          <a:xfrm>
            <a:off x="1228895" y="4419536"/>
            <a:ext cx="2458479" cy="307777"/>
          </a:xfrm>
          <a:prstGeom prst="rect">
            <a:avLst/>
          </a:prstGeom>
          <a:noFill/>
        </p:spPr>
        <p:txBody>
          <a:bodyPr wrap="square" rtlCol="0">
            <a:spAutoFit/>
          </a:bodyPr>
          <a:lstStyle/>
          <a:p>
            <a:r>
              <a:rPr lang="en-US" sz="1400" dirty="0">
                <a:solidFill>
                  <a:srgbClr val="00B050"/>
                </a:solidFill>
              </a:rPr>
              <a:t>*Provided at no cost to you</a:t>
            </a:r>
          </a:p>
        </p:txBody>
      </p:sp>
      <p:graphicFrame>
        <p:nvGraphicFramePr>
          <p:cNvPr id="12" name="Table 11"/>
          <p:cNvGraphicFramePr>
            <a:graphicFrameLocks noGrp="1"/>
          </p:cNvGraphicFramePr>
          <p:nvPr>
            <p:extLst>
              <p:ext uri="{D42A27DB-BD31-4B8C-83A1-F6EECF244321}">
                <p14:modId xmlns:p14="http://schemas.microsoft.com/office/powerpoint/2010/main" val="1268277314"/>
              </p:ext>
            </p:extLst>
          </p:nvPr>
        </p:nvGraphicFramePr>
        <p:xfrm>
          <a:off x="1295570" y="2760261"/>
          <a:ext cx="6011304" cy="1371600"/>
        </p:xfrm>
        <a:graphic>
          <a:graphicData uri="http://schemas.openxmlformats.org/drawingml/2006/table">
            <a:tbl>
              <a:tblPr firstRow="1" bandRow="1">
                <a:tableStyleId>{5C22544A-7EE6-4342-B048-85BDC9FD1C3A}</a:tableStyleId>
              </a:tblPr>
              <a:tblGrid>
                <a:gridCol w="2418153">
                  <a:extLst>
                    <a:ext uri="{9D8B030D-6E8A-4147-A177-3AD203B41FA5}">
                      <a16:colId xmlns:a16="http://schemas.microsoft.com/office/drawing/2014/main" val="20000"/>
                    </a:ext>
                  </a:extLst>
                </a:gridCol>
                <a:gridCol w="1850075">
                  <a:extLst>
                    <a:ext uri="{9D8B030D-6E8A-4147-A177-3AD203B41FA5}">
                      <a16:colId xmlns:a16="http://schemas.microsoft.com/office/drawing/2014/main" val="20001"/>
                    </a:ext>
                  </a:extLst>
                </a:gridCol>
                <a:gridCol w="1743076">
                  <a:extLst>
                    <a:ext uri="{9D8B030D-6E8A-4147-A177-3AD203B41FA5}">
                      <a16:colId xmlns:a16="http://schemas.microsoft.com/office/drawing/2014/main" val="20002"/>
                    </a:ext>
                  </a:extLst>
                </a:gridCol>
              </a:tblGrid>
              <a:tr h="0">
                <a:tc>
                  <a:txBody>
                    <a:bodyPr/>
                    <a:lstStyle/>
                    <a:p>
                      <a:endParaRPr lang="en-US" sz="1600" b="1" dirty="0">
                        <a:solidFill>
                          <a:schemeClr val="tx1">
                            <a:lumMod val="75000"/>
                            <a:lumOff val="25000"/>
                          </a:schemeClr>
                        </a:solidFill>
                      </a:endParaRP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Mid-Level</a:t>
                      </a: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CORE</a:t>
                      </a:r>
                    </a:p>
                  </a:txBody>
                  <a:tcPr anchor="ctr">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lvl="0"/>
                      <a:r>
                        <a:rPr lang="en-US" sz="1600" b="1" dirty="0">
                          <a:solidFill>
                            <a:schemeClr val="tx1">
                              <a:lumMod val="75000"/>
                              <a:lumOff val="25000"/>
                            </a:schemeClr>
                          </a:solidFill>
                        </a:rPr>
                        <a:t>All Options</a:t>
                      </a: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28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lumMod val="65000"/>
                      </a:schemeClr>
                    </a:solidFill>
                  </a:tcPr>
                </a:tc>
                <a:extLst>
                  <a:ext uri="{0D108BD9-81ED-4DB2-BD59-A6C34878D82A}">
                    <a16:rowId xmlns:a16="http://schemas.microsoft.com/office/drawing/2014/main" val="10001"/>
                  </a:ext>
                </a:extLst>
              </a:tr>
              <a:tr h="0">
                <a:tc>
                  <a:txBody>
                    <a:bodyPr/>
                    <a:lstStyle/>
                    <a:p>
                      <a:pPr lvl="0"/>
                      <a:r>
                        <a:rPr lang="en-US" sz="1600" b="1" dirty="0">
                          <a:solidFill>
                            <a:srgbClr val="00B050"/>
                          </a:solidFill>
                        </a:rPr>
                        <a:t>CORE</a:t>
                      </a:r>
                      <a:r>
                        <a:rPr lang="en-US" sz="1600" b="1" baseline="0" dirty="0">
                          <a:solidFill>
                            <a:srgbClr val="00B050"/>
                          </a:solidFill>
                        </a:rPr>
                        <a:t> Plan only *</a:t>
                      </a:r>
                      <a:endParaRPr lang="en-US" sz="1600" b="1" dirty="0">
                        <a:solidFill>
                          <a:srgbClr val="00B050"/>
                        </a:solidFill>
                      </a:endParaRP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cxnSp>
        <p:nvCxnSpPr>
          <p:cNvPr id="9" name="Straight Connector 8"/>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6" name="Rectangle 15"/>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16</a:t>
            </a:fld>
            <a:endParaRPr lang="en-US" sz="1200" dirty="0"/>
          </a:p>
        </p:txBody>
      </p:sp>
    </p:spTree>
    <p:extLst>
      <p:ext uri="{BB962C8B-B14F-4D97-AF65-F5344CB8AC3E}">
        <p14:creationId xmlns:p14="http://schemas.microsoft.com/office/powerpoint/2010/main" val="1847002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What they have in common</a:t>
            </a:r>
          </a:p>
          <a:p>
            <a:endParaRPr lang="en-US" sz="2200" dirty="0"/>
          </a:p>
          <a:p>
            <a:endParaRPr lang="en-US" dirty="0"/>
          </a:p>
        </p:txBody>
      </p:sp>
      <p:cxnSp>
        <p:nvCxnSpPr>
          <p:cNvPr id="4" name="Straight Connector 3"/>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20199" y="2714173"/>
            <a:ext cx="5949604" cy="2708434"/>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No exclusions for pre-existing conditions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Prescription drug coverage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Behavioral health coverage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High quality providers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In-network preventive care at no cost</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Out-of-pocket maximums</a:t>
            </a:r>
            <a:endParaRPr lang="en-US" sz="2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Box 8"/>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0" name="Rectangle 9"/>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17</a:t>
            </a:fld>
            <a:endParaRPr lang="en-US" sz="1200" dirty="0"/>
          </a:p>
        </p:txBody>
      </p:sp>
      <p:cxnSp>
        <p:nvCxnSpPr>
          <p:cNvPr id="11" name="Straight Connector 10"/>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53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Medical Plan Options</a:t>
            </a:r>
          </a:p>
          <a:p>
            <a:endParaRPr lang="en-US" sz="2200" dirty="0"/>
          </a:p>
          <a:p>
            <a:endParaRPr lang="en-US" dirty="0"/>
          </a:p>
        </p:txBody>
      </p:sp>
      <p:sp>
        <p:nvSpPr>
          <p:cNvPr id="8" name="TextBox 7"/>
          <p:cNvSpPr txBox="1"/>
          <p:nvPr/>
        </p:nvSpPr>
        <p:spPr>
          <a:xfrm>
            <a:off x="420200" y="2714173"/>
            <a:ext cx="4500144" cy="1815882"/>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UC Blue &amp; Gold (administered by Health Net)</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Kaiser Permanente</a:t>
            </a:r>
          </a:p>
          <a:p>
            <a:pPr marL="285750" indent="-285750">
              <a:spcAft>
                <a:spcPts val="1200"/>
              </a:spcAft>
              <a:buFont typeface="Lucida Grande"/>
              <a:buChar char="—"/>
            </a:pPr>
            <a:r>
              <a:rPr lang="en-US" sz="1600" b="1" dirty="0">
                <a:solidFill>
                  <a:srgbClr val="0070C0"/>
                </a:solidFill>
                <a:latin typeface="Calibri"/>
                <a:cs typeface="Calibri"/>
              </a:rPr>
              <a:t>Not available in Merced or Santa Barbara counties  </a:t>
            </a:r>
          </a:p>
        </p:txBody>
      </p:sp>
      <p:cxnSp>
        <p:nvCxnSpPr>
          <p:cNvPr id="9" name="Straight Connector 8"/>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3365" y="2362309"/>
            <a:ext cx="3585028" cy="369332"/>
          </a:xfrm>
          <a:prstGeom prst="rect">
            <a:avLst/>
          </a:prstGeom>
          <a:noFill/>
        </p:spPr>
        <p:txBody>
          <a:bodyPr wrap="square" rtlCol="0">
            <a:spAutoFit/>
          </a:bodyPr>
          <a:lstStyle/>
          <a:p>
            <a:r>
              <a:rPr lang="en-US" b="1" dirty="0">
                <a:solidFill>
                  <a:srgbClr val="0070C0"/>
                </a:solidFill>
              </a:rPr>
              <a:t>HMO</a:t>
            </a:r>
            <a:endParaRPr lang="en-US" sz="1400" b="1" dirty="0">
              <a:solidFill>
                <a:srgbClr val="0070C0"/>
              </a:solidFill>
            </a:endParaRPr>
          </a:p>
        </p:txBody>
      </p:sp>
      <p:sp>
        <p:nvSpPr>
          <p:cNvPr id="11" name="TextBox 10"/>
          <p:cNvSpPr txBox="1"/>
          <p:nvPr/>
        </p:nvSpPr>
        <p:spPr>
          <a:xfrm>
            <a:off x="4803554" y="2711593"/>
            <a:ext cx="4226146" cy="1323439"/>
          </a:xfrm>
          <a:prstGeom prst="rect">
            <a:avLst/>
          </a:prstGeom>
          <a:noFill/>
        </p:spPr>
        <p:txBody>
          <a:bodyPr wrap="square" rtlCol="0">
            <a:spAutoFit/>
          </a:bodyPr>
          <a:lstStyle/>
          <a:p>
            <a:pPr>
              <a:spcAft>
                <a:spcPts val="1200"/>
              </a:spcAft>
            </a:pPr>
            <a:r>
              <a:rPr lang="en-US" sz="2000" dirty="0">
                <a:solidFill>
                  <a:schemeClr val="bg1">
                    <a:lumMod val="65000"/>
                  </a:schemeClr>
                </a:solidFill>
                <a:latin typeface="Times New Roman" panose="02020603050405020304" pitchFamily="18" charset="0"/>
                <a:cs typeface="Times New Roman" panose="02020603050405020304" pitchFamily="18" charset="0"/>
              </a:rPr>
              <a:t>UC Care</a:t>
            </a:r>
          </a:p>
          <a:p>
            <a:pPr>
              <a:spcAft>
                <a:spcPts val="1200"/>
              </a:spcAft>
            </a:pPr>
            <a:r>
              <a:rPr lang="en-US" sz="2000" dirty="0">
                <a:solidFill>
                  <a:schemeClr val="bg1">
                    <a:lumMod val="65000"/>
                  </a:schemeClr>
                </a:solidFill>
                <a:latin typeface="Times New Roman" panose="02020603050405020304" pitchFamily="18" charset="0"/>
                <a:cs typeface="Times New Roman" panose="02020603050405020304" pitchFamily="18" charset="0"/>
              </a:rPr>
              <a:t>UC Health Savings Plan</a:t>
            </a:r>
          </a:p>
          <a:p>
            <a:pPr>
              <a:spcAft>
                <a:spcPts val="1200"/>
              </a:spcAft>
            </a:pPr>
            <a:r>
              <a:rPr lang="en-US" sz="2000" dirty="0">
                <a:solidFill>
                  <a:schemeClr val="bg1">
                    <a:lumMod val="65000"/>
                  </a:schemeClr>
                </a:solidFill>
                <a:latin typeface="Times New Roman" panose="02020603050405020304" pitchFamily="18" charset="0"/>
                <a:cs typeface="Times New Roman" panose="02020603050405020304" pitchFamily="18" charset="0"/>
              </a:rPr>
              <a:t>CORE </a:t>
            </a:r>
          </a:p>
        </p:txBody>
      </p:sp>
      <p:sp>
        <p:nvSpPr>
          <p:cNvPr id="12" name="TextBox 11"/>
          <p:cNvSpPr txBox="1"/>
          <p:nvPr/>
        </p:nvSpPr>
        <p:spPr>
          <a:xfrm>
            <a:off x="4826719" y="2359729"/>
            <a:ext cx="3359943" cy="369332"/>
          </a:xfrm>
          <a:prstGeom prst="rect">
            <a:avLst/>
          </a:prstGeom>
          <a:noFill/>
        </p:spPr>
        <p:txBody>
          <a:bodyPr wrap="square" rtlCol="0">
            <a:spAutoFit/>
          </a:bodyPr>
          <a:lstStyle/>
          <a:p>
            <a:r>
              <a:rPr lang="en-US" b="1" dirty="0">
                <a:solidFill>
                  <a:srgbClr val="8BE1FF"/>
                </a:solidFill>
              </a:rPr>
              <a:t>PPO</a:t>
            </a:r>
            <a:endParaRPr lang="en-US" sz="1400" b="1" dirty="0">
              <a:solidFill>
                <a:srgbClr val="8BE1FF"/>
              </a:solidFill>
            </a:endParaRPr>
          </a:p>
        </p:txBody>
      </p:sp>
      <p:sp>
        <p:nvSpPr>
          <p:cNvPr id="2" name="TextBox 1"/>
          <p:cNvSpPr txBox="1"/>
          <p:nvPr/>
        </p:nvSpPr>
        <p:spPr>
          <a:xfrm>
            <a:off x="2328333" y="-321733"/>
            <a:ext cx="184666" cy="369332"/>
          </a:xfrm>
          <a:prstGeom prst="rect">
            <a:avLst/>
          </a:prstGeom>
          <a:noFill/>
        </p:spPr>
        <p:txBody>
          <a:bodyPr wrap="none" rtlCol="0">
            <a:spAutoFit/>
          </a:bodyPr>
          <a:lstStyle/>
          <a:p>
            <a:endParaRPr lang="en-US" dirty="0"/>
          </a:p>
        </p:txBody>
      </p:sp>
      <p:sp>
        <p:nvSpPr>
          <p:cNvPr id="15" name="TextBox 14"/>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18</a:t>
            </a:fld>
            <a:endParaRPr lang="en-US" sz="1200" dirty="0">
              <a:solidFill>
                <a:schemeClr val="tx1">
                  <a:lumMod val="65000"/>
                  <a:lumOff val="35000"/>
                </a:schemeClr>
              </a:solidFill>
            </a:endParaRPr>
          </a:p>
        </p:txBody>
      </p:sp>
      <p:sp>
        <p:nvSpPr>
          <p:cNvPr id="17" name="TextBox 16"/>
          <p:cNvSpPr txBox="1"/>
          <p:nvPr/>
        </p:nvSpPr>
        <p:spPr>
          <a:xfrm>
            <a:off x="4928260" y="4420356"/>
            <a:ext cx="3710916" cy="769441"/>
          </a:xfrm>
          <a:prstGeom prst="rect">
            <a:avLst/>
          </a:prstGeom>
          <a:solidFill>
            <a:srgbClr val="00B0F0"/>
          </a:solidFill>
        </p:spPr>
        <p:txBody>
          <a:bodyPr wrap="square" rtlCol="0">
            <a:spAutoFit/>
          </a:bodyPr>
          <a:lstStyle/>
          <a:p>
            <a:pPr algn="ctr"/>
            <a:r>
              <a:rPr lang="en-US" sz="2200" b="1" dirty="0">
                <a:solidFill>
                  <a:schemeClr val="bg1"/>
                </a:solidFill>
              </a:rPr>
              <a:t>Only plan offered to CORE-eligible employees</a:t>
            </a:r>
            <a:endParaRPr lang="en-US" b="1" dirty="0">
              <a:solidFill>
                <a:schemeClr val="bg1"/>
              </a:solidFill>
            </a:endParaRPr>
          </a:p>
        </p:txBody>
      </p:sp>
      <p:cxnSp>
        <p:nvCxnSpPr>
          <p:cNvPr id="4" name="Straight Arrow Connector 3"/>
          <p:cNvCxnSpPr/>
          <p:nvPr/>
        </p:nvCxnSpPr>
        <p:spPr>
          <a:xfrm flipV="1">
            <a:off x="5141343" y="4022223"/>
            <a:ext cx="0" cy="398133"/>
          </a:xfrm>
          <a:prstGeom prst="straightConnector1">
            <a:avLst/>
          </a:prstGeom>
          <a:ln w="76200">
            <a:solidFill>
              <a:srgbClr val="00B0F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328333" y="-321733"/>
            <a:ext cx="184666" cy="369332"/>
          </a:xfrm>
          <a:prstGeom prst="rect">
            <a:avLst/>
          </a:prstGeom>
          <a:noFill/>
        </p:spPr>
        <p:txBody>
          <a:bodyPr wrap="none" rtlCol="0">
            <a:spAutoFit/>
          </a:bodyPr>
          <a:lstStyle/>
          <a:p>
            <a:endParaRPr lang="en-US" dirty="0"/>
          </a:p>
        </p:txBody>
      </p:sp>
      <p:sp>
        <p:nvSpPr>
          <p:cNvPr id="19" name="Rectangle 18"/>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TextBox 19"/>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21" name="Rectangle 20"/>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18</a:t>
            </a:fld>
            <a:endParaRPr lang="en-US" sz="1200" dirty="0"/>
          </a:p>
        </p:txBody>
      </p:sp>
      <p:cxnSp>
        <p:nvCxnSpPr>
          <p:cNvPr id="23" name="Straight Connector 22"/>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408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2">
                                            <p:txEl>
                                              <p:pRg st="0" end="0"/>
                                            </p:txEl>
                                          </p:spTgt>
                                        </p:tgtEl>
                                        <p:attrNameLst>
                                          <p:attrName>style.color</p:attrName>
                                        </p:attrNameLst>
                                      </p:cBhvr>
                                      <p:to>
                                        <a:srgbClr val="0070C0"/>
                                      </p:to>
                                    </p:animClr>
                                  </p:childTnLst>
                                </p:cTn>
                              </p:par>
                              <p:par>
                                <p:cTn id="7" presetID="3" presetClass="emph" presetSubtype="2" fill="hold" nodeType="withEffect">
                                  <p:stCondLst>
                                    <p:cond delay="0"/>
                                  </p:stCondLst>
                                  <p:childTnLst>
                                    <p:animClr clrSpc="rgb" dir="cw">
                                      <p:cBhvr override="childStyle">
                                        <p:cTn id="8" dur="2000" fill="hold"/>
                                        <p:tgtEl>
                                          <p:spTgt spid="11">
                                            <p:txEl>
                                              <p:pRg st="0" end="0"/>
                                            </p:txEl>
                                          </p:spTgt>
                                        </p:tgtEl>
                                        <p:attrNameLst>
                                          <p:attrName>style.color</p:attrName>
                                        </p:attrNameLst>
                                      </p:cBhvr>
                                      <p:to>
                                        <a:srgbClr val="262626"/>
                                      </p:to>
                                    </p:animClr>
                                  </p:childTnLst>
                                </p:cTn>
                              </p:par>
                              <p:par>
                                <p:cTn id="9" presetID="3" presetClass="emph" presetSubtype="2" fill="hold" nodeType="withEffect">
                                  <p:stCondLst>
                                    <p:cond delay="0"/>
                                  </p:stCondLst>
                                  <p:childTnLst>
                                    <p:animClr clrSpc="rgb" dir="cw">
                                      <p:cBhvr override="childStyle">
                                        <p:cTn id="10" dur="2000" fill="hold"/>
                                        <p:tgtEl>
                                          <p:spTgt spid="11">
                                            <p:txEl>
                                              <p:pRg st="1" end="1"/>
                                            </p:txEl>
                                          </p:spTgt>
                                        </p:tgtEl>
                                        <p:attrNameLst>
                                          <p:attrName>style.color</p:attrName>
                                        </p:attrNameLst>
                                      </p:cBhvr>
                                      <p:to>
                                        <a:srgbClr val="262626"/>
                                      </p:to>
                                    </p:animClr>
                                  </p:childTnLst>
                                </p:cTn>
                              </p:par>
                              <p:par>
                                <p:cTn id="11" presetID="3" presetClass="emph" presetSubtype="2" fill="hold" nodeType="withEffect">
                                  <p:stCondLst>
                                    <p:cond delay="0"/>
                                  </p:stCondLst>
                                  <p:childTnLst>
                                    <p:animClr clrSpc="rgb" dir="cw">
                                      <p:cBhvr override="childStyle">
                                        <p:cTn id="12" dur="2000" fill="hold"/>
                                        <p:tgtEl>
                                          <p:spTgt spid="11">
                                            <p:txEl>
                                              <p:pRg st="2" end="2"/>
                                            </p:txEl>
                                          </p:spTgt>
                                        </p:tgtEl>
                                        <p:attrNameLst>
                                          <p:attrName>style.color</p:attrName>
                                        </p:attrNameLst>
                                      </p:cBhvr>
                                      <p:to>
                                        <a:srgbClr val="262626"/>
                                      </p:to>
                                    </p:animClr>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19</a:t>
            </a:fld>
            <a:endParaRPr lang="en-US" sz="1200" dirty="0">
              <a:solidFill>
                <a:schemeClr val="tx1">
                  <a:lumMod val="65000"/>
                  <a:lumOff val="35000"/>
                </a:schemeClr>
              </a:solidFill>
            </a:endParaRPr>
          </a:p>
        </p:txBody>
      </p:sp>
      <p:sp>
        <p:nvSpPr>
          <p:cNvPr id="12" name="TextBox 11"/>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HMO vs. PPO – key considerations</a:t>
            </a:r>
          </a:p>
          <a:p>
            <a:endParaRPr lang="en-US" sz="2200" dirty="0"/>
          </a:p>
          <a:p>
            <a:endParaRPr lang="en-US" dirty="0"/>
          </a:p>
        </p:txBody>
      </p:sp>
      <p:cxnSp>
        <p:nvCxnSpPr>
          <p:cNvPr id="14" name="Straight Connector 13"/>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8" name="Rectangle 17"/>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19</a:t>
            </a:fld>
            <a:endParaRPr lang="en-US" sz="1200" dirty="0"/>
          </a:p>
        </p:txBody>
      </p:sp>
      <p:cxnSp>
        <p:nvCxnSpPr>
          <p:cNvPr id="19" name="Straight Connector 18"/>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608692108"/>
              </p:ext>
            </p:extLst>
          </p:nvPr>
        </p:nvGraphicFramePr>
        <p:xfrm>
          <a:off x="444843" y="2373161"/>
          <a:ext cx="8328453" cy="2650765"/>
        </p:xfrm>
        <a:graphic>
          <a:graphicData uri="http://schemas.openxmlformats.org/drawingml/2006/table">
            <a:tbl>
              <a:tblPr firstRow="1" bandRow="1">
                <a:tableStyleId>{5C22544A-7EE6-4342-B048-85BDC9FD1C3A}</a:tableStyleId>
              </a:tblPr>
              <a:tblGrid>
                <a:gridCol w="2776151">
                  <a:extLst>
                    <a:ext uri="{9D8B030D-6E8A-4147-A177-3AD203B41FA5}">
                      <a16:colId xmlns:a16="http://schemas.microsoft.com/office/drawing/2014/main" val="20000"/>
                    </a:ext>
                  </a:extLst>
                </a:gridCol>
                <a:gridCol w="2776151">
                  <a:extLst>
                    <a:ext uri="{9D8B030D-6E8A-4147-A177-3AD203B41FA5}">
                      <a16:colId xmlns:a16="http://schemas.microsoft.com/office/drawing/2014/main" val="20001"/>
                    </a:ext>
                  </a:extLst>
                </a:gridCol>
                <a:gridCol w="2776151">
                  <a:extLst>
                    <a:ext uri="{9D8B030D-6E8A-4147-A177-3AD203B41FA5}">
                      <a16:colId xmlns:a16="http://schemas.microsoft.com/office/drawing/2014/main" val="20002"/>
                    </a:ext>
                  </a:extLst>
                </a:gridCol>
              </a:tblGrid>
              <a:tr h="395245">
                <a:tc gridSpan="3">
                  <a:txBody>
                    <a:bodyPr/>
                    <a:lstStyle/>
                    <a:p>
                      <a:r>
                        <a:rPr lang="en-US" dirty="0"/>
                        <a:t>                                                    </a:t>
                      </a:r>
                      <a:r>
                        <a:rPr lang="en-US" baseline="0" dirty="0"/>
                        <a:t> </a:t>
                      </a:r>
                      <a:r>
                        <a:rPr lang="en-US" sz="1200" b="1" kern="1200" dirty="0">
                          <a:solidFill>
                            <a:schemeClr val="tx1">
                              <a:lumMod val="50000"/>
                              <a:lumOff val="50000"/>
                            </a:schemeClr>
                          </a:solidFill>
                          <a:latin typeface="Calibri" panose="020F0502020204030204" pitchFamily="34" charset="0"/>
                          <a:ea typeface="+mn-ea"/>
                          <a:cs typeface="+mn-cs"/>
                        </a:rPr>
                        <a:t>HMO                                                                      PPO</a:t>
                      </a:r>
                    </a:p>
                  </a:txBody>
                  <a:tcPr>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12700" cmpd="sng">
                      <a:noFill/>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3175" cap="flat" cmpd="sng" algn="ctr">
                      <a:solidFill>
                        <a:schemeClr val="tx1"/>
                      </a:solidFill>
                      <a:prstDash val="sysDot"/>
                      <a:round/>
                      <a:headEnd type="none" w="med" len="med"/>
                      <a:tailEnd type="none" w="med" len="med"/>
                    </a:lnL>
                    <a:lnR w="12700" cmpd="sng">
                      <a:noFill/>
                    </a:lnR>
                    <a:lnT w="12700" cmpd="sng">
                      <a:noFill/>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5245">
                <a:tc>
                  <a:txBody>
                    <a:bodyPr/>
                    <a:lstStyle/>
                    <a:p>
                      <a:r>
                        <a:rPr lang="en-US" sz="1200" b="1" dirty="0">
                          <a:solidFill>
                            <a:schemeClr val="tx1">
                              <a:lumMod val="50000"/>
                              <a:lumOff val="50000"/>
                            </a:schemeClr>
                          </a:solidFill>
                          <a:latin typeface="Calibri" panose="020F0502020204030204" pitchFamily="34" charset="0"/>
                        </a:rPr>
                        <a:t>Provider choice</a:t>
                      </a:r>
                    </a:p>
                  </a:txBody>
                  <a:tcPr>
                    <a:lnL w="12700" cmpd="sng">
                      <a:noFill/>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Must stay in network</a:t>
                      </a:r>
                    </a:p>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HMO network typically smaller than PPO network</a:t>
                      </a:r>
                    </a:p>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CA only</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Can receive care in or out-of-network</a:t>
                      </a:r>
                    </a:p>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Out-of</a:t>
                      </a:r>
                      <a:r>
                        <a:rPr lang="en-US" sz="1200" b="1" kern="1200" baseline="0" dirty="0">
                          <a:solidFill>
                            <a:schemeClr val="tx1">
                              <a:lumMod val="50000"/>
                              <a:lumOff val="50000"/>
                            </a:schemeClr>
                          </a:solidFill>
                          <a:latin typeface="Calibri" panose="020F0502020204030204" pitchFamily="34" charset="0"/>
                          <a:ea typeface="+mn-ea"/>
                          <a:cs typeface="+mn-cs"/>
                        </a:rPr>
                        <a:t>-network services covered at lower level</a:t>
                      </a:r>
                    </a:p>
                    <a:p>
                      <a:pPr marL="0" algn="l" defTabSz="457200" rtl="0" eaLnBrk="1" latinLnBrk="0" hangingPunct="1">
                        <a:spcAft>
                          <a:spcPts val="600"/>
                        </a:spcAft>
                      </a:pPr>
                      <a:r>
                        <a:rPr lang="en-US" sz="1200" b="1" kern="1200" baseline="0" dirty="0">
                          <a:solidFill>
                            <a:schemeClr val="tx1">
                              <a:lumMod val="50000"/>
                              <a:lumOff val="50000"/>
                            </a:schemeClr>
                          </a:solidFill>
                          <a:latin typeface="Calibri" panose="020F0502020204030204" pitchFamily="34" charset="0"/>
                          <a:ea typeface="+mn-ea"/>
                          <a:cs typeface="+mn-cs"/>
                        </a:rPr>
                        <a:t>U.S. and international</a:t>
                      </a:r>
                      <a:endParaRPr lang="en-US" sz="1200" b="1" kern="1200" dirty="0">
                        <a:solidFill>
                          <a:schemeClr val="tx1">
                            <a:lumMod val="50000"/>
                            <a:lumOff val="50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12700" cmpd="sng">
                      <a:noFill/>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5245">
                <a:tc>
                  <a:txBody>
                    <a:bodyPr/>
                    <a:lstStyle/>
                    <a:p>
                      <a:r>
                        <a:rPr lang="en-US" sz="1200" b="1" dirty="0">
                          <a:solidFill>
                            <a:schemeClr val="tx1">
                              <a:lumMod val="50000"/>
                              <a:lumOff val="50000"/>
                            </a:schemeClr>
                          </a:solidFill>
                          <a:latin typeface="Calibri" panose="020F0502020204030204" pitchFamily="34" charset="0"/>
                        </a:rPr>
                        <a:t>Member</a:t>
                      </a:r>
                      <a:r>
                        <a:rPr lang="en-US" sz="1200" b="1" baseline="0" dirty="0">
                          <a:solidFill>
                            <a:schemeClr val="tx1">
                              <a:lumMod val="50000"/>
                              <a:lumOff val="50000"/>
                            </a:schemeClr>
                          </a:solidFill>
                          <a:latin typeface="Calibri" panose="020F0502020204030204" pitchFamily="34" charset="0"/>
                        </a:rPr>
                        <a:t> out-of-pocket cost</a:t>
                      </a:r>
                      <a:endParaRPr lang="en-US" sz="1200" b="1" dirty="0">
                        <a:solidFill>
                          <a:schemeClr val="tx1">
                            <a:lumMod val="50000"/>
                            <a:lumOff val="50000"/>
                          </a:schemeClr>
                        </a:solidFill>
                        <a:latin typeface="Calibri" panose="020F0502020204030204" pitchFamily="34" charset="0"/>
                      </a:endParaRP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200" b="1" kern="1200" dirty="0">
                          <a:solidFill>
                            <a:schemeClr val="tx1">
                              <a:lumMod val="50000"/>
                              <a:lumOff val="50000"/>
                            </a:schemeClr>
                          </a:solidFill>
                          <a:latin typeface="Calibri" panose="020F0502020204030204" pitchFamily="34" charset="0"/>
                          <a:ea typeface="+mn-ea"/>
                          <a:cs typeface="+mn-cs"/>
                        </a:rPr>
                        <a:t>Fixed copay; no deductibles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Percent of charges (coinsurance); often after deductible</a:t>
                      </a:r>
                    </a:p>
                  </a:txBody>
                  <a:tcPr>
                    <a:lnL w="9525" cap="flat" cmpd="sng" algn="ctr">
                      <a:solidFill>
                        <a:schemeClr val="tx1">
                          <a:lumMod val="50000"/>
                          <a:lumOff val="50000"/>
                        </a:schemeClr>
                      </a:solidFill>
                      <a:prstDash val="dot"/>
                      <a:round/>
                      <a:headEnd type="none" w="med" len="med"/>
                      <a:tailEnd type="none" w="med" len="med"/>
                    </a:lnL>
                    <a:lnR w="12700" cmpd="sng">
                      <a:noFill/>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7623">
                <a:tc>
                  <a:txBody>
                    <a:bodyPr/>
                    <a:lstStyle/>
                    <a:p>
                      <a:r>
                        <a:rPr lang="en-US" sz="1200" b="1" kern="1200" dirty="0">
                          <a:solidFill>
                            <a:schemeClr val="tx1">
                              <a:lumMod val="50000"/>
                              <a:lumOff val="50000"/>
                            </a:schemeClr>
                          </a:solidFill>
                          <a:latin typeface="Calibri" panose="020F0502020204030204" pitchFamily="34" charset="0"/>
                          <a:ea typeface="+mn-ea"/>
                          <a:cs typeface="+mn-cs"/>
                        </a:rPr>
                        <a:t>Referral</a:t>
                      </a:r>
                      <a:r>
                        <a:rPr lang="en-US" sz="1200" b="1" dirty="0">
                          <a:ln w="3175">
                            <a:solidFill>
                              <a:schemeClr val="tx1"/>
                            </a:solidFill>
                            <a:prstDash val="sysDash"/>
                          </a:ln>
                          <a:solidFill>
                            <a:schemeClr val="tx1">
                              <a:lumMod val="50000"/>
                              <a:lumOff val="50000"/>
                            </a:schemeClr>
                          </a:solidFill>
                          <a:latin typeface="Calibri" panose="020F0502020204030204" pitchFamily="34" charset="0"/>
                        </a:rPr>
                        <a:t> </a:t>
                      </a:r>
                      <a:r>
                        <a:rPr lang="en-US" sz="1200" b="1" kern="1200" dirty="0">
                          <a:solidFill>
                            <a:schemeClr val="tx1">
                              <a:lumMod val="50000"/>
                              <a:lumOff val="50000"/>
                            </a:schemeClr>
                          </a:solidFill>
                          <a:latin typeface="Calibri" panose="020F0502020204030204" pitchFamily="34" charset="0"/>
                          <a:ea typeface="+mn-ea"/>
                          <a:cs typeface="+mn-cs"/>
                        </a:rPr>
                        <a:t>process</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200" b="1" kern="1200" dirty="0">
                          <a:solidFill>
                            <a:schemeClr val="tx1">
                              <a:lumMod val="50000"/>
                              <a:lumOff val="50000"/>
                            </a:schemeClr>
                          </a:solidFill>
                          <a:latin typeface="Calibri" panose="020F0502020204030204" pitchFamily="34" charset="0"/>
                          <a:ea typeface="+mn-ea"/>
                          <a:cs typeface="+mn-cs"/>
                        </a:rPr>
                        <a:t>Specialist referrals must be made by primary care physician</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200" b="1" kern="1200" dirty="0">
                          <a:solidFill>
                            <a:schemeClr val="tx1">
                              <a:lumMod val="50000"/>
                              <a:lumOff val="50000"/>
                            </a:schemeClr>
                          </a:solidFill>
                          <a:latin typeface="Calibri" panose="020F0502020204030204" pitchFamily="34" charset="0"/>
                          <a:ea typeface="+mn-ea"/>
                          <a:cs typeface="+mn-cs"/>
                        </a:rPr>
                        <a:t>Can self-refer to specialist</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7623">
                <a:tc gridSpan="3">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2" name="Rectangle 21"/>
          <p:cNvSpPr/>
          <p:nvPr/>
        </p:nvSpPr>
        <p:spPr>
          <a:xfrm>
            <a:off x="3283397" y="2812481"/>
            <a:ext cx="2647847" cy="1784231"/>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071287" y="2812481"/>
            <a:ext cx="2647847" cy="1784231"/>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208090" y="4647235"/>
            <a:ext cx="2863197" cy="1277273"/>
          </a:xfrm>
          <a:prstGeom prst="rect">
            <a:avLst/>
          </a:prstGeom>
        </p:spPr>
        <p:txBody>
          <a:bodyPr wrap="square">
            <a:spAutoFit/>
          </a:bodyPr>
          <a:lstStyle/>
          <a:p>
            <a:pPr>
              <a:spcAft>
                <a:spcPts val="1200"/>
              </a:spcAft>
            </a:pPr>
            <a:r>
              <a:rPr lang="en-US" sz="1100" b="1" dirty="0">
                <a:solidFill>
                  <a:srgbClr val="006EC0"/>
                </a:solidFill>
              </a:rPr>
              <a:t>*Where you live affects the health plans available for enrollment. UC’s HMO plans, Kaiser and UC Blue &amp; Gold, are not available in some regions in California, nor outside the state. Talk to your local Benefits Office about your options before you enroll and if you plan to move.</a:t>
            </a:r>
            <a:endParaRPr lang="en-US" sz="1100" b="1" dirty="0">
              <a:solidFill>
                <a:srgbClr val="006EC0"/>
              </a:solidFill>
              <a:cs typeface="Calibri"/>
            </a:endParaRPr>
          </a:p>
        </p:txBody>
      </p:sp>
    </p:spTree>
    <p:extLst>
      <p:ext uri="{BB962C8B-B14F-4D97-AF65-F5344CB8AC3E}">
        <p14:creationId xmlns:p14="http://schemas.microsoft.com/office/powerpoint/2010/main" val="14315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1-intro-6.jpg"/>
          <p:cNvPicPr>
            <a:picLocks noChangeAspect="1"/>
          </p:cNvPicPr>
          <p:nvPr/>
        </p:nvPicPr>
        <p:blipFill rotWithShape="1">
          <a:blip r:embed="rId3">
            <a:extLst>
              <a:ext uri="{28A0092B-C50C-407E-A947-70E740481C1C}">
                <a14:useLocalDpi xmlns:a14="http://schemas.microsoft.com/office/drawing/2010/main" val="0"/>
              </a:ext>
            </a:extLst>
          </a:blip>
          <a:srcRect t="7387" b="17838"/>
          <a:stretch/>
        </p:blipFill>
        <p:spPr>
          <a:xfrm>
            <a:off x="0" y="506626"/>
            <a:ext cx="9142571" cy="5128055"/>
          </a:xfrm>
          <a:prstGeom prst="rect">
            <a:avLst/>
          </a:prstGeom>
        </p:spPr>
      </p:pic>
      <p:sp>
        <p:nvSpPr>
          <p:cNvPr id="4" name="Rectangle 3"/>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5" name="TextBox 4"/>
          <p:cNvSpPr txBox="1"/>
          <p:nvPr/>
        </p:nvSpPr>
        <p:spPr>
          <a:xfrm>
            <a:off x="8449291" y="-37071"/>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a:t>
            </a:fld>
            <a:endParaRPr lang="en-US" sz="1200" dirty="0">
              <a:solidFill>
                <a:schemeClr val="tx1">
                  <a:lumMod val="65000"/>
                  <a:lumOff val="35000"/>
                </a:schemeClr>
              </a:solidFill>
            </a:endParaRPr>
          </a:p>
        </p:txBody>
      </p:sp>
      <p:cxnSp>
        <p:nvCxnSpPr>
          <p:cNvPr id="6" name="Straight Connector 5"/>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50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Kaiser and UC Blue &amp; Gold HMOs</a:t>
            </a:r>
          </a:p>
          <a:p>
            <a:endParaRPr lang="en-US" sz="2200" dirty="0"/>
          </a:p>
          <a:p>
            <a:endParaRPr lang="en-US" dirty="0"/>
          </a:p>
        </p:txBody>
      </p:sp>
      <p:sp>
        <p:nvSpPr>
          <p:cNvPr id="6" name="TextBox 5"/>
          <p:cNvSpPr txBox="1"/>
          <p:nvPr/>
        </p:nvSpPr>
        <p:spPr>
          <a:xfrm>
            <a:off x="420199" y="2714173"/>
            <a:ext cx="4361351" cy="2769989"/>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In-network coverage only, except in emergencies</a:t>
            </a:r>
          </a:p>
          <a:p>
            <a:pPr marL="285750" indent="-285750">
              <a:spcAft>
                <a:spcPts val="1200"/>
              </a:spcAft>
              <a:buFont typeface="Lucida Grande"/>
              <a:buChar char="—"/>
            </a:pPr>
            <a:r>
              <a:rPr lang="en-US" sz="1600" b="1" dirty="0">
                <a:solidFill>
                  <a:srgbClr val="0070C0"/>
                </a:solidFill>
                <a:latin typeface="Calibri"/>
                <a:cs typeface="Calibri"/>
              </a:rPr>
              <a:t>Review the directory; no network access outside of CA</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PCP coordinates your care and makes referrals</a:t>
            </a:r>
          </a:p>
          <a:p>
            <a:pPr marL="285750" indent="-285750">
              <a:spcAft>
                <a:spcPts val="1200"/>
              </a:spcAft>
              <a:buFont typeface="Lucida Grande"/>
              <a:buChar char="—"/>
            </a:pPr>
            <a:r>
              <a:rPr lang="en-US" sz="1600" b="1" dirty="0">
                <a:solidFill>
                  <a:srgbClr val="0070C0"/>
                </a:solidFill>
                <a:latin typeface="Calibri"/>
                <a:cs typeface="Calibri"/>
              </a:rPr>
              <a:t>UC Blue &amp; Gold provider ID# requested during enrollment process</a:t>
            </a:r>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73149" y="2714173"/>
            <a:ext cx="4018451" cy="707886"/>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Pay fixed copay for Rx and other services</a:t>
            </a: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20</a:t>
            </a:fld>
            <a:endParaRPr lang="en-US" sz="1200" dirty="0">
              <a:solidFill>
                <a:schemeClr val="tx1">
                  <a:lumMod val="65000"/>
                  <a:lumOff val="35000"/>
                </a:schemeClr>
              </a:solidFill>
            </a:endParaRPr>
          </a:p>
        </p:txBody>
      </p:sp>
      <p:sp>
        <p:nvSpPr>
          <p:cNvPr id="10" name="Rectangle 9"/>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Rectangle 12"/>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20</a:t>
            </a:fld>
            <a:endParaRPr lang="en-US" sz="1200" dirty="0"/>
          </a:p>
        </p:txBody>
      </p:sp>
      <p:cxnSp>
        <p:nvCxnSpPr>
          <p:cNvPr id="14" name="Straight Connector 13"/>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938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UC Care PPO</a:t>
            </a:r>
          </a:p>
          <a:p>
            <a:endParaRPr lang="en-US" sz="2200" dirty="0"/>
          </a:p>
          <a:p>
            <a:endParaRPr lang="en-US" dirty="0"/>
          </a:p>
        </p:txBody>
      </p:sp>
      <p:sp>
        <p:nvSpPr>
          <p:cNvPr id="6" name="TextBox 5"/>
          <p:cNvSpPr txBox="1"/>
          <p:nvPr/>
        </p:nvSpPr>
        <p:spPr>
          <a:xfrm>
            <a:off x="420199" y="2714173"/>
            <a:ext cx="4361351" cy="273921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In-network</a:t>
            </a:r>
          </a:p>
          <a:p>
            <a:pPr marL="285750" indent="-285750">
              <a:spcAft>
                <a:spcPts val="1200"/>
              </a:spcAft>
              <a:buFont typeface="Lucida Grande"/>
              <a:buChar char="—"/>
            </a:pPr>
            <a:r>
              <a:rPr lang="en-US" sz="1600" b="1" dirty="0">
                <a:solidFill>
                  <a:schemeClr val="accent6">
                    <a:lumMod val="75000"/>
                  </a:schemeClr>
                </a:solidFill>
                <a:latin typeface="Calibri"/>
                <a:cs typeface="Calibri"/>
              </a:rPr>
              <a:t>UC Select </a:t>
            </a:r>
            <a:r>
              <a:rPr lang="en-US" sz="1600" b="1" dirty="0">
                <a:solidFill>
                  <a:srgbClr val="0070C0"/>
                </a:solidFill>
                <a:latin typeface="Calibri"/>
                <a:cs typeface="Calibri"/>
              </a:rPr>
              <a:t>network:  </a:t>
            </a:r>
            <a:r>
              <a:rPr lang="en-US" sz="1600" b="1" dirty="0">
                <a:solidFill>
                  <a:srgbClr val="0070C0"/>
                </a:solidFill>
                <a:cs typeface="Calibri"/>
              </a:rPr>
              <a:t>Customized network of UC facilities and other high-quality, lower-cost providers</a:t>
            </a:r>
          </a:p>
          <a:p>
            <a:pPr marL="285750" indent="-285750">
              <a:spcAft>
                <a:spcPts val="1200"/>
              </a:spcAft>
              <a:buFont typeface="Lucida Grande"/>
              <a:buChar char="—"/>
            </a:pPr>
            <a:r>
              <a:rPr lang="en-US" sz="1600" b="1" dirty="0">
                <a:solidFill>
                  <a:schemeClr val="accent6">
                    <a:lumMod val="75000"/>
                  </a:schemeClr>
                </a:solidFill>
                <a:latin typeface="Calibri"/>
                <a:cs typeface="Calibri"/>
              </a:rPr>
              <a:t>Anthem Preferred </a:t>
            </a:r>
            <a:r>
              <a:rPr lang="en-US" sz="1600" b="1" dirty="0">
                <a:solidFill>
                  <a:srgbClr val="0070C0"/>
                </a:solidFill>
                <a:latin typeface="Calibri"/>
                <a:cs typeface="Calibri"/>
              </a:rPr>
              <a:t>network</a:t>
            </a:r>
          </a:p>
          <a:p>
            <a:pPr marL="285750" indent="-285750">
              <a:spcAft>
                <a:spcPts val="1200"/>
              </a:spcAft>
              <a:buFont typeface="Lucida Grande"/>
              <a:buChar char="—"/>
            </a:pPr>
            <a:r>
              <a:rPr lang="en-US" sz="1600" b="1" dirty="0">
                <a:solidFill>
                  <a:schemeClr val="accent6">
                    <a:lumMod val="75000"/>
                  </a:schemeClr>
                </a:solidFill>
                <a:latin typeface="Calibri"/>
                <a:cs typeface="Calibri"/>
              </a:rPr>
              <a:t>Blue Cross Blue Shield Global Core</a:t>
            </a:r>
            <a:r>
              <a:rPr lang="en-US" sz="1600" b="1" dirty="0">
                <a:solidFill>
                  <a:srgbClr val="0070C0"/>
                </a:solidFill>
                <a:latin typeface="Calibri"/>
                <a:cs typeface="Calibri"/>
              </a:rPr>
              <a:t> network outside of CA and the U.S. </a:t>
            </a:r>
          </a:p>
          <a:p>
            <a:pPr marL="285750" indent="-285750">
              <a:spcAft>
                <a:spcPts val="1200"/>
              </a:spcAft>
              <a:buFont typeface="Lucida Grande"/>
              <a:buChar char="—"/>
            </a:pPr>
            <a:r>
              <a:rPr lang="en-US" sz="1600" b="1" dirty="0">
                <a:solidFill>
                  <a:schemeClr val="accent6">
                    <a:lumMod val="75000"/>
                  </a:schemeClr>
                </a:solidFill>
                <a:latin typeface="Calibri"/>
                <a:cs typeface="Calibri"/>
              </a:rPr>
              <a:t>Rx through </a:t>
            </a:r>
            <a:r>
              <a:rPr lang="en-US" sz="1600" b="1" dirty="0" err="1">
                <a:solidFill>
                  <a:schemeClr val="accent6">
                    <a:lumMod val="75000"/>
                  </a:schemeClr>
                </a:solidFill>
                <a:latin typeface="Calibri"/>
                <a:cs typeface="Calibri"/>
              </a:rPr>
              <a:t>Navitus</a:t>
            </a:r>
            <a:endParaRPr lang="en-US" sz="1600" b="1" dirty="0">
              <a:solidFill>
                <a:schemeClr val="accent6">
                  <a:lumMod val="75000"/>
                </a:schemeClr>
              </a:solidFill>
              <a:latin typeface="Calibri"/>
              <a:cs typeface="Calibri"/>
            </a:endParaRPr>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162550" y="2714173"/>
            <a:ext cx="3829050" cy="400110"/>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Out-of-network</a:t>
            </a: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21</a:t>
            </a:fld>
            <a:endParaRPr lang="en-US" sz="1200" dirty="0">
              <a:solidFill>
                <a:schemeClr val="tx1">
                  <a:lumMod val="65000"/>
                  <a:lumOff val="35000"/>
                </a:schemeClr>
              </a:solidFill>
            </a:endParaRP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5" name="Rectangle 14"/>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21</a:t>
            </a:fld>
            <a:endParaRPr lang="en-US" sz="1200" dirty="0"/>
          </a:p>
        </p:txBody>
      </p:sp>
    </p:spTree>
    <p:extLst>
      <p:ext uri="{BB962C8B-B14F-4D97-AF65-F5344CB8AC3E}">
        <p14:creationId xmlns:p14="http://schemas.microsoft.com/office/powerpoint/2010/main" val="428880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927240101"/>
              </p:ext>
            </p:extLst>
          </p:nvPr>
        </p:nvGraphicFramePr>
        <p:xfrm>
          <a:off x="487575" y="2408523"/>
          <a:ext cx="8235522" cy="3421380"/>
        </p:xfrm>
        <a:graphic>
          <a:graphicData uri="http://schemas.openxmlformats.org/drawingml/2006/table">
            <a:tbl>
              <a:tblPr firstRow="1" bandRow="1">
                <a:tableStyleId>{5C22544A-7EE6-4342-B048-85BDC9FD1C3A}</a:tableStyleId>
              </a:tblPr>
              <a:tblGrid>
                <a:gridCol w="2044272">
                  <a:extLst>
                    <a:ext uri="{9D8B030D-6E8A-4147-A177-3AD203B41FA5}">
                      <a16:colId xmlns:a16="http://schemas.microsoft.com/office/drawing/2014/main" val="20000"/>
                    </a:ext>
                  </a:extLst>
                </a:gridCol>
                <a:gridCol w="2047875">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2076450">
                  <a:extLst>
                    <a:ext uri="{9D8B030D-6E8A-4147-A177-3AD203B41FA5}">
                      <a16:colId xmlns:a16="http://schemas.microsoft.com/office/drawing/2014/main" val="20003"/>
                    </a:ext>
                  </a:extLst>
                </a:gridCol>
              </a:tblGrid>
              <a:tr h="354355">
                <a:tc>
                  <a:txBody>
                    <a:bodyPr/>
                    <a:lstStyle/>
                    <a:p>
                      <a:endParaRPr lang="en-US" sz="1150" b="1" kern="1200" dirty="0">
                        <a:solidFill>
                          <a:schemeClr val="tx1">
                            <a:lumMod val="65000"/>
                            <a:lumOff val="35000"/>
                          </a:schemeClr>
                        </a:solidFill>
                        <a:latin typeface="Calibri" panose="020F0502020204030204" pitchFamily="34" charset="0"/>
                        <a:ea typeface="+mn-ea"/>
                        <a:cs typeface="+mn-cs"/>
                      </a:endParaRPr>
                    </a:p>
                  </a:txBody>
                  <a:tcPr>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50" b="1" baseline="0" dirty="0">
                          <a:solidFill>
                            <a:schemeClr val="tx1">
                              <a:lumMod val="65000"/>
                              <a:lumOff val="35000"/>
                            </a:schemeClr>
                          </a:solidFill>
                        </a:rPr>
                        <a:t> </a:t>
                      </a:r>
                      <a:r>
                        <a:rPr lang="en-US" sz="1150" b="1" kern="1200" dirty="0">
                          <a:solidFill>
                            <a:schemeClr val="tx1">
                              <a:lumMod val="65000"/>
                              <a:lumOff val="35000"/>
                            </a:schemeClr>
                          </a:solidFill>
                          <a:latin typeface="Calibri" panose="020F0502020204030204" pitchFamily="34" charset="0"/>
                          <a:ea typeface="+mn-ea"/>
                          <a:cs typeface="+mn-cs"/>
                        </a:rPr>
                        <a:t>UC SELECT</a:t>
                      </a:r>
                    </a:p>
                  </a:txBody>
                  <a:tcPr>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D2F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50" b="1" kern="1200" dirty="0">
                          <a:solidFill>
                            <a:schemeClr val="tx1">
                              <a:lumMod val="65000"/>
                              <a:lumOff val="35000"/>
                            </a:schemeClr>
                          </a:solidFill>
                          <a:latin typeface="Calibri" panose="020F0502020204030204" pitchFamily="34" charset="0"/>
                          <a:ea typeface="+mn-ea"/>
                          <a:cs typeface="+mn-cs"/>
                        </a:rPr>
                        <a:t>ANTHEM PREFERRED</a:t>
                      </a:r>
                    </a:p>
                  </a:txBody>
                  <a:tcPr>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50" b="1" kern="1200" dirty="0">
                          <a:solidFill>
                            <a:schemeClr val="tx1">
                              <a:lumMod val="65000"/>
                              <a:lumOff val="35000"/>
                            </a:schemeClr>
                          </a:solidFill>
                          <a:latin typeface="Calibri" panose="020F0502020204030204" pitchFamily="34" charset="0"/>
                          <a:ea typeface="+mn-ea"/>
                          <a:cs typeface="+mn-cs"/>
                        </a:rPr>
                        <a:t>OUT-OF-NETWORK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50" b="1" kern="1200" dirty="0">
                        <a:solidFill>
                          <a:schemeClr val="tx1">
                            <a:lumMod val="65000"/>
                            <a:lumOff val="35000"/>
                          </a:schemeClr>
                        </a:solidFill>
                        <a:latin typeface="Calibri" panose="020F0502020204030204" pitchFamily="34" charset="0"/>
                        <a:ea typeface="+mn-ea"/>
                        <a:cs typeface="+mn-cs"/>
                      </a:endParaRPr>
                    </a:p>
                  </a:txBody>
                  <a:tcPr>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15451">
                <a:tc>
                  <a:txBody>
                    <a:bodyPr/>
                    <a:lstStyle/>
                    <a:p>
                      <a:r>
                        <a:rPr lang="en-US" sz="1150" b="1" dirty="0">
                          <a:solidFill>
                            <a:schemeClr val="tx1">
                              <a:lumMod val="65000"/>
                              <a:lumOff val="35000"/>
                            </a:schemeClr>
                          </a:solidFill>
                          <a:latin typeface="Calibri" panose="020F0502020204030204" pitchFamily="34" charset="0"/>
                        </a:rPr>
                        <a:t>Calendar-year deductible</a:t>
                      </a:r>
                    </a:p>
                  </a:txBody>
                  <a:tcPr>
                    <a:lnL w="12700" cmpd="sng">
                      <a:noFill/>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No deductible</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$500 Single</a:t>
                      </a:r>
                    </a:p>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$1,000 Family</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$750 Single</a:t>
                      </a:r>
                    </a:p>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$1,750 Family</a:t>
                      </a:r>
                    </a:p>
                  </a:txBody>
                  <a:tcPr>
                    <a:lnL w="9525" cap="flat" cmpd="sng" algn="ctr">
                      <a:solidFill>
                        <a:schemeClr val="tx1">
                          <a:lumMod val="50000"/>
                          <a:lumOff val="50000"/>
                        </a:schemeClr>
                      </a:solidFill>
                      <a:prstDash val="dot"/>
                      <a:round/>
                      <a:headEnd type="none" w="med" len="med"/>
                      <a:tailEnd type="none" w="med" len="med"/>
                    </a:lnL>
                    <a:lnR w="12700" cmpd="sng">
                      <a:noFill/>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54355">
                <a:tc>
                  <a:txBody>
                    <a:bodyPr/>
                    <a:lstStyle/>
                    <a:p>
                      <a:r>
                        <a:rPr lang="en-US" sz="1150" b="1" dirty="0">
                          <a:solidFill>
                            <a:schemeClr val="tx1">
                              <a:lumMod val="65000"/>
                              <a:lumOff val="35000"/>
                            </a:schemeClr>
                          </a:solidFill>
                          <a:latin typeface="Calibri" panose="020F0502020204030204" pitchFamily="34" charset="0"/>
                        </a:rPr>
                        <a:t>Physician office</a:t>
                      </a:r>
                      <a:r>
                        <a:rPr lang="en-US" sz="1150" b="1" baseline="0" dirty="0">
                          <a:solidFill>
                            <a:schemeClr val="tx1">
                              <a:lumMod val="65000"/>
                              <a:lumOff val="35000"/>
                            </a:schemeClr>
                          </a:solidFill>
                          <a:latin typeface="Calibri" panose="020F0502020204030204" pitchFamily="34" charset="0"/>
                        </a:rPr>
                        <a:t> visit, including specialists</a:t>
                      </a:r>
                      <a:endParaRPr lang="en-US" sz="1150" b="1" dirty="0">
                        <a:solidFill>
                          <a:schemeClr val="tx1">
                            <a:lumMod val="65000"/>
                            <a:lumOff val="35000"/>
                          </a:schemeClr>
                        </a:solidFill>
                        <a:latin typeface="Calibri" panose="020F0502020204030204" pitchFamily="34" charset="0"/>
                      </a:endParaRP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150" b="0" kern="1200" dirty="0">
                          <a:solidFill>
                            <a:schemeClr val="tx1">
                              <a:lumMod val="65000"/>
                              <a:lumOff val="35000"/>
                            </a:schemeClr>
                          </a:solidFill>
                          <a:latin typeface="Calibri" panose="020F0502020204030204" pitchFamily="34" charset="0"/>
                          <a:ea typeface="+mn-ea"/>
                          <a:cs typeface="+mn-cs"/>
                        </a:rPr>
                        <a:t>$20 copay</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30% coinsurance after deductible</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50% coinsurance after deductible*</a:t>
                      </a:r>
                    </a:p>
                  </a:txBody>
                  <a:tcPr>
                    <a:lnL w="9525" cap="flat" cmpd="sng" algn="ctr">
                      <a:solidFill>
                        <a:schemeClr val="tx1">
                          <a:lumMod val="50000"/>
                          <a:lumOff val="50000"/>
                        </a:schemeClr>
                      </a:solidFill>
                      <a:prstDash val="dot"/>
                      <a:round/>
                      <a:headEnd type="none" w="med" len="med"/>
                      <a:tailEnd type="none" w="med" len="med"/>
                    </a:lnL>
                    <a:lnR w="12700" cmpd="sng">
                      <a:noFill/>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54355">
                <a:tc>
                  <a:txBody>
                    <a:bodyPr/>
                    <a:lstStyle/>
                    <a:p>
                      <a:r>
                        <a:rPr lang="en-US" sz="1150" b="1" kern="1200" dirty="0">
                          <a:solidFill>
                            <a:schemeClr val="tx1">
                              <a:lumMod val="65000"/>
                              <a:lumOff val="35000"/>
                            </a:schemeClr>
                          </a:solidFill>
                          <a:latin typeface="Calibri" panose="020F0502020204030204" pitchFamily="34" charset="0"/>
                          <a:ea typeface="+mn-ea"/>
                          <a:cs typeface="+mn-cs"/>
                        </a:rPr>
                        <a:t>Outpatient surgery in hospital</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150" b="0" kern="1200" dirty="0">
                          <a:solidFill>
                            <a:schemeClr val="tx1">
                              <a:lumMod val="65000"/>
                              <a:lumOff val="35000"/>
                            </a:schemeClr>
                          </a:solidFill>
                          <a:latin typeface="Calibri" panose="020F0502020204030204" pitchFamily="34" charset="0"/>
                          <a:ea typeface="+mn-ea"/>
                          <a:cs typeface="+mn-cs"/>
                        </a:rPr>
                        <a:t>$100 copay</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30% coinsurance after deductible</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50% coinsurance after deductible*</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54355">
                <a:tc>
                  <a:txBody>
                    <a:bodyPr/>
                    <a:lstStyle/>
                    <a:p>
                      <a:r>
                        <a:rPr lang="en-US" sz="1150" b="1" kern="1200" dirty="0">
                          <a:solidFill>
                            <a:schemeClr val="tx1">
                              <a:lumMod val="65000"/>
                              <a:lumOff val="35000"/>
                            </a:schemeClr>
                          </a:solidFill>
                          <a:latin typeface="Calibri" panose="020F0502020204030204" pitchFamily="34" charset="0"/>
                          <a:ea typeface="+mn-ea"/>
                          <a:cs typeface="+mn-cs"/>
                        </a:rPr>
                        <a:t>Inpatient Non-emergency </a:t>
                      </a:r>
                      <a:r>
                        <a:rPr lang="en-US" sz="1150" b="1" kern="1200" baseline="0" dirty="0">
                          <a:solidFill>
                            <a:schemeClr val="tx1">
                              <a:lumMod val="65000"/>
                              <a:lumOff val="35000"/>
                            </a:schemeClr>
                          </a:solidFill>
                          <a:latin typeface="Calibri" panose="020F0502020204030204" pitchFamily="34" charset="0"/>
                          <a:ea typeface="+mn-ea"/>
                          <a:cs typeface="+mn-cs"/>
                        </a:rPr>
                        <a:t> facility services</a:t>
                      </a:r>
                      <a:endParaRPr lang="en-US" sz="1150" b="1" kern="1200" dirty="0">
                        <a:solidFill>
                          <a:schemeClr val="tx1">
                            <a:lumMod val="65000"/>
                            <a:lumOff val="35000"/>
                          </a:schemeClr>
                        </a:solidFill>
                        <a:latin typeface="Calibri" panose="020F0502020204030204" pitchFamily="34" charset="0"/>
                        <a:ea typeface="+mn-ea"/>
                        <a:cs typeface="+mn-cs"/>
                      </a:endParaRP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en-US" sz="1150" b="0" kern="1200" dirty="0">
                          <a:solidFill>
                            <a:schemeClr val="tx1">
                              <a:lumMod val="65000"/>
                              <a:lumOff val="35000"/>
                            </a:schemeClr>
                          </a:solidFill>
                          <a:latin typeface="Calibri" panose="020F0502020204030204" pitchFamily="34" charset="0"/>
                          <a:ea typeface="+mn-ea"/>
                          <a:cs typeface="+mn-cs"/>
                        </a:rPr>
                        <a:t>$250 copay per admission</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50" b="0" kern="1200" dirty="0">
                          <a:solidFill>
                            <a:schemeClr val="tx1">
                              <a:lumMod val="65000"/>
                              <a:lumOff val="35000"/>
                            </a:schemeClr>
                          </a:solidFill>
                          <a:latin typeface="Calibri" panose="020F0502020204030204" pitchFamily="34" charset="0"/>
                          <a:ea typeface="+mn-ea"/>
                          <a:cs typeface="+mn-cs"/>
                        </a:rPr>
                        <a:t>30% coinsurance</a:t>
                      </a:r>
                      <a:r>
                        <a:rPr lang="en-US" sz="1150" b="0" kern="1200" baseline="0" dirty="0">
                          <a:solidFill>
                            <a:schemeClr val="tx1">
                              <a:lumMod val="65000"/>
                              <a:lumOff val="35000"/>
                            </a:schemeClr>
                          </a:solidFill>
                          <a:latin typeface="Calibri" panose="020F0502020204030204" pitchFamily="34" charset="0"/>
                          <a:ea typeface="+mn-ea"/>
                          <a:cs typeface="+mn-cs"/>
                        </a:rPr>
                        <a:t> after deductible</a:t>
                      </a:r>
                      <a:endParaRPr lang="en-US" sz="1150" b="0" kern="1200" dirty="0">
                        <a:solidFill>
                          <a:schemeClr val="tx1">
                            <a:lumMod val="65000"/>
                            <a:lumOff val="35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50" b="0" kern="1200" dirty="0">
                          <a:solidFill>
                            <a:schemeClr val="tx1">
                              <a:lumMod val="65000"/>
                              <a:lumOff val="35000"/>
                            </a:schemeClr>
                          </a:solidFill>
                          <a:latin typeface="Calibri" panose="020F0502020204030204" pitchFamily="34" charset="0"/>
                          <a:ea typeface="+mn-ea"/>
                          <a:cs typeface="+mn-cs"/>
                        </a:rPr>
                        <a:t>50% coinsurance after deductible*</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18881">
                <a:tc>
                  <a:txBody>
                    <a:bodyPr/>
                    <a:lstStyle/>
                    <a:p>
                      <a:r>
                        <a:rPr lang="en-US" sz="1150" b="1" kern="1200" dirty="0">
                          <a:solidFill>
                            <a:schemeClr val="tx1">
                              <a:lumMod val="65000"/>
                              <a:lumOff val="35000"/>
                            </a:schemeClr>
                          </a:solidFill>
                          <a:latin typeface="Calibri" panose="020F0502020204030204" pitchFamily="34" charset="0"/>
                          <a:ea typeface="+mn-ea"/>
                          <a:cs typeface="+mn-cs"/>
                        </a:rPr>
                        <a:t>Out-of-pocket maximum (medical, behavioral health and pharmacy</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$6,100 Single</a:t>
                      </a:r>
                    </a:p>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$9,700 Family</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$7,600 Single</a:t>
                      </a:r>
                    </a:p>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$14,200 Family</a:t>
                      </a:r>
                    </a:p>
                    <a:p>
                      <a:pPr marL="0" algn="l" defTabSz="457200" rtl="0" eaLnBrk="1" latinLnBrk="0" hangingPunct="1"/>
                      <a:endParaRPr lang="en-US" sz="1150" b="0" kern="1200" dirty="0">
                        <a:solidFill>
                          <a:schemeClr val="tx1">
                            <a:lumMod val="65000"/>
                            <a:lumOff val="35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$9,600 Single</a:t>
                      </a:r>
                    </a:p>
                    <a:p>
                      <a:pPr marL="0" algn="l" defTabSz="457200" rtl="0" eaLnBrk="1" latinLnBrk="0" hangingPunct="1">
                        <a:spcAft>
                          <a:spcPts val="600"/>
                        </a:spcAft>
                      </a:pPr>
                      <a:r>
                        <a:rPr lang="en-US" sz="1150" b="0" kern="1200" dirty="0">
                          <a:solidFill>
                            <a:schemeClr val="tx1">
                              <a:lumMod val="65000"/>
                              <a:lumOff val="35000"/>
                            </a:schemeClr>
                          </a:solidFill>
                          <a:latin typeface="Calibri" panose="020F0502020204030204" pitchFamily="34" charset="0"/>
                          <a:ea typeface="+mn-ea"/>
                          <a:cs typeface="+mn-cs"/>
                        </a:rPr>
                        <a:t>$20,200 Family</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3260">
                <a:tc gridSpan="3">
                  <a:txBody>
                    <a:bodyPr/>
                    <a:lstStyle/>
                    <a:p>
                      <a:r>
                        <a:rPr lang="en-US" dirty="0">
                          <a:ln w="3175">
                            <a:solidFill>
                              <a:schemeClr val="tx1"/>
                            </a:solidFill>
                            <a:prstDash val="sysDash"/>
                          </a:ln>
                        </a:rPr>
                        <a:t>                                     </a:t>
                      </a:r>
                      <a:r>
                        <a:rPr lang="en-US" sz="900" b="1" kern="1200" dirty="0">
                          <a:solidFill>
                            <a:schemeClr val="tx1">
                              <a:lumMod val="50000"/>
                              <a:lumOff val="50000"/>
                            </a:schemeClr>
                          </a:solidFill>
                          <a:latin typeface="Calibri" panose="020F0502020204030204" pitchFamily="34" charset="0"/>
                          <a:ea typeface="+mn-ea"/>
                          <a:cs typeface="+mn-cs"/>
                        </a:rPr>
                        <a:t>*Plan pays 50% of allowable charges and member responsible for remaining balance</a:t>
                      </a: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endParaRPr lang="en-US"/>
                    </a:p>
                  </a:txBody>
                  <a:tcPr/>
                </a:tc>
                <a:tc>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6" name="TextBox 5"/>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22</a:t>
            </a:fld>
            <a:endParaRPr lang="en-US" sz="1200" dirty="0">
              <a:solidFill>
                <a:schemeClr val="tx1">
                  <a:lumMod val="65000"/>
                  <a:lumOff val="35000"/>
                </a:schemeClr>
              </a:solidFill>
            </a:endParaRPr>
          </a:p>
        </p:txBody>
      </p:sp>
      <p:cxnSp>
        <p:nvCxnSpPr>
          <p:cNvPr id="8" name="Straight Connector 7"/>
          <p:cNvCxnSpPr/>
          <p:nvPr/>
        </p:nvCxnSpPr>
        <p:spPr>
          <a:xfrm>
            <a:off x="429228" y="5884793"/>
            <a:ext cx="815662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 name="TextBox 9"/>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1" name="Rectangle 10"/>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22</a:t>
            </a:fld>
            <a:endParaRPr lang="en-US" sz="1200" dirty="0"/>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533532" y="2416370"/>
            <a:ext cx="2027911" cy="3049438"/>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570569" y="2416370"/>
            <a:ext cx="2066568" cy="3049438"/>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60833" y="2262172"/>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67443" y="1528773"/>
            <a:ext cx="1766227" cy="1046440"/>
          </a:xfrm>
          <a:prstGeom prst="rect">
            <a:avLst/>
          </a:prstGeom>
          <a:noFill/>
        </p:spPr>
        <p:txBody>
          <a:bodyPr wrap="square" rtlCol="0">
            <a:spAutoFit/>
          </a:bodyPr>
          <a:lstStyle/>
          <a:p>
            <a:r>
              <a:rPr lang="en-US" sz="2200" dirty="0">
                <a:solidFill>
                  <a:schemeClr val="tx1">
                    <a:lumMod val="85000"/>
                    <a:lumOff val="15000"/>
                  </a:schemeClr>
                </a:solidFill>
              </a:rPr>
              <a:t>UC Care PPO</a:t>
            </a:r>
          </a:p>
          <a:p>
            <a:endParaRPr lang="en-US" sz="2200" dirty="0"/>
          </a:p>
          <a:p>
            <a:endParaRPr lang="en-US" dirty="0"/>
          </a:p>
        </p:txBody>
      </p:sp>
    </p:spTree>
    <p:extLst>
      <p:ext uri="{BB962C8B-B14F-4D97-AF65-F5344CB8AC3E}">
        <p14:creationId xmlns:p14="http://schemas.microsoft.com/office/powerpoint/2010/main" val="195122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UC Health Savings Plan</a:t>
            </a:r>
          </a:p>
          <a:p>
            <a:endParaRPr lang="en-US" sz="2200" dirty="0"/>
          </a:p>
          <a:p>
            <a:endParaRPr lang="en-US" dirty="0"/>
          </a:p>
        </p:txBody>
      </p:sp>
      <p:sp>
        <p:nvSpPr>
          <p:cNvPr id="6" name="TextBox 5"/>
          <p:cNvSpPr txBox="1"/>
          <p:nvPr/>
        </p:nvSpPr>
        <p:spPr>
          <a:xfrm>
            <a:off x="420200" y="2714173"/>
            <a:ext cx="3961300" cy="221599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Combines a higher-deductible PPO with a health savings account to pay out-of-pocket expenses</a:t>
            </a:r>
          </a:p>
          <a:p>
            <a:pPr marL="285750" indent="-285750">
              <a:spcAft>
                <a:spcPts val="1200"/>
              </a:spcAft>
              <a:buFont typeface="Lucida Grande"/>
              <a:buChar char="—"/>
            </a:pPr>
            <a:r>
              <a:rPr lang="en-US" sz="1600" b="1" dirty="0">
                <a:solidFill>
                  <a:srgbClr val="0070C0"/>
                </a:solidFill>
                <a:latin typeface="Calibri"/>
                <a:cs typeface="Calibri"/>
              </a:rPr>
              <a:t>Medical Coverage: Anthem PPO</a:t>
            </a:r>
          </a:p>
          <a:p>
            <a:pPr marL="285750" indent="-285750">
              <a:spcAft>
                <a:spcPts val="1200"/>
              </a:spcAft>
              <a:buFont typeface="Lucida Grande"/>
              <a:buChar char="—"/>
            </a:pPr>
            <a:r>
              <a:rPr lang="en-US" sz="1600" b="1" dirty="0">
                <a:solidFill>
                  <a:srgbClr val="0070C0"/>
                </a:solidFill>
                <a:latin typeface="Calibri"/>
                <a:cs typeface="Calibri"/>
              </a:rPr>
              <a:t>Rx through </a:t>
            </a:r>
            <a:r>
              <a:rPr lang="en-US" sz="1600" b="1" dirty="0" err="1">
                <a:solidFill>
                  <a:srgbClr val="0070C0"/>
                </a:solidFill>
                <a:latin typeface="Calibri"/>
                <a:cs typeface="Calibri"/>
              </a:rPr>
              <a:t>Navitus</a:t>
            </a:r>
            <a:endParaRPr lang="en-US" sz="1600" b="1" dirty="0">
              <a:solidFill>
                <a:srgbClr val="0070C0"/>
              </a:solidFill>
              <a:latin typeface="Calibri"/>
              <a:cs typeface="Calibri"/>
            </a:endParaRPr>
          </a:p>
          <a:p>
            <a:pPr marL="285750" indent="-285750">
              <a:spcAft>
                <a:spcPts val="1200"/>
              </a:spcAft>
              <a:buFont typeface="Lucida Grande"/>
              <a:buChar char="—"/>
            </a:pPr>
            <a:r>
              <a:rPr lang="en-US" sz="1600" b="1" dirty="0">
                <a:solidFill>
                  <a:srgbClr val="0070C0"/>
                </a:solidFill>
                <a:latin typeface="Calibri"/>
                <a:cs typeface="Calibri"/>
              </a:rPr>
              <a:t>Health Savings Account: </a:t>
            </a:r>
            <a:r>
              <a:rPr lang="en-US" sz="1600" b="1" dirty="0" err="1">
                <a:solidFill>
                  <a:srgbClr val="0070C0"/>
                </a:solidFill>
                <a:latin typeface="Calibri"/>
                <a:cs typeface="Calibri"/>
              </a:rPr>
              <a:t>HealthEquity</a:t>
            </a:r>
            <a:endParaRPr lang="en-US" sz="1600" b="1" dirty="0">
              <a:solidFill>
                <a:srgbClr val="0070C0"/>
              </a:solidFill>
              <a:latin typeface="Calibri"/>
              <a:cs typeface="Calibri"/>
            </a:endParaRPr>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73150" y="2714173"/>
            <a:ext cx="3358050" cy="2369880"/>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In-network coverage</a:t>
            </a:r>
          </a:p>
          <a:p>
            <a:pPr marL="285750" indent="-285750">
              <a:spcAft>
                <a:spcPts val="1200"/>
              </a:spcAft>
              <a:buFont typeface="Lucida Grande"/>
              <a:buChar char="—"/>
            </a:pPr>
            <a:r>
              <a:rPr lang="en-US" sz="1600" b="1" dirty="0">
                <a:solidFill>
                  <a:srgbClr val="0070C0"/>
                </a:solidFill>
                <a:latin typeface="Calibri"/>
                <a:cs typeface="Calibri"/>
              </a:rPr>
              <a:t>Anthem Preferred network</a:t>
            </a:r>
          </a:p>
          <a:p>
            <a:pPr marL="285750" indent="-285750">
              <a:spcAft>
                <a:spcPts val="1200"/>
              </a:spcAft>
              <a:buFont typeface="Lucida Grande"/>
              <a:buChar char="—"/>
            </a:pPr>
            <a:r>
              <a:rPr lang="en-US" sz="1600" b="1" dirty="0">
                <a:solidFill>
                  <a:srgbClr val="0070C0"/>
                </a:solidFill>
                <a:latin typeface="Calibri"/>
                <a:cs typeface="Calibri"/>
              </a:rPr>
              <a:t>Blue Cross Blue Shield Global Core network outside of CA and U.S.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Out-of-network coverage</a:t>
            </a:r>
          </a:p>
          <a:p>
            <a:pPr marL="285750" indent="-285750">
              <a:spcAft>
                <a:spcPts val="1200"/>
              </a:spcAft>
              <a:buFont typeface="Sylfaen" panose="010A0502050306030303" pitchFamily="18" charset="0"/>
              <a:buChar char="-"/>
            </a:pPr>
            <a:endParaRPr lang="en-US" sz="2000" dirty="0">
              <a:solidFill>
                <a:schemeClr val="tx2">
                  <a:lumMod val="40000"/>
                  <a:lumOff val="60000"/>
                </a:schemeClr>
              </a:solidFill>
              <a:latin typeface="Arial" panose="020B0604020202020204" pitchFamily="34" charset="0"/>
              <a:cs typeface="Arial" panose="020B0604020202020204" pitchFamily="34" charset="0"/>
            </a:endParaRPr>
          </a:p>
        </p:txBody>
      </p:sp>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23</a:t>
            </a:fld>
            <a:endParaRPr lang="en-US" sz="1200" dirty="0">
              <a:solidFill>
                <a:schemeClr val="tx1">
                  <a:lumMod val="65000"/>
                  <a:lumOff val="35000"/>
                </a:schemeClr>
              </a:solidFill>
            </a:endParaRPr>
          </a:p>
        </p:txBody>
      </p:sp>
      <p:sp>
        <p:nvSpPr>
          <p:cNvPr id="10" name="Rectangle 9"/>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Rectangle 12"/>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23</a:t>
            </a:fld>
            <a:endParaRPr lang="en-US" sz="1200" dirty="0"/>
          </a:p>
        </p:txBody>
      </p:sp>
      <p:cxnSp>
        <p:nvCxnSpPr>
          <p:cNvPr id="14" name="Straight Connector 13"/>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83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24</a:t>
            </a:fld>
            <a:endParaRPr lang="en-US" sz="1200" dirty="0">
              <a:solidFill>
                <a:schemeClr val="tx1">
                  <a:lumMod val="65000"/>
                  <a:lumOff val="35000"/>
                </a:schemeClr>
              </a:solidFill>
            </a:endParaRPr>
          </a:p>
        </p:txBody>
      </p:sp>
      <p:sp>
        <p:nvSpPr>
          <p:cNvPr id="9" name="TextBox 8"/>
          <p:cNvSpPr txBox="1"/>
          <p:nvPr/>
        </p:nvSpPr>
        <p:spPr>
          <a:xfrm>
            <a:off x="363769" y="1304926"/>
            <a:ext cx="3712931"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UC Health Savings Plan</a:t>
            </a:r>
            <a:endParaRPr lang="en-US" dirty="0"/>
          </a:p>
        </p:txBody>
      </p:sp>
      <p:sp>
        <p:nvSpPr>
          <p:cNvPr id="11" name="TextBox 10"/>
          <p:cNvSpPr txBox="1"/>
          <p:nvPr/>
        </p:nvSpPr>
        <p:spPr>
          <a:xfrm>
            <a:off x="4928260" y="1832432"/>
            <a:ext cx="3710916" cy="430887"/>
          </a:xfrm>
          <a:prstGeom prst="rect">
            <a:avLst/>
          </a:prstGeom>
          <a:solidFill>
            <a:srgbClr val="00B0F0"/>
          </a:solidFill>
        </p:spPr>
        <p:txBody>
          <a:bodyPr wrap="square" rtlCol="0">
            <a:spAutoFit/>
          </a:bodyPr>
          <a:lstStyle/>
          <a:p>
            <a:pPr algn="ctr"/>
            <a:r>
              <a:rPr lang="en-US" sz="2200" b="1" dirty="0">
                <a:solidFill>
                  <a:schemeClr val="bg1"/>
                </a:solidFill>
              </a:rPr>
              <a:t>NO MEDICARE/HEALTH FSA</a:t>
            </a:r>
            <a:endParaRPr lang="en-US" b="1" dirty="0">
              <a:solidFill>
                <a:schemeClr val="bg1"/>
              </a:solidFill>
            </a:endParaRPr>
          </a:p>
        </p:txBody>
      </p:sp>
      <p:cxnSp>
        <p:nvCxnSpPr>
          <p:cNvPr id="12" name="Straight Connector 11"/>
          <p:cNvCxnSpPr/>
          <p:nvPr/>
        </p:nvCxnSpPr>
        <p:spPr>
          <a:xfrm>
            <a:off x="429228" y="5884793"/>
            <a:ext cx="815662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5" name="Rectangle 14"/>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24</a:t>
            </a:fld>
            <a:endParaRPr lang="en-US" sz="1200" dirty="0"/>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Table 16"/>
          <p:cNvGraphicFramePr>
            <a:graphicFrameLocks noGrp="1"/>
          </p:cNvGraphicFramePr>
          <p:nvPr>
            <p:extLst>
              <p:ext uri="{D42A27DB-BD31-4B8C-83A1-F6EECF244321}">
                <p14:modId xmlns:p14="http://schemas.microsoft.com/office/powerpoint/2010/main" val="3761869754"/>
              </p:ext>
            </p:extLst>
          </p:nvPr>
        </p:nvGraphicFramePr>
        <p:xfrm>
          <a:off x="478053" y="2376346"/>
          <a:ext cx="8233461" cy="3359923"/>
        </p:xfrm>
        <a:graphic>
          <a:graphicData uri="http://schemas.openxmlformats.org/drawingml/2006/table">
            <a:tbl>
              <a:tblPr firstRow="1" bandRow="1">
                <a:tableStyleId>{5C22544A-7EE6-4342-B048-85BDC9FD1C3A}</a:tableStyleId>
              </a:tblPr>
              <a:tblGrid>
                <a:gridCol w="2778682">
                  <a:extLst>
                    <a:ext uri="{9D8B030D-6E8A-4147-A177-3AD203B41FA5}">
                      <a16:colId xmlns:a16="http://schemas.microsoft.com/office/drawing/2014/main" val="20000"/>
                    </a:ext>
                  </a:extLst>
                </a:gridCol>
                <a:gridCol w="2809473">
                  <a:extLst>
                    <a:ext uri="{9D8B030D-6E8A-4147-A177-3AD203B41FA5}">
                      <a16:colId xmlns:a16="http://schemas.microsoft.com/office/drawing/2014/main" val="20001"/>
                    </a:ext>
                  </a:extLst>
                </a:gridCol>
                <a:gridCol w="2645306">
                  <a:extLst>
                    <a:ext uri="{9D8B030D-6E8A-4147-A177-3AD203B41FA5}">
                      <a16:colId xmlns:a16="http://schemas.microsoft.com/office/drawing/2014/main" val="20002"/>
                    </a:ext>
                  </a:extLst>
                </a:gridCol>
              </a:tblGrid>
              <a:tr h="482241">
                <a:tc>
                  <a:txBody>
                    <a:bodyPr/>
                    <a:lstStyle/>
                    <a:p>
                      <a:endParaRPr lang="en-US" sz="1200" b="1" kern="1200" dirty="0">
                        <a:solidFill>
                          <a:schemeClr val="tx1">
                            <a:lumMod val="50000"/>
                            <a:lumOff val="50000"/>
                          </a:schemeClr>
                        </a:solidFill>
                        <a:latin typeface="Calibri" panose="020F0502020204030204" pitchFamily="34" charset="0"/>
                        <a:ea typeface="+mn-ea"/>
                        <a:cs typeface="+mn-cs"/>
                      </a:endParaRPr>
                    </a:p>
                  </a:txBody>
                  <a:tcPr>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50000"/>
                              <a:lumOff val="50000"/>
                            </a:schemeClr>
                          </a:solidFill>
                          <a:latin typeface="Calibri" panose="020F0502020204030204" pitchFamily="34" charset="0"/>
                          <a:ea typeface="+mn-ea"/>
                          <a:cs typeface="+mn-cs"/>
                        </a:rPr>
                        <a:t>IN-NETWORK</a:t>
                      </a:r>
                    </a:p>
                  </a:txBody>
                  <a:tcPr anchor="b">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50000"/>
                              <a:lumOff val="50000"/>
                            </a:schemeClr>
                          </a:solidFill>
                          <a:latin typeface="Calibri" panose="020F0502020204030204" pitchFamily="34" charset="0"/>
                          <a:ea typeface="+mn-ea"/>
                          <a:cs typeface="+mn-cs"/>
                        </a:rPr>
                        <a:t>OUT-OF-NETWORK</a:t>
                      </a:r>
                    </a:p>
                  </a:txBody>
                  <a:tcPr anchor="b">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37229">
                <a:tc>
                  <a:txBody>
                    <a:bodyPr/>
                    <a:lstStyle/>
                    <a:p>
                      <a:pPr>
                        <a:spcAft>
                          <a:spcPts val="600"/>
                        </a:spcAft>
                      </a:pPr>
                      <a:r>
                        <a:rPr lang="en-US" sz="1200" b="1" dirty="0">
                          <a:solidFill>
                            <a:schemeClr val="tx1">
                              <a:lumMod val="50000"/>
                              <a:lumOff val="50000"/>
                            </a:schemeClr>
                          </a:solidFill>
                          <a:latin typeface="Calibri" panose="020F0502020204030204" pitchFamily="34" charset="0"/>
                        </a:rPr>
                        <a:t>Deductible</a:t>
                      </a:r>
                    </a:p>
                    <a:p>
                      <a:pPr marL="0" indent="0">
                        <a:spcAft>
                          <a:spcPts val="600"/>
                        </a:spcAft>
                        <a:buFontTx/>
                        <a:buNone/>
                      </a:pPr>
                      <a:r>
                        <a:rPr lang="en-US" sz="1100" b="1" baseline="0" dirty="0">
                          <a:solidFill>
                            <a:schemeClr val="tx1">
                              <a:lumMod val="50000"/>
                              <a:lumOff val="50000"/>
                            </a:schemeClr>
                          </a:solidFill>
                          <a:latin typeface="Calibri" panose="020F0502020204030204" pitchFamily="34" charset="0"/>
                        </a:rPr>
                        <a:t>- Single</a:t>
                      </a:r>
                    </a:p>
                    <a:p>
                      <a:pPr marL="0" indent="0">
                        <a:spcAft>
                          <a:spcPts val="600"/>
                        </a:spcAft>
                        <a:buFontTx/>
                        <a:buNone/>
                      </a:pPr>
                      <a:r>
                        <a:rPr lang="en-US" sz="1100" b="1" baseline="0" dirty="0">
                          <a:solidFill>
                            <a:schemeClr val="tx1">
                              <a:lumMod val="50000"/>
                              <a:lumOff val="50000"/>
                            </a:schemeClr>
                          </a:solidFill>
                          <a:latin typeface="Calibri" panose="020F0502020204030204" pitchFamily="34" charset="0"/>
                        </a:rPr>
                        <a:t>- Family</a:t>
                      </a:r>
                    </a:p>
                  </a:txBody>
                  <a:tcPr>
                    <a:lnL w="12700" cmpd="sng">
                      <a:noFill/>
                    </a:lnL>
                    <a:lnR w="9525" cap="flat" cmpd="sng" algn="ctr">
                      <a:solidFill>
                        <a:schemeClr val="tx1">
                          <a:lumMod val="50000"/>
                          <a:lumOff val="50000"/>
                        </a:schemeClr>
                      </a:solidFill>
                      <a:prstDash val="dot"/>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endParaRPr lang="en-US" sz="1100" b="1" kern="1200" dirty="0">
                        <a:solidFill>
                          <a:schemeClr val="tx1">
                            <a:lumMod val="50000"/>
                            <a:lumOff val="50000"/>
                          </a:schemeClr>
                        </a:solidFill>
                        <a:latin typeface="Calibri" panose="020F0502020204030204" pitchFamily="34" charset="0"/>
                        <a:ea typeface="+mn-ea"/>
                        <a:cs typeface="+mn-cs"/>
                      </a:endParaRP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$1,400</a:t>
                      </a: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$2,800</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endParaRPr lang="en-US" sz="1100" b="1" kern="1200" dirty="0">
                        <a:solidFill>
                          <a:schemeClr val="tx1">
                            <a:lumMod val="50000"/>
                            <a:lumOff val="50000"/>
                          </a:schemeClr>
                        </a:solidFill>
                        <a:latin typeface="Calibri" panose="020F0502020204030204" pitchFamily="34" charset="0"/>
                        <a:ea typeface="+mn-ea"/>
                        <a:cs typeface="+mn-cs"/>
                      </a:endParaRP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$2,550</a:t>
                      </a: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$5,100</a:t>
                      </a:r>
                    </a:p>
                  </a:txBody>
                  <a:tcPr>
                    <a:lnL w="9525" cap="flat" cmpd="sng" algn="ctr">
                      <a:solidFill>
                        <a:schemeClr val="tx1">
                          <a:lumMod val="50000"/>
                          <a:lumOff val="50000"/>
                        </a:schemeClr>
                      </a:solidFill>
                      <a:prstDash val="dot"/>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79564">
                <a:tc>
                  <a:txBody>
                    <a:bodyPr/>
                    <a:lstStyle/>
                    <a:p>
                      <a:pPr>
                        <a:spcAft>
                          <a:spcPts val="600"/>
                        </a:spcAft>
                      </a:pPr>
                      <a:r>
                        <a:rPr lang="en-US" sz="1200" b="1" dirty="0">
                          <a:solidFill>
                            <a:schemeClr val="tx1">
                              <a:lumMod val="50000"/>
                              <a:lumOff val="50000"/>
                            </a:schemeClr>
                          </a:solidFill>
                          <a:latin typeface="Calibri" panose="020F0502020204030204" pitchFamily="34" charset="0"/>
                        </a:rPr>
                        <a:t>Member pays</a:t>
                      </a:r>
                    </a:p>
                    <a:p>
                      <a:pPr>
                        <a:spcAft>
                          <a:spcPts val="0"/>
                        </a:spcAft>
                      </a:pPr>
                      <a:r>
                        <a:rPr lang="en-US" sz="1100" b="1" dirty="0">
                          <a:solidFill>
                            <a:schemeClr val="tx1">
                              <a:lumMod val="50000"/>
                              <a:lumOff val="50000"/>
                            </a:schemeClr>
                          </a:solidFill>
                          <a:latin typeface="Calibri" panose="020F0502020204030204" pitchFamily="34" charset="0"/>
                        </a:rPr>
                        <a:t>(coinsurance after</a:t>
                      </a:r>
                    </a:p>
                    <a:p>
                      <a:pPr>
                        <a:spcAft>
                          <a:spcPts val="0"/>
                        </a:spcAft>
                      </a:pPr>
                      <a:r>
                        <a:rPr lang="en-US" sz="1100" b="1" dirty="0">
                          <a:solidFill>
                            <a:schemeClr val="tx1">
                              <a:lumMod val="50000"/>
                              <a:lumOff val="50000"/>
                            </a:schemeClr>
                          </a:solidFill>
                          <a:latin typeface="Calibri" panose="020F0502020204030204" pitchFamily="34" charset="0"/>
                        </a:rPr>
                        <a:t>deductible is met)</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20%</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40%</a:t>
                      </a:r>
                    </a:p>
                  </a:txBody>
                  <a:tcPr>
                    <a:lnL w="9525" cap="flat" cmpd="sng" algn="ctr">
                      <a:solidFill>
                        <a:schemeClr val="tx1">
                          <a:lumMod val="50000"/>
                          <a:lumOff val="50000"/>
                        </a:schemeClr>
                      </a:solidFill>
                      <a:prstDash val="dot"/>
                      <a:round/>
                      <a:headEnd type="none" w="med" len="med"/>
                      <a:tailEnd type="none" w="med" len="med"/>
                    </a:lnL>
                    <a:lnR w="12700" cmpd="sng">
                      <a:noFill/>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044089">
                <a:tc>
                  <a:txBody>
                    <a:bodyPr/>
                    <a:lstStyle/>
                    <a:p>
                      <a:pPr>
                        <a:spcAft>
                          <a:spcPts val="600"/>
                        </a:spcAft>
                      </a:pPr>
                      <a:r>
                        <a:rPr lang="en-US" sz="1200" b="1" kern="1200" dirty="0">
                          <a:solidFill>
                            <a:schemeClr val="tx1">
                              <a:lumMod val="50000"/>
                              <a:lumOff val="50000"/>
                            </a:schemeClr>
                          </a:solidFill>
                          <a:latin typeface="Calibri" panose="020F0502020204030204" pitchFamily="34" charset="0"/>
                          <a:ea typeface="+mn-ea"/>
                          <a:cs typeface="+mn-cs"/>
                        </a:rPr>
                        <a:t>Out-of-pocket maximum</a:t>
                      </a:r>
                    </a:p>
                    <a:p>
                      <a:pPr>
                        <a:spcAft>
                          <a:spcPts val="600"/>
                        </a:spcAft>
                      </a:pPr>
                      <a:r>
                        <a:rPr lang="en-US" sz="1100" b="1" kern="1200" dirty="0">
                          <a:solidFill>
                            <a:schemeClr val="tx1">
                              <a:lumMod val="50000"/>
                              <a:lumOff val="50000"/>
                            </a:schemeClr>
                          </a:solidFill>
                          <a:latin typeface="Calibri" panose="020F0502020204030204" pitchFamily="34" charset="0"/>
                          <a:ea typeface="+mn-ea"/>
                          <a:cs typeface="+mn-cs"/>
                        </a:rPr>
                        <a:t>-</a:t>
                      </a:r>
                      <a:r>
                        <a:rPr lang="en-US" sz="1100" b="1" kern="1200" baseline="0" dirty="0">
                          <a:solidFill>
                            <a:schemeClr val="tx1">
                              <a:lumMod val="50000"/>
                              <a:lumOff val="50000"/>
                            </a:schemeClr>
                          </a:solidFill>
                          <a:latin typeface="Calibri" panose="020F0502020204030204" pitchFamily="34" charset="0"/>
                          <a:ea typeface="+mn-ea"/>
                          <a:cs typeface="+mn-cs"/>
                        </a:rPr>
                        <a:t> Single</a:t>
                      </a:r>
                    </a:p>
                    <a:p>
                      <a:pPr marL="0" indent="0">
                        <a:spcAft>
                          <a:spcPts val="600"/>
                        </a:spcAft>
                        <a:buFontTx/>
                        <a:buNone/>
                      </a:pPr>
                      <a:r>
                        <a:rPr lang="en-US" sz="1100" b="1" kern="1200" baseline="0" dirty="0">
                          <a:solidFill>
                            <a:schemeClr val="tx1">
                              <a:lumMod val="50000"/>
                              <a:lumOff val="50000"/>
                            </a:schemeClr>
                          </a:solidFill>
                          <a:latin typeface="Calibri" panose="020F0502020204030204" pitchFamily="34" charset="0"/>
                          <a:ea typeface="+mn-ea"/>
                          <a:cs typeface="+mn-cs"/>
                        </a:rPr>
                        <a:t>- Family</a:t>
                      </a:r>
                    </a:p>
                    <a:p>
                      <a:pPr marL="0" indent="0">
                        <a:spcAft>
                          <a:spcPts val="0"/>
                        </a:spcAft>
                        <a:buFontTx/>
                        <a:buNone/>
                      </a:pPr>
                      <a:r>
                        <a:rPr lang="en-US" sz="1100" b="1" kern="1200" baseline="0" dirty="0">
                          <a:solidFill>
                            <a:schemeClr val="tx1">
                              <a:lumMod val="50000"/>
                              <a:lumOff val="50000"/>
                            </a:schemeClr>
                          </a:solidFill>
                          <a:latin typeface="Calibri" panose="020F0502020204030204" pitchFamily="34" charset="0"/>
                          <a:ea typeface="+mn-ea"/>
                          <a:cs typeface="+mn-cs"/>
                        </a:rPr>
                        <a:t>(includes deductible)</a:t>
                      </a:r>
                      <a:endParaRPr lang="en-US" sz="1100" b="1" kern="1200" dirty="0">
                        <a:solidFill>
                          <a:schemeClr val="tx1">
                            <a:lumMod val="50000"/>
                            <a:lumOff val="50000"/>
                          </a:schemeClr>
                        </a:solidFill>
                        <a:latin typeface="Calibri" panose="020F0502020204030204" pitchFamily="34" charset="0"/>
                        <a:ea typeface="+mn-ea"/>
                        <a:cs typeface="+mn-cs"/>
                      </a:endParaRP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endParaRPr lang="en-US" sz="1100" b="1" kern="1200" dirty="0">
                        <a:solidFill>
                          <a:schemeClr val="tx1">
                            <a:lumMod val="50000"/>
                            <a:lumOff val="50000"/>
                          </a:schemeClr>
                        </a:solidFill>
                        <a:latin typeface="Calibri" panose="020F0502020204030204" pitchFamily="34" charset="0"/>
                        <a:ea typeface="+mn-ea"/>
                        <a:cs typeface="+mn-cs"/>
                      </a:endParaRP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$4,000</a:t>
                      </a: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$6,400</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endParaRPr lang="en-US" sz="1100" b="1" kern="1200" dirty="0">
                        <a:solidFill>
                          <a:schemeClr val="tx1">
                            <a:lumMod val="50000"/>
                            <a:lumOff val="50000"/>
                          </a:schemeClr>
                        </a:solidFill>
                        <a:latin typeface="Calibri" panose="020F0502020204030204" pitchFamily="34" charset="0"/>
                        <a:ea typeface="+mn-ea"/>
                        <a:cs typeface="+mn-cs"/>
                      </a:endParaRP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$8,000</a:t>
                      </a:r>
                    </a:p>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$16,000</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85793">
                <a:tc gridSpan="2">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8" name="Rectangle 17"/>
          <p:cNvSpPr/>
          <p:nvPr/>
        </p:nvSpPr>
        <p:spPr>
          <a:xfrm>
            <a:off x="429229" y="4308128"/>
            <a:ext cx="8295671" cy="1038225"/>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38150" y="2874287"/>
            <a:ext cx="8286750" cy="721529"/>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9229" y="3608173"/>
            <a:ext cx="8295672" cy="714373"/>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60833" y="2013862"/>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103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25</a:t>
            </a:fld>
            <a:endParaRPr lang="en-US" sz="1200" dirty="0">
              <a:solidFill>
                <a:schemeClr val="tx1">
                  <a:lumMod val="65000"/>
                  <a:lumOff val="35000"/>
                </a:scheme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049531367"/>
              </p:ext>
            </p:extLst>
          </p:nvPr>
        </p:nvGraphicFramePr>
        <p:xfrm>
          <a:off x="407407" y="2512234"/>
          <a:ext cx="8291750" cy="1549645"/>
        </p:xfrm>
        <a:graphic>
          <a:graphicData uri="http://schemas.openxmlformats.org/drawingml/2006/table">
            <a:tbl>
              <a:tblPr firstRow="1" bandRow="1">
                <a:tableStyleId>{5C22544A-7EE6-4342-B048-85BDC9FD1C3A}</a:tableStyleId>
              </a:tblPr>
              <a:tblGrid>
                <a:gridCol w="2808558">
                  <a:extLst>
                    <a:ext uri="{9D8B030D-6E8A-4147-A177-3AD203B41FA5}">
                      <a16:colId xmlns:a16="http://schemas.microsoft.com/office/drawing/2014/main" val="20000"/>
                    </a:ext>
                  </a:extLst>
                </a:gridCol>
                <a:gridCol w="2839680">
                  <a:extLst>
                    <a:ext uri="{9D8B030D-6E8A-4147-A177-3AD203B41FA5}">
                      <a16:colId xmlns:a16="http://schemas.microsoft.com/office/drawing/2014/main" val="20001"/>
                    </a:ext>
                  </a:extLst>
                </a:gridCol>
                <a:gridCol w="2643512">
                  <a:extLst>
                    <a:ext uri="{9D8B030D-6E8A-4147-A177-3AD203B41FA5}">
                      <a16:colId xmlns:a16="http://schemas.microsoft.com/office/drawing/2014/main" val="20002"/>
                    </a:ext>
                  </a:extLst>
                </a:gridCol>
              </a:tblGrid>
              <a:tr h="449845">
                <a:tc>
                  <a:txBody>
                    <a:bodyPr/>
                    <a:lstStyle/>
                    <a:p>
                      <a:r>
                        <a:rPr lang="en-US" sz="1200" b="1" kern="1200" dirty="0">
                          <a:solidFill>
                            <a:schemeClr val="tx1">
                              <a:lumMod val="50000"/>
                              <a:lumOff val="50000"/>
                            </a:schemeClr>
                          </a:solidFill>
                          <a:latin typeface="Calibri" panose="020F0502020204030204" pitchFamily="34" charset="0"/>
                          <a:ea typeface="+mn-ea"/>
                          <a:cs typeface="+mn-cs"/>
                        </a:rPr>
                        <a:t>CONTRIBUTION</a:t>
                      </a:r>
                      <a:r>
                        <a:rPr lang="en-US" sz="1200" b="1" kern="1200" baseline="0" dirty="0">
                          <a:solidFill>
                            <a:schemeClr val="tx1">
                              <a:lumMod val="50000"/>
                              <a:lumOff val="50000"/>
                            </a:schemeClr>
                          </a:solidFill>
                          <a:latin typeface="Calibri" panose="020F0502020204030204" pitchFamily="34" charset="0"/>
                          <a:ea typeface="+mn-ea"/>
                          <a:cs typeface="+mn-cs"/>
                        </a:rPr>
                        <a:t> TYPES</a:t>
                      </a:r>
                      <a:endParaRPr lang="en-US" sz="1200" b="1" kern="1200" dirty="0">
                        <a:solidFill>
                          <a:schemeClr val="tx1">
                            <a:lumMod val="50000"/>
                            <a:lumOff val="50000"/>
                          </a:schemeClr>
                        </a:solidFill>
                        <a:latin typeface="Calibri" panose="020F0502020204030204" pitchFamily="34" charset="0"/>
                        <a:ea typeface="+mn-ea"/>
                        <a:cs typeface="+mn-cs"/>
                      </a:endParaRPr>
                    </a:p>
                  </a:txBody>
                  <a:tcPr anchor="ctr">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50000"/>
                              <a:lumOff val="50000"/>
                            </a:schemeClr>
                          </a:solidFill>
                          <a:latin typeface="Calibri" panose="020F0502020204030204" pitchFamily="34" charset="0"/>
                          <a:ea typeface="+mn-ea"/>
                          <a:cs typeface="+mn-cs"/>
                        </a:rPr>
                        <a:t>INDIVIDUAL</a:t>
                      </a:r>
                    </a:p>
                  </a:txBody>
                  <a:tcPr anchor="ctr">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50000"/>
                              <a:lumOff val="50000"/>
                            </a:schemeClr>
                          </a:solidFill>
                          <a:latin typeface="Calibri" panose="020F0502020204030204" pitchFamily="34" charset="0"/>
                          <a:ea typeface="+mn-ea"/>
                          <a:cs typeface="+mn-cs"/>
                        </a:rPr>
                        <a:t>FAMILY</a:t>
                      </a:r>
                    </a:p>
                  </a:txBody>
                  <a:tcPr anchor="ctr">
                    <a:lnL w="12700" cmpd="sng">
                      <a:noFill/>
                    </a:lnL>
                    <a:lnR w="3175" cap="flat" cmpd="sng" algn="ctr">
                      <a:noFill/>
                      <a:prstDash val="sysDot"/>
                      <a:round/>
                      <a:headEnd type="none" w="med" len="med"/>
                      <a:tailEnd type="none" w="med" len="med"/>
                    </a:lnR>
                    <a:lnT w="12700" cmpd="sng">
                      <a:noFill/>
                    </a:lnT>
                    <a:lnB w="190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0864">
                <a:tc>
                  <a:txBody>
                    <a:bodyPr/>
                    <a:lstStyle/>
                    <a:p>
                      <a:pPr>
                        <a:spcAft>
                          <a:spcPts val="600"/>
                        </a:spcAft>
                      </a:pPr>
                      <a:r>
                        <a:rPr lang="en-US" sz="1200" b="1" dirty="0">
                          <a:solidFill>
                            <a:schemeClr val="tx1">
                              <a:lumMod val="50000"/>
                              <a:lumOff val="50000"/>
                            </a:schemeClr>
                          </a:solidFill>
                          <a:latin typeface="Calibri" panose="020F0502020204030204" pitchFamily="34" charset="0"/>
                        </a:rPr>
                        <a:t>UC Contribution</a:t>
                      </a:r>
                    </a:p>
                  </a:txBody>
                  <a:tcPr>
                    <a:lnL w="12700" cmpd="sng">
                      <a:noFill/>
                    </a:lnL>
                    <a:lnR w="9525" cap="flat" cmpd="sng" algn="ctr">
                      <a:solidFill>
                        <a:schemeClr val="tx1">
                          <a:lumMod val="50000"/>
                          <a:lumOff val="50000"/>
                        </a:schemeClr>
                      </a:solidFill>
                      <a:prstDash val="dot"/>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$500</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$1,000</a:t>
                      </a:r>
                    </a:p>
                  </a:txBody>
                  <a:tcPr>
                    <a:lnL w="9525" cap="flat" cmpd="sng" algn="ctr">
                      <a:solidFill>
                        <a:schemeClr val="tx1">
                          <a:lumMod val="50000"/>
                          <a:lumOff val="50000"/>
                        </a:schemeClr>
                      </a:solidFill>
                      <a:prstDash val="dot"/>
                      <a:round/>
                      <a:headEnd type="none" w="med" len="med"/>
                      <a:tailEnd type="none" w="med" len="med"/>
                    </a:lnL>
                    <a:lnR w="12700" cmpd="sng">
                      <a:noFill/>
                    </a:lnR>
                    <a:lnT w="1905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3176">
                <a:tc>
                  <a:txBody>
                    <a:bodyPr/>
                    <a:lstStyle/>
                    <a:p>
                      <a:r>
                        <a:rPr lang="en-US" sz="1200" b="1" dirty="0">
                          <a:solidFill>
                            <a:schemeClr val="tx1">
                              <a:lumMod val="50000"/>
                              <a:lumOff val="50000"/>
                            </a:schemeClr>
                          </a:solidFill>
                          <a:latin typeface="Calibri" panose="020F0502020204030204" pitchFamily="34" charset="0"/>
                        </a:rPr>
                        <a:t>Employee Pre-tax </a:t>
                      </a:r>
                      <a:r>
                        <a:rPr lang="en-US" sz="1100" b="1" dirty="0">
                          <a:solidFill>
                            <a:schemeClr val="tx1">
                              <a:lumMod val="50000"/>
                              <a:lumOff val="50000"/>
                            </a:schemeClr>
                          </a:solidFill>
                          <a:latin typeface="Calibri" panose="020F0502020204030204" pitchFamily="34" charset="0"/>
                        </a:rPr>
                        <a:t>(optional)</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up</a:t>
                      </a:r>
                      <a:r>
                        <a:rPr lang="en-US" sz="1100" b="1" kern="1200" baseline="0" dirty="0">
                          <a:solidFill>
                            <a:schemeClr val="tx1">
                              <a:lumMod val="50000"/>
                              <a:lumOff val="50000"/>
                            </a:schemeClr>
                          </a:solidFill>
                          <a:latin typeface="Calibri" panose="020F0502020204030204" pitchFamily="34" charset="0"/>
                          <a:ea typeface="+mn-ea"/>
                          <a:cs typeface="+mn-cs"/>
                        </a:rPr>
                        <a:t> to $3,600</a:t>
                      </a:r>
                      <a:endParaRPr lang="en-US" sz="1100" b="1" kern="1200" dirty="0">
                        <a:solidFill>
                          <a:schemeClr val="tx1">
                            <a:lumMod val="50000"/>
                            <a:lumOff val="50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100" b="1" kern="1200" dirty="0">
                          <a:solidFill>
                            <a:schemeClr val="tx1">
                              <a:lumMod val="50000"/>
                              <a:lumOff val="50000"/>
                            </a:schemeClr>
                          </a:solidFill>
                          <a:latin typeface="Calibri" panose="020F0502020204030204" pitchFamily="34" charset="0"/>
                          <a:ea typeface="+mn-ea"/>
                          <a:cs typeface="+mn-cs"/>
                        </a:rPr>
                        <a:t>up</a:t>
                      </a:r>
                      <a:r>
                        <a:rPr lang="en-US" sz="1100" b="1" kern="1200" baseline="0" dirty="0">
                          <a:solidFill>
                            <a:schemeClr val="tx1">
                              <a:lumMod val="50000"/>
                              <a:lumOff val="50000"/>
                            </a:schemeClr>
                          </a:solidFill>
                          <a:latin typeface="Calibri" panose="020F0502020204030204" pitchFamily="34" charset="0"/>
                          <a:ea typeface="+mn-ea"/>
                          <a:cs typeface="+mn-cs"/>
                        </a:rPr>
                        <a:t> to $7,200</a:t>
                      </a:r>
                      <a:endParaRPr lang="en-US" sz="1100" b="1" kern="1200" dirty="0">
                        <a:solidFill>
                          <a:schemeClr val="tx1">
                            <a:lumMod val="50000"/>
                            <a:lumOff val="50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12700" cmpd="sng">
                      <a:noFill/>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59876">
                <a:tc gridSpan="2">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3" name="TextBox 12"/>
          <p:cNvSpPr txBox="1"/>
          <p:nvPr/>
        </p:nvSpPr>
        <p:spPr>
          <a:xfrm>
            <a:off x="363769" y="1304926"/>
            <a:ext cx="7170057"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Health Savings Account (HSA) to pay expenses</a:t>
            </a:r>
          </a:p>
        </p:txBody>
      </p:sp>
      <p:sp>
        <p:nvSpPr>
          <p:cNvPr id="14" name="TextBox 13"/>
          <p:cNvSpPr txBox="1"/>
          <p:nvPr/>
        </p:nvSpPr>
        <p:spPr>
          <a:xfrm>
            <a:off x="2666983" y="1737454"/>
            <a:ext cx="5155032" cy="769441"/>
          </a:xfrm>
          <a:prstGeom prst="rect">
            <a:avLst/>
          </a:prstGeom>
          <a:solidFill>
            <a:srgbClr val="00B0F0"/>
          </a:solidFill>
        </p:spPr>
        <p:txBody>
          <a:bodyPr wrap="square" rtlCol="0">
            <a:spAutoFit/>
          </a:bodyPr>
          <a:lstStyle/>
          <a:p>
            <a:pPr algn="ctr"/>
            <a:r>
              <a:rPr lang="en-US" sz="2200" b="1" dirty="0">
                <a:solidFill>
                  <a:schemeClr val="bg1"/>
                </a:solidFill>
              </a:rPr>
              <a:t>Pro-rated in first year if HSP coverage becomes effective after Jan 31</a:t>
            </a:r>
            <a:endParaRPr lang="en-US" b="1" dirty="0">
              <a:solidFill>
                <a:schemeClr val="bg1"/>
              </a:solidFill>
            </a:endParaRPr>
          </a:p>
        </p:txBody>
      </p:sp>
      <p:cxnSp>
        <p:nvCxnSpPr>
          <p:cNvPr id="15" name="Straight Arrow Connector 14"/>
          <p:cNvCxnSpPr/>
          <p:nvPr/>
        </p:nvCxnSpPr>
        <p:spPr>
          <a:xfrm flipH="1">
            <a:off x="3668488" y="2330901"/>
            <a:ext cx="1099455" cy="749756"/>
          </a:xfrm>
          <a:prstGeom prst="straightConnector1">
            <a:avLst/>
          </a:prstGeom>
          <a:ln>
            <a:solidFill>
              <a:srgbClr val="00B0F0"/>
            </a:solidFill>
            <a:tailEnd type="arrow"/>
          </a:ln>
          <a:effectLst/>
        </p:spPr>
        <p:style>
          <a:lnRef idx="2">
            <a:schemeClr val="accent5"/>
          </a:lnRef>
          <a:fillRef idx="0">
            <a:schemeClr val="accent5"/>
          </a:fillRef>
          <a:effectRef idx="1">
            <a:schemeClr val="accent5"/>
          </a:effectRef>
          <a:fontRef idx="minor">
            <a:schemeClr val="tx1"/>
          </a:fontRef>
        </p:style>
      </p:cxnSp>
      <p:cxnSp>
        <p:nvCxnSpPr>
          <p:cNvPr id="16" name="Straight Arrow Connector 15"/>
          <p:cNvCxnSpPr/>
          <p:nvPr/>
        </p:nvCxnSpPr>
        <p:spPr>
          <a:xfrm>
            <a:off x="5105399" y="2330901"/>
            <a:ext cx="903514" cy="749756"/>
          </a:xfrm>
          <a:prstGeom prst="straightConnector1">
            <a:avLst/>
          </a:prstGeom>
          <a:ln>
            <a:solidFill>
              <a:srgbClr val="00B0F0"/>
            </a:solidFill>
            <a:tailEnd type="arrow"/>
          </a:ln>
          <a:effectLst/>
        </p:spPr>
        <p:style>
          <a:lnRef idx="2">
            <a:schemeClr val="accent5"/>
          </a:lnRef>
          <a:fillRef idx="0">
            <a:schemeClr val="accent5"/>
          </a:fillRef>
          <a:effectRef idx="1">
            <a:schemeClr val="accent5"/>
          </a:effectRef>
          <a:fontRef idx="minor">
            <a:schemeClr val="tx1"/>
          </a:fontRef>
        </p:style>
      </p:cxnSp>
      <p:sp>
        <p:nvSpPr>
          <p:cNvPr id="17" name="TextBox 16"/>
          <p:cNvSpPr txBox="1"/>
          <p:nvPr/>
        </p:nvSpPr>
        <p:spPr>
          <a:xfrm>
            <a:off x="446674" y="4080727"/>
            <a:ext cx="7087152" cy="1323439"/>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No use-it or lose it feature (Use it/ Save it / Invest it) </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You own the account</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Triple tax advantage</a:t>
            </a:r>
          </a:p>
        </p:txBody>
      </p:sp>
      <p:cxnSp>
        <p:nvCxnSpPr>
          <p:cNvPr id="18" name="Straight Connector 17"/>
          <p:cNvCxnSpPr/>
          <p:nvPr/>
        </p:nvCxnSpPr>
        <p:spPr>
          <a:xfrm>
            <a:off x="429228" y="5884793"/>
            <a:ext cx="815662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TextBox 19"/>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21" name="Rectangle 20"/>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25</a:t>
            </a:fld>
            <a:endParaRPr lang="en-US" sz="1200" dirty="0"/>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425793" y="3316170"/>
            <a:ext cx="8286750" cy="404813"/>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457990" y="2064659"/>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352346" y="6069718"/>
            <a:ext cx="2248930"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healthequity.com/</a:t>
            </a:r>
            <a:r>
              <a:rPr lang="en-US" sz="1600" b="1" dirty="0" err="1">
                <a:solidFill>
                  <a:schemeClr val="bg1"/>
                </a:solidFill>
              </a:rPr>
              <a:t>ed</a:t>
            </a:r>
            <a:r>
              <a:rPr lang="en-US" sz="1600" b="1" dirty="0">
                <a:solidFill>
                  <a:schemeClr val="bg1"/>
                </a:solidFill>
              </a:rPr>
              <a:t>/</a:t>
            </a:r>
            <a:r>
              <a:rPr lang="en-US" sz="1600" b="1" dirty="0" err="1">
                <a:solidFill>
                  <a:schemeClr val="bg1"/>
                </a:solidFill>
              </a:rPr>
              <a:t>uc</a:t>
            </a:r>
            <a:endParaRPr lang="en-US" sz="1600" b="1" dirty="0">
              <a:solidFill>
                <a:schemeClr val="bg1"/>
              </a:solidFill>
            </a:endParaRPr>
          </a:p>
        </p:txBody>
      </p:sp>
    </p:spTree>
    <p:extLst>
      <p:ext uri="{BB962C8B-B14F-4D97-AF65-F5344CB8AC3E}">
        <p14:creationId xmlns:p14="http://schemas.microsoft.com/office/powerpoint/2010/main" val="376648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CORE PPO</a:t>
            </a:r>
          </a:p>
          <a:p>
            <a:endParaRPr lang="en-US" sz="2200" dirty="0"/>
          </a:p>
          <a:p>
            <a:endParaRPr lang="en-US" dirty="0"/>
          </a:p>
        </p:txBody>
      </p:sp>
      <p:sp>
        <p:nvSpPr>
          <p:cNvPr id="7" name="TextBox 6"/>
          <p:cNvSpPr txBox="1"/>
          <p:nvPr/>
        </p:nvSpPr>
        <p:spPr>
          <a:xfrm>
            <a:off x="420200" y="2714173"/>
            <a:ext cx="4151086" cy="2339102"/>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Higher deductible plan</a:t>
            </a:r>
          </a:p>
          <a:p>
            <a:pPr>
              <a:spcAft>
                <a:spcPts val="1200"/>
              </a:spcAft>
            </a:pP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$3,000 </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per person per year deductible</a:t>
            </a:r>
          </a:p>
          <a:p>
            <a:pPr marL="285750" indent="-285750">
              <a:spcAft>
                <a:spcPts val="1200"/>
              </a:spcAft>
              <a:buFont typeface="Lucida Grande"/>
              <a:buChar char="—"/>
            </a:pPr>
            <a:r>
              <a:rPr lang="en-US" sz="1600" b="1" dirty="0">
                <a:solidFill>
                  <a:srgbClr val="0070C0"/>
                </a:solidFill>
                <a:latin typeface="Calibri"/>
                <a:cs typeface="Calibri"/>
              </a:rPr>
              <a:t>Medical and prescription drug charges apply to deductible</a:t>
            </a:r>
          </a:p>
          <a:p>
            <a:pPr>
              <a:spcAft>
                <a:spcPts val="1200"/>
              </a:spcAft>
            </a:pPr>
            <a:r>
              <a:rPr lang="en-US" sz="2000" b="1" dirty="0">
                <a:solidFill>
                  <a:schemeClr val="tx1">
                    <a:lumMod val="85000"/>
                    <a:lumOff val="15000"/>
                  </a:schemeClr>
                </a:solidFill>
                <a:latin typeface="Times New Roman" panose="02020603050405020304" pitchFamily="18" charset="0"/>
                <a:cs typeface="Times New Roman" panose="02020603050405020304" pitchFamily="18" charset="0"/>
              </a:rPr>
              <a:t>$6,350/individual or $12,700/family </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out-of-pocket annual maximum</a:t>
            </a:r>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73150" y="2714173"/>
            <a:ext cx="3913676" cy="1938992"/>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Pay majority of benefits paid at 20% after meeting deductible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In-network preventive care covered at no charge</a:t>
            </a:r>
          </a:p>
          <a:p>
            <a:pPr>
              <a:spcAft>
                <a:spcPts val="1200"/>
              </a:spcAft>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Rx through </a:t>
            </a:r>
            <a:r>
              <a:rPr lang="en-US" dirty="0" err="1">
                <a:solidFill>
                  <a:schemeClr val="tx1">
                    <a:lumMod val="85000"/>
                    <a:lumOff val="15000"/>
                  </a:schemeClr>
                </a:solidFill>
                <a:latin typeface="Times New Roman" panose="02020603050405020304" pitchFamily="18" charset="0"/>
                <a:cs typeface="Times New Roman" panose="02020603050405020304" pitchFamily="18" charset="0"/>
              </a:rPr>
              <a:t>Navitus</a:t>
            </a: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26</a:t>
            </a:fld>
            <a:endParaRPr lang="en-US" sz="1200" dirty="0">
              <a:solidFill>
                <a:schemeClr val="tx1">
                  <a:lumMod val="65000"/>
                  <a:lumOff val="35000"/>
                </a:schemeClr>
              </a:solidFill>
            </a:endParaRPr>
          </a:p>
        </p:txBody>
      </p:sp>
      <p:sp>
        <p:nvSpPr>
          <p:cNvPr id="11" name="TextBox 10"/>
          <p:cNvSpPr txBox="1"/>
          <p:nvPr/>
        </p:nvSpPr>
        <p:spPr>
          <a:xfrm>
            <a:off x="4814400" y="1402272"/>
            <a:ext cx="3913676" cy="830997"/>
          </a:xfrm>
          <a:prstGeom prst="rect">
            <a:avLst/>
          </a:prstGeom>
          <a:solidFill>
            <a:srgbClr val="00B0F0"/>
          </a:solidFill>
        </p:spPr>
        <p:txBody>
          <a:bodyPr wrap="square" rtlCol="0">
            <a:spAutoFit/>
          </a:bodyPr>
          <a:lstStyle/>
          <a:p>
            <a:pPr algn="ctr"/>
            <a:r>
              <a:rPr lang="en-US" sz="2400" b="1" dirty="0">
                <a:solidFill>
                  <a:schemeClr val="bg1"/>
                </a:solidFill>
              </a:rPr>
              <a:t>No premium -  must enroll to be covered </a:t>
            </a:r>
            <a:endParaRPr lang="en-US" sz="2000" b="1" dirty="0">
              <a:solidFill>
                <a:schemeClr val="bg1"/>
              </a:solidFill>
            </a:endParaRPr>
          </a:p>
        </p:txBody>
      </p:sp>
      <p:sp>
        <p:nvSpPr>
          <p:cNvPr id="13" name="Rectangle 12"/>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5" name="Rectangle 14"/>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26</a:t>
            </a:fld>
            <a:endParaRPr lang="en-US" sz="1200" dirty="0"/>
          </a:p>
        </p:txBody>
      </p:sp>
      <p:cxnSp>
        <p:nvCxnSpPr>
          <p:cNvPr id="16" name="Straight Connector 15"/>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398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Behavioral Health</a:t>
            </a:r>
          </a:p>
          <a:p>
            <a:endParaRPr lang="en-US" sz="2200" dirty="0"/>
          </a:p>
          <a:p>
            <a:endParaRPr lang="en-US"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27</a:t>
            </a:fld>
            <a:endParaRPr lang="en-US" sz="1200" dirty="0">
              <a:solidFill>
                <a:schemeClr val="tx1">
                  <a:lumMod val="65000"/>
                  <a:lumOff val="35000"/>
                </a:schemeClr>
              </a:solidFill>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6" name="Rectangle 15"/>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27</a:t>
            </a:fld>
            <a:endParaRPr lang="en-US" sz="1200" dirty="0"/>
          </a:p>
        </p:txBody>
      </p:sp>
      <p:cxnSp>
        <p:nvCxnSpPr>
          <p:cNvPr id="13" name="Straight Connector 12"/>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6038" y="2714172"/>
            <a:ext cx="7735259" cy="1846659"/>
          </a:xfrm>
          <a:prstGeom prst="rect">
            <a:avLst/>
          </a:prstGeom>
          <a:noFill/>
        </p:spPr>
        <p:txBody>
          <a:bodyPr wrap="square" rtlCol="0">
            <a:spAutoFit/>
          </a:bodyPr>
          <a:lstStyle/>
          <a:p>
            <a:pPr lvl="0">
              <a:spcAft>
                <a:spcPts val="1200"/>
              </a:spcAft>
            </a:pPr>
            <a:r>
              <a:rPr lang="en-US" sz="2000" dirty="0">
                <a:solidFill>
                  <a:prstClr val="black">
                    <a:lumMod val="85000"/>
                    <a:lumOff val="15000"/>
                  </a:prstClr>
                </a:solidFill>
                <a:latin typeface="Times New Roman" panose="02020603050405020304" pitchFamily="18" charset="0"/>
                <a:cs typeface="Times New Roman" panose="02020603050405020304" pitchFamily="18" charset="0"/>
              </a:rPr>
              <a:t>Mental health/substance abuse benefits provider depends on medical plan</a:t>
            </a:r>
          </a:p>
          <a:p>
            <a:pPr marL="285750" lvl="0" indent="-285750">
              <a:spcAft>
                <a:spcPts val="1200"/>
              </a:spcAft>
              <a:buFontTx/>
              <a:buChar char="-"/>
            </a:pPr>
            <a:r>
              <a:rPr lang="en-US" sz="1600" b="1" u="sng" dirty="0">
                <a:solidFill>
                  <a:srgbClr val="0070C0"/>
                </a:solidFill>
                <a:cs typeface="Times New Roman" panose="02020603050405020304" pitchFamily="18" charset="0"/>
              </a:rPr>
              <a:t>UC BLUE &amp; GOLD:</a:t>
            </a:r>
            <a:r>
              <a:rPr lang="en-US" sz="1600" b="1" dirty="0">
                <a:solidFill>
                  <a:srgbClr val="0070C0"/>
                </a:solidFill>
                <a:cs typeface="Times New Roman" panose="02020603050405020304" pitchFamily="18" charset="0"/>
              </a:rPr>
              <a:t>  Must use MHN network providers</a:t>
            </a:r>
            <a:endParaRPr lang="en-US" sz="1600" b="1" u="sng" dirty="0">
              <a:solidFill>
                <a:srgbClr val="0070C0"/>
              </a:solidFill>
              <a:cs typeface="Times New Roman" panose="02020603050405020304" pitchFamily="18" charset="0"/>
            </a:endParaRPr>
          </a:p>
          <a:p>
            <a:pPr marL="285750" lvl="0" indent="-285750">
              <a:spcAft>
                <a:spcPts val="1200"/>
              </a:spcAft>
              <a:buFontTx/>
              <a:buChar char="-"/>
            </a:pPr>
            <a:r>
              <a:rPr lang="en-US" sz="1600" b="1" u="sng" dirty="0">
                <a:solidFill>
                  <a:srgbClr val="0070C0"/>
                </a:solidFill>
                <a:cs typeface="Times New Roman" panose="02020603050405020304" pitchFamily="18" charset="0"/>
              </a:rPr>
              <a:t>KAISER</a:t>
            </a:r>
            <a:r>
              <a:rPr lang="en-US" sz="1600" b="1" dirty="0">
                <a:solidFill>
                  <a:srgbClr val="0070C0"/>
                </a:solidFill>
                <a:cs typeface="Times New Roman" panose="02020603050405020304" pitchFamily="18" charset="0"/>
              </a:rPr>
              <a:t>:  Can choose between Kaiser or </a:t>
            </a:r>
            <a:r>
              <a:rPr lang="en-US" sz="1600" b="1" dirty="0" err="1">
                <a:solidFill>
                  <a:srgbClr val="0070C0"/>
                </a:solidFill>
                <a:cs typeface="Times New Roman" panose="02020603050405020304" pitchFamily="18" charset="0"/>
              </a:rPr>
              <a:t>Optum</a:t>
            </a:r>
            <a:r>
              <a:rPr lang="en-US" sz="1600" b="1" dirty="0">
                <a:solidFill>
                  <a:srgbClr val="0070C0"/>
                </a:solidFill>
                <a:cs typeface="Times New Roman" panose="02020603050405020304" pitchFamily="18" charset="0"/>
              </a:rPr>
              <a:t> network providers</a:t>
            </a:r>
          </a:p>
          <a:p>
            <a:pPr marL="285750" lvl="0" indent="-285750">
              <a:spcAft>
                <a:spcPts val="1200"/>
              </a:spcAft>
              <a:buFontTx/>
              <a:buChar char="-"/>
            </a:pPr>
            <a:r>
              <a:rPr lang="en-US" sz="1600" b="1" u="sng" dirty="0">
                <a:solidFill>
                  <a:srgbClr val="0070C0"/>
                </a:solidFill>
                <a:cs typeface="Times New Roman" panose="02020603050405020304" pitchFamily="18" charset="0"/>
              </a:rPr>
              <a:t>CORE, HEALTH SAVINGS PLAN, UC CARE</a:t>
            </a:r>
            <a:r>
              <a:rPr lang="en-US" sz="1600" b="1" dirty="0">
                <a:solidFill>
                  <a:srgbClr val="0070C0"/>
                </a:solidFill>
                <a:cs typeface="Times New Roman" panose="02020603050405020304" pitchFamily="18" charset="0"/>
              </a:rPr>
              <a:t>:  Can use Anthem network providers or non-network providers at a lower coverage level</a:t>
            </a:r>
          </a:p>
        </p:txBody>
      </p:sp>
    </p:spTree>
    <p:extLst>
      <p:ext uri="{BB962C8B-B14F-4D97-AF65-F5344CB8AC3E}">
        <p14:creationId xmlns:p14="http://schemas.microsoft.com/office/powerpoint/2010/main" val="154970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28</a:t>
            </a:fld>
            <a:endParaRPr lang="en-US" sz="1200" dirty="0">
              <a:solidFill>
                <a:schemeClr val="tx1">
                  <a:lumMod val="65000"/>
                  <a:lumOff val="35000"/>
                </a:schemeClr>
              </a:solidFill>
            </a:endParaRPr>
          </a:p>
        </p:txBody>
      </p:sp>
      <p:sp>
        <p:nvSpPr>
          <p:cNvPr id="11" name="TextBox 10"/>
          <p:cNvSpPr txBox="1"/>
          <p:nvPr/>
        </p:nvSpPr>
        <p:spPr>
          <a:xfrm>
            <a:off x="344719" y="1447801"/>
            <a:ext cx="7170057" cy="1046440"/>
          </a:xfrm>
          <a:prstGeom prst="rect">
            <a:avLst/>
          </a:prstGeom>
          <a:noFill/>
        </p:spPr>
        <p:txBody>
          <a:bodyPr wrap="square" rtlCol="0">
            <a:spAutoFit/>
          </a:bodyPr>
          <a:lstStyle/>
          <a:p>
            <a:r>
              <a:rPr lang="en-US" sz="2200" dirty="0">
                <a:solidFill>
                  <a:schemeClr val="tx1">
                    <a:lumMod val="85000"/>
                    <a:lumOff val="15000"/>
                  </a:schemeClr>
                </a:solidFill>
              </a:rPr>
              <a:t>Medical Plan Cost – Salary Based</a:t>
            </a:r>
          </a:p>
          <a:p>
            <a:endParaRPr lang="en-US" sz="2200" dirty="0"/>
          </a:p>
          <a:p>
            <a:endParaRPr lang="en-US" dirty="0"/>
          </a:p>
        </p:txBody>
      </p:sp>
      <p:cxnSp>
        <p:nvCxnSpPr>
          <p:cNvPr id="13" name="Straight Connector 12"/>
          <p:cNvCxnSpPr/>
          <p:nvPr/>
        </p:nvCxnSpPr>
        <p:spPr>
          <a:xfrm>
            <a:off x="460833" y="21880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9228" y="5884793"/>
            <a:ext cx="8156629"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8" name="Rectangle 17"/>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28</a:t>
            </a:fld>
            <a:endParaRPr lang="en-US" sz="1200" dirty="0"/>
          </a:p>
        </p:txBody>
      </p: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139219" y="6069718"/>
            <a:ext cx="2446637"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ucal.us/</a:t>
            </a:r>
            <a:r>
              <a:rPr lang="en-US" sz="1600" b="1" dirty="0" err="1">
                <a:solidFill>
                  <a:schemeClr val="bg1"/>
                </a:solidFill>
              </a:rPr>
              <a:t>medicalpremiums</a:t>
            </a:r>
            <a:endParaRPr lang="en-US" sz="1600" b="1" dirty="0">
              <a:solidFill>
                <a:schemeClr val="bg1"/>
              </a:solidFill>
            </a:endParaRPr>
          </a:p>
        </p:txBody>
      </p:sp>
      <p:grpSp>
        <p:nvGrpSpPr>
          <p:cNvPr id="14" name="Group 13"/>
          <p:cNvGrpSpPr/>
          <p:nvPr/>
        </p:nvGrpSpPr>
        <p:grpSpPr>
          <a:xfrm>
            <a:off x="5623950" y="987408"/>
            <a:ext cx="2961906" cy="4571430"/>
            <a:chOff x="5623950" y="987408"/>
            <a:chExt cx="2961906" cy="4571430"/>
          </a:xfrm>
        </p:grpSpPr>
        <p:pic>
          <p:nvPicPr>
            <p:cNvPr id="22" name="Picture 21"/>
            <p:cNvPicPr>
              <a:picLocks noChangeAspect="1"/>
            </p:cNvPicPr>
            <p:nvPr/>
          </p:nvPicPr>
          <p:blipFill>
            <a:blip r:embed="rId4"/>
            <a:stretch>
              <a:fillRect/>
            </a:stretch>
          </p:blipFill>
          <p:spPr>
            <a:xfrm>
              <a:off x="5623951" y="987409"/>
              <a:ext cx="2961905" cy="4571429"/>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5"/>
            <a:stretch>
              <a:fillRect/>
            </a:stretch>
          </p:blipFill>
          <p:spPr>
            <a:xfrm>
              <a:off x="5623950" y="987408"/>
              <a:ext cx="2815053" cy="4571429"/>
            </a:xfrm>
            <a:prstGeom prst="rect">
              <a:avLst/>
            </a:prstGeom>
          </p:spPr>
        </p:pic>
      </p:grpSp>
      <p:sp>
        <p:nvSpPr>
          <p:cNvPr id="24" name="TextBox 23"/>
          <p:cNvSpPr txBox="1"/>
          <p:nvPr/>
        </p:nvSpPr>
        <p:spPr>
          <a:xfrm>
            <a:off x="344000" y="2637973"/>
            <a:ext cx="4151086" cy="1769715"/>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Salary bands for 2022</a:t>
            </a:r>
          </a:p>
          <a:p>
            <a:pPr marL="285750" indent="-285750">
              <a:spcAft>
                <a:spcPts val="600"/>
              </a:spcAft>
              <a:buFont typeface="Lucida Grande"/>
              <a:buChar char="—"/>
            </a:pPr>
            <a:r>
              <a:rPr lang="en-US" sz="1600" b="1" dirty="0">
                <a:solidFill>
                  <a:srgbClr val="0070C0"/>
                </a:solidFill>
                <a:latin typeface="Calibri"/>
                <a:cs typeface="Calibri"/>
              </a:rPr>
              <a:t>$61,000 and under</a:t>
            </a:r>
          </a:p>
          <a:p>
            <a:pPr marL="285750" indent="-285750">
              <a:spcAft>
                <a:spcPts val="600"/>
              </a:spcAft>
              <a:buFont typeface="Lucida Grande"/>
              <a:buChar char="—"/>
            </a:pPr>
            <a:r>
              <a:rPr lang="en-US" sz="1600" b="1" dirty="0">
                <a:solidFill>
                  <a:srgbClr val="0070C0"/>
                </a:solidFill>
                <a:latin typeface="Calibri"/>
                <a:cs typeface="Calibri"/>
              </a:rPr>
              <a:t>$69,001 – $120,000</a:t>
            </a:r>
          </a:p>
          <a:p>
            <a:pPr marL="285750" indent="-285750">
              <a:spcAft>
                <a:spcPts val="600"/>
              </a:spcAft>
              <a:buFont typeface="Lucida Grande"/>
              <a:buChar char="—"/>
            </a:pPr>
            <a:r>
              <a:rPr lang="en-US" sz="1600" b="1" dirty="0">
                <a:solidFill>
                  <a:srgbClr val="0070C0"/>
                </a:solidFill>
                <a:latin typeface="Calibri"/>
                <a:cs typeface="Calibri"/>
              </a:rPr>
              <a:t>$120,001 – $180,000</a:t>
            </a:r>
          </a:p>
          <a:p>
            <a:pPr marL="285750" indent="-285750">
              <a:spcAft>
                <a:spcPts val="600"/>
              </a:spcAft>
              <a:buFont typeface="Lucida Grande"/>
              <a:buChar char="—"/>
            </a:pPr>
            <a:r>
              <a:rPr lang="en-US" sz="1600" b="1" dirty="0">
                <a:solidFill>
                  <a:srgbClr val="0070C0"/>
                </a:solidFill>
                <a:latin typeface="Calibri"/>
                <a:cs typeface="Calibri"/>
              </a:rPr>
              <a:t>Over $180,001 and above</a:t>
            </a:r>
          </a:p>
        </p:txBody>
      </p:sp>
    </p:spTree>
    <p:extLst>
      <p:ext uri="{BB962C8B-B14F-4D97-AF65-F5344CB8AC3E}">
        <p14:creationId xmlns:p14="http://schemas.microsoft.com/office/powerpoint/2010/main" val="3394931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Pretax Employee Premiums</a:t>
            </a:r>
          </a:p>
          <a:p>
            <a:endParaRPr lang="en-US" sz="2200" dirty="0"/>
          </a:p>
          <a:p>
            <a:endParaRPr lang="en-US" dirty="0"/>
          </a:p>
        </p:txBody>
      </p:sp>
      <p:sp>
        <p:nvSpPr>
          <p:cNvPr id="6" name="TextBox 5"/>
          <p:cNvSpPr txBox="1"/>
          <p:nvPr/>
        </p:nvSpPr>
        <p:spPr>
          <a:xfrm>
            <a:off x="420200" y="2714173"/>
            <a:ext cx="6099133" cy="169277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Tax Savings on Insurance Premiums (TIP)</a:t>
            </a:r>
          </a:p>
          <a:p>
            <a:pPr marL="285750" indent="-285750">
              <a:spcAft>
                <a:spcPts val="1200"/>
              </a:spcAft>
              <a:buFont typeface="Lucida Grande"/>
              <a:buChar char="—"/>
            </a:pPr>
            <a:r>
              <a:rPr lang="en-US" sz="1600" b="1" dirty="0">
                <a:solidFill>
                  <a:srgbClr val="0070C0"/>
                </a:solidFill>
                <a:latin typeface="Calibri"/>
                <a:cs typeface="Calibri"/>
              </a:rPr>
              <a:t>Pay your health plan employee monthly cost (if any) on pretax, salary reduction basis</a:t>
            </a:r>
          </a:p>
          <a:p>
            <a:pPr marL="285750" indent="-285750">
              <a:spcAft>
                <a:spcPts val="1200"/>
              </a:spcAft>
              <a:buFont typeface="Lucida Grande"/>
              <a:buChar char="—"/>
            </a:pPr>
            <a:r>
              <a:rPr lang="en-US" sz="1600" b="1" dirty="0">
                <a:solidFill>
                  <a:srgbClr val="0070C0"/>
                </a:solidFill>
                <a:latin typeface="Calibri"/>
                <a:cs typeface="Calibri"/>
              </a:rPr>
              <a:t>Option to accept or decline during Period of Initial Eligibility or Open Enrollment</a:t>
            </a:r>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29</a:t>
            </a:fld>
            <a:endParaRPr lang="en-US" sz="1200" dirty="0">
              <a:solidFill>
                <a:schemeClr val="tx1">
                  <a:lumMod val="65000"/>
                  <a:lumOff val="35000"/>
                </a:schemeClr>
              </a:solidFill>
            </a:endParaRPr>
          </a:p>
        </p:txBody>
      </p:sp>
      <p:cxnSp>
        <p:nvCxnSpPr>
          <p:cNvPr id="9" name="Straight Connector 8"/>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rot="10800000">
            <a:off x="429228" y="-4201"/>
            <a:ext cx="8264433" cy="222422"/>
          </a:xfrm>
          <a:prstGeom prst="rect">
            <a:avLst/>
          </a:prstGeom>
          <a:gradFill>
            <a:gsLst>
              <a:gs pos="86000">
                <a:srgbClr val="F5770F"/>
              </a:gs>
              <a:gs pos="63000">
                <a:srgbClr val="F7AA71"/>
              </a:gs>
              <a:gs pos="50820">
                <a:srgbClr val="F1A745"/>
              </a:gs>
              <a:gs pos="37100">
                <a:srgbClr val="F8B152"/>
              </a:gs>
              <a:gs pos="14000">
                <a:srgbClr val="F1DF59"/>
              </a:gs>
              <a:gs pos="98000">
                <a:srgbClr val="F5770F"/>
              </a:gs>
              <a:gs pos="25000">
                <a:srgbClr val="F1C64D"/>
              </a:gs>
              <a:gs pos="75000">
                <a:srgbClr val="EF8C5F"/>
              </a:gs>
              <a:gs pos="2000">
                <a:srgbClr val="FCE14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457990" y="347764"/>
            <a:ext cx="8414162" cy="538609"/>
          </a:xfrm>
          <a:prstGeom prst="rect">
            <a:avLst/>
          </a:prstGeom>
          <a:noFill/>
        </p:spPr>
        <p:txBody>
          <a:bodyPr wrap="square" rtlCol="0">
            <a:spAutoFit/>
          </a:bodyPr>
          <a:lstStyle/>
          <a:p>
            <a:r>
              <a:rPr lang="en-US" sz="900" b="1" dirty="0">
                <a:solidFill>
                  <a:srgbClr val="EDD25D"/>
                </a:solidFill>
                <a:latin typeface="Albertus Medium" pitchFamily="34" charset="0"/>
                <a:cs typeface="Kartika" panose="02020503030404060203" pitchFamily="18" charset="0"/>
              </a:rPr>
              <a:t>MEDICAL PLANS</a:t>
            </a:r>
            <a:r>
              <a:rPr lang="en-US" sz="900" b="1" dirty="0">
                <a:solidFill>
                  <a:srgbClr val="EDD25D"/>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Rectangle 13"/>
          <p:cNvSpPr/>
          <p:nvPr/>
        </p:nvSpPr>
        <p:spPr>
          <a:xfrm>
            <a:off x="8342685" y="-30271"/>
            <a:ext cx="517183" cy="276999"/>
          </a:xfrm>
          <a:prstGeom prst="rect">
            <a:avLst/>
          </a:prstGeom>
        </p:spPr>
        <p:txBody>
          <a:bodyPr wrap="square">
            <a:spAutoFit/>
          </a:bodyPr>
          <a:lstStyle/>
          <a:p>
            <a:fld id="{4F0E836D-397A-4919-B7CA-63A0128C7C09}" type="slidenum">
              <a:rPr lang="en-US" sz="1200">
                <a:solidFill>
                  <a:schemeClr val="tx1">
                    <a:lumMod val="65000"/>
                    <a:lumOff val="35000"/>
                  </a:schemeClr>
                </a:solidFill>
              </a:rPr>
              <a:pPr/>
              <a:t>29</a:t>
            </a:fld>
            <a:endParaRPr lang="en-US" sz="1200" dirty="0"/>
          </a:p>
        </p:txBody>
      </p:sp>
    </p:spTree>
    <p:extLst>
      <p:ext uri="{BB962C8B-B14F-4D97-AF65-F5344CB8AC3E}">
        <p14:creationId xmlns:p14="http://schemas.microsoft.com/office/powerpoint/2010/main" val="3252656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What we’ll cover today</a:t>
            </a:r>
          </a:p>
          <a:p>
            <a:endParaRPr lang="en-US" sz="2200" dirty="0"/>
          </a:p>
          <a:p>
            <a:endParaRPr lang="en-US"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20199" y="2714173"/>
            <a:ext cx="4151086" cy="2246769"/>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UC Benefit Programs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Eligibility</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Enrollment deadlines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How to enroll</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Additional resources</a:t>
            </a:r>
          </a:p>
        </p:txBody>
      </p:sp>
      <p:sp>
        <p:nvSpPr>
          <p:cNvPr id="11" name="TextBox 10"/>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a:t>
            </a:fld>
            <a:endParaRPr lang="en-US" sz="1200" dirty="0">
              <a:solidFill>
                <a:schemeClr val="tx1">
                  <a:lumMod val="65000"/>
                  <a:lumOff val="35000"/>
                </a:schemeClr>
              </a:solidFill>
            </a:endParaRPr>
          </a:p>
        </p:txBody>
      </p:sp>
      <p:cxnSp>
        <p:nvCxnSpPr>
          <p:cNvPr id="10" name="Straight Connector 9"/>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a:t>
            </a:fld>
            <a:endParaRPr lang="en-US" sz="1200" dirty="0">
              <a:solidFill>
                <a:schemeClr val="tx1">
                  <a:lumMod val="65000"/>
                  <a:lumOff val="35000"/>
                </a:schemeClr>
              </a:solidFill>
            </a:endParaRPr>
          </a:p>
        </p:txBody>
      </p:sp>
      <p:sp>
        <p:nvSpPr>
          <p:cNvPr id="15" name="TextBox 14"/>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2996289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hr_nebo-04-healthWelfare-.jpg"/>
          <p:cNvPicPr>
            <a:picLocks noChangeAspect="1"/>
          </p:cNvPicPr>
          <p:nvPr/>
        </p:nvPicPr>
        <p:blipFill rotWithShape="1">
          <a:blip r:embed="rId3">
            <a:extLst>
              <a:ext uri="{28A0092B-C50C-407E-A947-70E740481C1C}">
                <a14:useLocalDpi xmlns:a14="http://schemas.microsoft.com/office/drawing/2010/main" val="0"/>
              </a:ext>
            </a:extLst>
          </a:blip>
          <a:srcRect t="7747" b="17658"/>
          <a:stretch/>
        </p:blipFill>
        <p:spPr>
          <a:xfrm>
            <a:off x="0" y="531341"/>
            <a:ext cx="9142571" cy="5115698"/>
          </a:xfrm>
          <a:prstGeom prst="rect">
            <a:avLst/>
          </a:prstGeom>
        </p:spPr>
      </p:pic>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30</a:t>
            </a:fld>
            <a:endParaRPr lang="en-US" sz="1200" dirty="0">
              <a:solidFill>
                <a:schemeClr val="tx1">
                  <a:lumMod val="65000"/>
                  <a:lumOff val="35000"/>
                </a:schemeClr>
              </a:solidFill>
            </a:endParaRPr>
          </a:p>
        </p:txBody>
      </p:sp>
      <p:sp>
        <p:nvSpPr>
          <p:cNvPr id="7" name="TextBox 6"/>
          <p:cNvSpPr txBox="1"/>
          <p:nvPr/>
        </p:nvSpPr>
        <p:spPr>
          <a:xfrm>
            <a:off x="3505200" y="3657459"/>
            <a:ext cx="4878777" cy="1077218"/>
          </a:xfrm>
          <a:prstGeom prst="rect">
            <a:avLst/>
          </a:prstGeom>
          <a:solidFill>
            <a:srgbClr val="00B050"/>
          </a:solidFill>
        </p:spPr>
        <p:txBody>
          <a:bodyPr wrap="square" rtlCol="0">
            <a:spAutoFit/>
          </a:bodyPr>
          <a:lstStyle/>
          <a:p>
            <a:pPr algn="ctr"/>
            <a:r>
              <a:rPr lang="en-US" sz="3200" b="1" dirty="0">
                <a:solidFill>
                  <a:schemeClr val="bg1"/>
                </a:solidFill>
              </a:rPr>
              <a:t>FOR MID-LEVEL AND CORE PACKAGES</a:t>
            </a:r>
          </a:p>
        </p:txBody>
      </p:sp>
      <p:cxnSp>
        <p:nvCxnSpPr>
          <p:cNvPr id="10" name="Straight Connector 9"/>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30</a:t>
            </a:fld>
            <a:endParaRPr lang="en-US" sz="1200" dirty="0">
              <a:solidFill>
                <a:schemeClr val="tx1">
                  <a:lumMod val="65000"/>
                  <a:lumOff val="35000"/>
                </a:schemeClr>
              </a:solidFill>
            </a:endParaRPr>
          </a:p>
        </p:txBody>
      </p:sp>
      <p:sp>
        <p:nvSpPr>
          <p:cNvPr id="15" name="TextBox 14"/>
          <p:cNvSpPr txBox="1"/>
          <p:nvPr/>
        </p:nvSpPr>
        <p:spPr>
          <a:xfrm>
            <a:off x="5660392" y="6091792"/>
            <a:ext cx="292546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ucnet.universityofcalifornia.edu</a:t>
            </a:r>
          </a:p>
        </p:txBody>
      </p:sp>
    </p:spTree>
    <p:extLst>
      <p:ext uri="{BB962C8B-B14F-4D97-AF65-F5344CB8AC3E}">
        <p14:creationId xmlns:p14="http://schemas.microsoft.com/office/powerpoint/2010/main" val="999585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420407"/>
            <a:ext cx="4151086" cy="2262158"/>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Basic Short-Term Disability</a:t>
            </a:r>
          </a:p>
          <a:p>
            <a:pPr marL="285750" indent="-285750">
              <a:spcAft>
                <a:spcPts val="600"/>
              </a:spcAft>
              <a:buFont typeface="Lucida Grande"/>
              <a:buChar char="—"/>
            </a:pPr>
            <a:r>
              <a:rPr lang="en-US" sz="1600" b="1" dirty="0">
                <a:solidFill>
                  <a:srgbClr val="0070C0"/>
                </a:solidFill>
                <a:cs typeface="Arial" panose="020B0604020202020204" pitchFamily="34" charset="0"/>
              </a:rPr>
              <a:t>Automatic enrollment (paid by UC)</a:t>
            </a:r>
          </a:p>
          <a:p>
            <a:pPr marL="285750" indent="-285750">
              <a:spcAft>
                <a:spcPts val="600"/>
              </a:spcAft>
              <a:buFont typeface="Lucida Grande"/>
              <a:buChar char="—"/>
            </a:pPr>
            <a:r>
              <a:rPr lang="en-US" sz="1600" b="1" dirty="0">
                <a:solidFill>
                  <a:srgbClr val="0070C0"/>
                </a:solidFill>
                <a:cs typeface="Arial" panose="020B0604020202020204" pitchFamily="34" charset="0"/>
              </a:rPr>
              <a:t>Covers non-work related disabilities</a:t>
            </a:r>
            <a:r>
              <a:rPr lang="en-US" sz="1600" b="1" dirty="0">
                <a:solidFill>
                  <a:schemeClr val="accent6">
                    <a:lumMod val="75000"/>
                  </a:schemeClr>
                </a:solidFill>
                <a:cs typeface="Arial" panose="020B0604020202020204" pitchFamily="34" charset="0"/>
              </a:rPr>
              <a:t>*</a:t>
            </a:r>
          </a:p>
          <a:p>
            <a:pPr marL="285750" indent="-285750">
              <a:spcAft>
                <a:spcPts val="600"/>
              </a:spcAft>
              <a:buFont typeface="Lucida Grande"/>
              <a:buChar char="—"/>
            </a:pPr>
            <a:r>
              <a:rPr lang="en-US" sz="1600" b="1" dirty="0">
                <a:solidFill>
                  <a:srgbClr val="0070C0"/>
                </a:solidFill>
                <a:cs typeface="Arial" panose="020B0604020202020204" pitchFamily="34" charset="0"/>
              </a:rPr>
              <a:t>Pays 55% of salary up to $800/month for six months</a:t>
            </a:r>
          </a:p>
          <a:p>
            <a:pPr marL="285750" indent="-285750">
              <a:spcAft>
                <a:spcPts val="600"/>
              </a:spcAft>
              <a:buFont typeface="Lucida Grande"/>
              <a:buChar char="—"/>
            </a:pPr>
            <a:r>
              <a:rPr lang="en-US" sz="1600" b="1" dirty="0">
                <a:solidFill>
                  <a:srgbClr val="0070C0"/>
                </a:solidFill>
                <a:cs typeface="Arial" panose="020B0604020202020204" pitchFamily="34" charset="0"/>
              </a:rPr>
              <a:t>UC does not participate in California State Disability Insurance (SDI)</a:t>
            </a:r>
            <a:endParaRPr lang="en-US" sz="1600" b="1" dirty="0">
              <a:solidFill>
                <a:srgbClr val="0070C0"/>
              </a:solidFill>
              <a:cs typeface="Times New Roman" panose="02020603050405020304" pitchFamily="18" charset="0"/>
            </a:endParaRP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Disability Insurance</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31</a:t>
            </a:fld>
            <a:endParaRPr lang="en-US" sz="1200" dirty="0">
              <a:solidFill>
                <a:schemeClr val="tx1">
                  <a:lumMod val="65000"/>
                  <a:lumOff val="35000"/>
                </a:schemeClr>
              </a:solidFill>
            </a:endParaRPr>
          </a:p>
        </p:txBody>
      </p:sp>
      <p:sp>
        <p:nvSpPr>
          <p:cNvPr id="2" name="TextBox 1"/>
          <p:cNvSpPr txBox="1"/>
          <p:nvPr/>
        </p:nvSpPr>
        <p:spPr>
          <a:xfrm>
            <a:off x="672860" y="5177125"/>
            <a:ext cx="3605842" cy="338554"/>
          </a:xfrm>
          <a:prstGeom prst="rect">
            <a:avLst/>
          </a:prstGeom>
          <a:noFill/>
        </p:spPr>
        <p:txBody>
          <a:bodyPr wrap="square" rtlCol="0">
            <a:spAutoFit/>
          </a:bodyPr>
          <a:lstStyle/>
          <a:p>
            <a:r>
              <a:rPr lang="en-US" sz="1600" dirty="0">
                <a:solidFill>
                  <a:schemeClr val="accent6">
                    <a:lumMod val="75000"/>
                  </a:schemeClr>
                </a:solidFill>
              </a:rPr>
              <a:t>*</a:t>
            </a:r>
            <a:r>
              <a:rPr lang="en-US" sz="1600" dirty="0"/>
              <a:t> </a:t>
            </a:r>
            <a:r>
              <a:rPr lang="en-US" sz="1600" dirty="0">
                <a:solidFill>
                  <a:schemeClr val="accent6">
                    <a:lumMod val="75000"/>
                  </a:schemeClr>
                </a:solidFill>
              </a:rPr>
              <a:t>Includes pregnancy and childbirth</a:t>
            </a:r>
          </a:p>
        </p:txBody>
      </p:sp>
      <p:sp>
        <p:nvSpPr>
          <p:cNvPr id="11" name="Rectangle 10"/>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31</a:t>
            </a:fld>
            <a:endParaRPr lang="en-US" sz="1200" dirty="0">
              <a:solidFill>
                <a:schemeClr val="tx1">
                  <a:lumMod val="65000"/>
                  <a:lumOff val="35000"/>
                </a:schemeClr>
              </a:solidFill>
            </a:endParaRPr>
          </a:p>
        </p:txBody>
      </p:sp>
      <p:cxnSp>
        <p:nvCxnSpPr>
          <p:cNvPr id="15" name="Straight Connector 1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052722" y="6056321"/>
            <a:ext cx="253313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ucal.us/</a:t>
            </a:r>
            <a:r>
              <a:rPr lang="en-US" sz="1600" b="1" dirty="0" err="1">
                <a:solidFill>
                  <a:schemeClr val="bg1"/>
                </a:solidFill>
              </a:rPr>
              <a:t>premiumestimator</a:t>
            </a:r>
            <a:endParaRPr lang="en-US" sz="1600" b="1" dirty="0">
              <a:solidFill>
                <a:schemeClr val="bg1"/>
              </a:solidFill>
            </a:endParaRPr>
          </a:p>
        </p:txBody>
      </p:sp>
      <p:sp>
        <p:nvSpPr>
          <p:cNvPr id="18" name="TextBox 17"/>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TextBox 13"/>
          <p:cNvSpPr txBox="1"/>
          <p:nvPr/>
        </p:nvSpPr>
        <p:spPr>
          <a:xfrm>
            <a:off x="4737096" y="2085434"/>
            <a:ext cx="4048126" cy="3216265"/>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Voluntary Disability – Short-Term &amp; Long-Term</a:t>
            </a:r>
          </a:p>
          <a:p>
            <a:pPr marL="342900" indent="-342900">
              <a:spcAft>
                <a:spcPts val="600"/>
              </a:spcAft>
              <a:buFont typeface="Lucida Grande"/>
              <a:buChar char="—"/>
            </a:pPr>
            <a:r>
              <a:rPr lang="en-US" sz="1600" b="1" dirty="0">
                <a:solidFill>
                  <a:srgbClr val="0070C0"/>
                </a:solidFill>
                <a:cs typeface="Arial" panose="020B0604020202020204" pitchFamily="34" charset="0"/>
              </a:rPr>
              <a:t>Employee-paid plan; premium is based on age and salary </a:t>
            </a:r>
          </a:p>
          <a:p>
            <a:pPr marL="342900" indent="-342900">
              <a:spcAft>
                <a:spcPts val="600"/>
              </a:spcAft>
              <a:buFont typeface="Lucida Grande"/>
              <a:buChar char="—"/>
            </a:pPr>
            <a:r>
              <a:rPr lang="en-US" sz="1600" b="1" dirty="0">
                <a:solidFill>
                  <a:srgbClr val="0070C0"/>
                </a:solidFill>
                <a:cs typeface="Arial" panose="020B0604020202020204" pitchFamily="34" charset="0"/>
              </a:rPr>
              <a:t>Covers non-work related illness or injury</a:t>
            </a:r>
            <a:r>
              <a:rPr lang="en-US" sz="1600" b="1" dirty="0">
                <a:solidFill>
                  <a:schemeClr val="accent6">
                    <a:lumMod val="75000"/>
                  </a:schemeClr>
                </a:solidFill>
                <a:cs typeface="Arial" panose="020B0604020202020204" pitchFamily="34" charset="0"/>
              </a:rPr>
              <a:t>*</a:t>
            </a:r>
          </a:p>
          <a:p>
            <a:pPr marL="342900" indent="-342900">
              <a:spcAft>
                <a:spcPts val="600"/>
              </a:spcAft>
              <a:buFont typeface="Lucida Grande"/>
              <a:buChar char="—"/>
            </a:pPr>
            <a:r>
              <a:rPr lang="en-US" sz="1600" b="1" dirty="0">
                <a:solidFill>
                  <a:srgbClr val="0070C0"/>
                </a:solidFill>
                <a:cs typeface="Arial" panose="020B0604020202020204" pitchFamily="34" charset="0"/>
              </a:rPr>
              <a:t>Pays 60% of salary, up to $15,000/month</a:t>
            </a:r>
          </a:p>
          <a:p>
            <a:pPr marL="342900" indent="-342900">
              <a:spcAft>
                <a:spcPts val="600"/>
              </a:spcAft>
              <a:buFont typeface="Lucida Grande"/>
              <a:buChar char="—"/>
            </a:pPr>
            <a:r>
              <a:rPr lang="en-US" sz="1600" b="1" dirty="0">
                <a:solidFill>
                  <a:srgbClr val="0070C0"/>
                </a:solidFill>
                <a:cs typeface="Arial" panose="020B0604020202020204" pitchFamily="34" charset="0"/>
              </a:rPr>
              <a:t>Short-term has 14 day waiting period</a:t>
            </a:r>
          </a:p>
          <a:p>
            <a:pPr marL="342900" indent="-342900">
              <a:spcAft>
                <a:spcPts val="600"/>
              </a:spcAft>
              <a:buFont typeface="Lucida Grande"/>
              <a:buChar char="—"/>
            </a:pPr>
            <a:r>
              <a:rPr lang="en-US" sz="1600" b="1" dirty="0">
                <a:solidFill>
                  <a:srgbClr val="0070C0"/>
                </a:solidFill>
                <a:cs typeface="Arial" panose="020B0604020202020204" pitchFamily="34" charset="0"/>
              </a:rPr>
              <a:t>Long-term starts after six months </a:t>
            </a:r>
          </a:p>
          <a:p>
            <a:pPr marL="342900" indent="-342900">
              <a:spcAft>
                <a:spcPts val="600"/>
              </a:spcAft>
              <a:buFont typeface="Lucida Grande"/>
              <a:buChar char="—"/>
            </a:pPr>
            <a:r>
              <a:rPr lang="en-US" sz="1600" b="1" dirty="0">
                <a:solidFill>
                  <a:srgbClr val="0070C0"/>
                </a:solidFill>
                <a:cs typeface="Arial" panose="020B0604020202020204" pitchFamily="34" charset="0"/>
              </a:rPr>
              <a:t>Enrollment outside of PIE requires evidence of insurability</a:t>
            </a:r>
            <a:endParaRPr lang="en-US" sz="1400" b="1" dirty="0">
              <a:solidFill>
                <a:srgbClr val="0070C0"/>
              </a:solidFill>
              <a:cs typeface="Arial" panose="020B0604020202020204" pitchFamily="34" charset="0"/>
            </a:endParaRPr>
          </a:p>
        </p:txBody>
      </p:sp>
    </p:spTree>
    <p:extLst>
      <p:ext uri="{BB962C8B-B14F-4D97-AF65-F5344CB8AC3E}">
        <p14:creationId xmlns:p14="http://schemas.microsoft.com/office/powerpoint/2010/main" val="15385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714173"/>
            <a:ext cx="4151086" cy="3077766"/>
          </a:xfrm>
          <a:prstGeom prst="rect">
            <a:avLst/>
          </a:prstGeom>
          <a:noFill/>
        </p:spPr>
        <p:txBody>
          <a:bodyPr wrap="square" rtlCol="0">
            <a:spAutoFit/>
          </a:bodyPr>
          <a:lstStyle/>
          <a:p>
            <a:pPr marL="285750" indent="-285750">
              <a:spcAft>
                <a:spcPts val="1200"/>
              </a:spcAft>
              <a:buFont typeface="Lucida Grande"/>
              <a:buChar char="—"/>
            </a:pPr>
            <a:r>
              <a:rPr lang="en-US" sz="1600" b="1" dirty="0">
                <a:solidFill>
                  <a:schemeClr val="bg1">
                    <a:lumMod val="65000"/>
                  </a:schemeClr>
                </a:solidFill>
                <a:cs typeface="Arial" panose="020B0604020202020204" pitchFamily="34" charset="0"/>
              </a:rPr>
              <a:t>30% of workers, ages 35–65, will become disabled for 90+ days at some point in their working lives</a:t>
            </a:r>
          </a:p>
          <a:p>
            <a:pPr marL="285750" indent="-285750">
              <a:spcAft>
                <a:spcPts val="1200"/>
              </a:spcAft>
              <a:buFont typeface="Lucida Grande"/>
              <a:buChar char="—"/>
            </a:pPr>
            <a:r>
              <a:rPr lang="en-US" sz="1600" b="1" dirty="0">
                <a:solidFill>
                  <a:schemeClr val="bg1">
                    <a:lumMod val="65000"/>
                  </a:schemeClr>
                </a:solidFill>
                <a:cs typeface="Arial" panose="020B0604020202020204" pitchFamily="34" charset="0"/>
              </a:rPr>
              <a:t>Replaces a larger portion of your salary at a critical time — up to 60% of your salary, up to your Social Security retirement age</a:t>
            </a:r>
          </a:p>
          <a:p>
            <a:pPr marL="285750" indent="-285750">
              <a:spcAft>
                <a:spcPts val="1200"/>
              </a:spcAft>
              <a:buFont typeface="Lucida Grande"/>
              <a:buChar char="—"/>
            </a:pPr>
            <a:r>
              <a:rPr lang="en-US" sz="1600" b="1" dirty="0">
                <a:solidFill>
                  <a:schemeClr val="bg1">
                    <a:lumMod val="65000"/>
                  </a:schemeClr>
                </a:solidFill>
                <a:cs typeface="Arial" panose="020B0604020202020204" pitchFamily="34" charset="0"/>
              </a:rPr>
              <a:t>This is the only time that you can enroll without providing evidence of insurability (will $800/month be enough for you?)</a:t>
            </a:r>
          </a:p>
          <a:p>
            <a:pPr marL="285750" indent="-285750">
              <a:spcAft>
                <a:spcPts val="1200"/>
              </a:spcAft>
              <a:buFont typeface="Lucida Grande"/>
              <a:buChar char="—"/>
            </a:pPr>
            <a:endParaRPr lang="en-US" sz="2000" b="1" dirty="0">
              <a:solidFill>
                <a:schemeClr val="bg1">
                  <a:lumMod val="65000"/>
                </a:schemeClr>
              </a:solidFill>
              <a:cs typeface="Times New Roman" panose="02020603050405020304" pitchFamily="18" charset="0"/>
            </a:endParaRP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Consider voluntary disability now</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877900" y="2714173"/>
            <a:ext cx="3970825" cy="984885"/>
          </a:xfrm>
          <a:prstGeom prst="rect">
            <a:avLst/>
          </a:prstGeom>
          <a:noFill/>
        </p:spPr>
        <p:txBody>
          <a:bodyPr wrap="square" rtlCol="0">
            <a:spAutoFit/>
          </a:bodyPr>
          <a:lstStyle/>
          <a:p>
            <a:pPr marL="285750" indent="-285750">
              <a:spcAft>
                <a:spcPts val="1200"/>
              </a:spcAft>
              <a:buFont typeface="Lucida Grande"/>
              <a:buChar char="—"/>
            </a:pPr>
            <a:r>
              <a:rPr lang="en-US" sz="1600" b="1" dirty="0">
                <a:solidFill>
                  <a:schemeClr val="bg1">
                    <a:lumMod val="65000"/>
                  </a:schemeClr>
                </a:solidFill>
                <a:cs typeface="Arial" panose="020B0604020202020204" pitchFamily="34" charset="0"/>
              </a:rPr>
              <a:t>UC does not participate in the CA State-Disability Insurance Program</a:t>
            </a:r>
          </a:p>
          <a:p>
            <a:pPr marL="285750" indent="-285750">
              <a:spcAft>
                <a:spcPts val="1200"/>
              </a:spcAft>
              <a:buFont typeface="Lucida Grande"/>
              <a:buChar char="—"/>
            </a:pPr>
            <a:r>
              <a:rPr lang="en-US" sz="1600" b="1" dirty="0">
                <a:solidFill>
                  <a:schemeClr val="bg1">
                    <a:lumMod val="65000"/>
                  </a:schemeClr>
                </a:solidFill>
                <a:cs typeface="Arial" panose="020B0604020202020204" pitchFamily="34" charset="0"/>
              </a:rPr>
              <a:t>Pregnancy and childbirth is covered</a:t>
            </a:r>
          </a:p>
        </p:txBody>
      </p:sp>
      <p:sp>
        <p:nvSpPr>
          <p:cNvPr id="13" name="TextBox 12"/>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32</a:t>
            </a:fld>
            <a:endParaRPr lang="en-US" sz="1200" dirty="0">
              <a:solidFill>
                <a:schemeClr val="tx1">
                  <a:lumMod val="65000"/>
                  <a:lumOff val="35000"/>
                </a:schemeClr>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815" y="5934366"/>
            <a:ext cx="639713" cy="81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106" y="5934364"/>
            <a:ext cx="652072" cy="81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859" y="5934366"/>
            <a:ext cx="651818" cy="81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6" name="TextBox 15"/>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32</a:t>
            </a:fld>
            <a:endParaRPr lang="en-US" sz="1200" dirty="0">
              <a:solidFill>
                <a:schemeClr val="tx1">
                  <a:lumMod val="65000"/>
                  <a:lumOff val="35000"/>
                </a:schemeClr>
              </a:solidFill>
            </a:endParaRPr>
          </a:p>
        </p:txBody>
      </p:sp>
      <p:cxnSp>
        <p:nvCxnSpPr>
          <p:cNvPr id="18" name="Straight Connector 17"/>
          <p:cNvCxnSpPr/>
          <p:nvPr/>
        </p:nvCxnSpPr>
        <p:spPr>
          <a:xfrm flipV="1">
            <a:off x="433344" y="5884793"/>
            <a:ext cx="8152513" cy="24857"/>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22641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3F3F3F"/>
                                        </p:clrVal>
                                      </p:to>
                                    </p:set>
                                    <p:set>
                                      <p:cBhvr>
                                        <p:cTn id="7" dur="500" fill="hold"/>
                                        <p:tgtEl>
                                          <p:spTgt spid="4">
                                            <p:txEl>
                                              <p:pRg st="0" end="0"/>
                                            </p:txEl>
                                          </p:spTgt>
                                        </p:tgtEl>
                                        <p:attrNameLst>
                                          <p:attrName>fillcolor</p:attrName>
                                        </p:attrNameLst>
                                      </p:cBhvr>
                                      <p:to>
                                        <p:clrVal>
                                          <a:srgbClr val="3F3F3F"/>
                                        </p:clrVal>
                                      </p:to>
                                    </p:set>
                                    <p:set>
                                      <p:cBhvr>
                                        <p:cTn id="8" dur="500" fill="hold"/>
                                        <p:tgtEl>
                                          <p:spTgt spid="4">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3F3F3F"/>
                                        </p:clrVal>
                                      </p:to>
                                    </p:set>
                                    <p:set>
                                      <p:cBhvr>
                                        <p:cTn id="13" dur="500" fill="hold"/>
                                        <p:tgtEl>
                                          <p:spTgt spid="4">
                                            <p:txEl>
                                              <p:pRg st="1" end="1"/>
                                            </p:txEl>
                                          </p:spTgt>
                                        </p:tgtEl>
                                        <p:attrNameLst>
                                          <p:attrName>fillcolor</p:attrName>
                                        </p:attrNameLst>
                                      </p:cBhvr>
                                      <p:to>
                                        <p:clrVal>
                                          <a:srgbClr val="3F3F3F"/>
                                        </p:clrVal>
                                      </p:to>
                                    </p:set>
                                    <p:set>
                                      <p:cBhvr>
                                        <p:cTn id="14" dur="500" fill="hold"/>
                                        <p:tgtEl>
                                          <p:spTgt spid="4">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4">
                                            <p:txEl>
                                              <p:pRg st="2" end="2"/>
                                            </p:txEl>
                                          </p:spTgt>
                                        </p:tgtEl>
                                        <p:attrNameLst>
                                          <p:attrName>style.color</p:attrName>
                                        </p:attrNameLst>
                                      </p:cBhvr>
                                      <p:to>
                                        <p:clrVal>
                                          <a:srgbClr val="FF0000"/>
                                        </p:clrVal>
                                      </p:to>
                                    </p:set>
                                    <p:set>
                                      <p:cBhvr>
                                        <p:cTn id="19" dur="500" fill="hold"/>
                                        <p:tgtEl>
                                          <p:spTgt spid="4">
                                            <p:txEl>
                                              <p:pRg st="2" end="2"/>
                                            </p:txEl>
                                          </p:spTgt>
                                        </p:tgtEl>
                                        <p:attrNameLst>
                                          <p:attrName>fillcolor</p:attrName>
                                        </p:attrNameLst>
                                      </p:cBhvr>
                                      <p:to>
                                        <p:clrVal>
                                          <a:srgbClr val="FF0000"/>
                                        </p:clrVal>
                                      </p:to>
                                    </p:set>
                                    <p:set>
                                      <p:cBhvr>
                                        <p:cTn id="20" dur="500" fill="hold"/>
                                        <p:tgtEl>
                                          <p:spTgt spid="4">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9">
                                            <p:txEl>
                                              <p:pRg st="0" end="0"/>
                                            </p:txEl>
                                          </p:spTgt>
                                        </p:tgtEl>
                                        <p:attrNameLst>
                                          <p:attrName>style.color</p:attrName>
                                        </p:attrNameLst>
                                      </p:cBhvr>
                                      <p:to>
                                        <p:clrVal>
                                          <a:srgbClr val="3F3F3F"/>
                                        </p:clrVal>
                                      </p:to>
                                    </p:set>
                                    <p:set>
                                      <p:cBhvr>
                                        <p:cTn id="25" dur="500" fill="hold"/>
                                        <p:tgtEl>
                                          <p:spTgt spid="9">
                                            <p:txEl>
                                              <p:pRg st="0" end="0"/>
                                            </p:txEl>
                                          </p:spTgt>
                                        </p:tgtEl>
                                        <p:attrNameLst>
                                          <p:attrName>fillcolor</p:attrName>
                                        </p:attrNameLst>
                                      </p:cBhvr>
                                      <p:to>
                                        <p:clrVal>
                                          <a:srgbClr val="3F3F3F"/>
                                        </p:clrVal>
                                      </p:to>
                                    </p:set>
                                    <p:set>
                                      <p:cBhvr>
                                        <p:cTn id="26" dur="500" fill="hold"/>
                                        <p:tgtEl>
                                          <p:spTgt spid="9">
                                            <p:txEl>
                                              <p:pRg st="0" end="0"/>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9">
                                            <p:txEl>
                                              <p:pRg st="1" end="1"/>
                                            </p:txEl>
                                          </p:spTgt>
                                        </p:tgtEl>
                                        <p:attrNameLst>
                                          <p:attrName>style.color</p:attrName>
                                        </p:attrNameLst>
                                      </p:cBhvr>
                                      <p:to>
                                        <p:clrVal>
                                          <a:srgbClr val="3F3F3F"/>
                                        </p:clrVal>
                                      </p:to>
                                    </p:set>
                                    <p:set>
                                      <p:cBhvr>
                                        <p:cTn id="31" dur="500" fill="hold"/>
                                        <p:tgtEl>
                                          <p:spTgt spid="9">
                                            <p:txEl>
                                              <p:pRg st="1" end="1"/>
                                            </p:txEl>
                                          </p:spTgt>
                                        </p:tgtEl>
                                        <p:attrNameLst>
                                          <p:attrName>fillcolor</p:attrName>
                                        </p:attrNameLst>
                                      </p:cBhvr>
                                      <p:to>
                                        <p:clrVal>
                                          <a:srgbClr val="3F3F3F"/>
                                        </p:clrVal>
                                      </p:to>
                                    </p:set>
                                    <p:set>
                                      <p:cBhvr>
                                        <p:cTn id="32"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9384" y="1241881"/>
            <a:ext cx="7170057"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Supplemental Health Plans</a:t>
            </a:r>
            <a:endParaRPr lang="en-US" dirty="0"/>
          </a:p>
        </p:txBody>
      </p:sp>
      <p:sp>
        <p:nvSpPr>
          <p:cNvPr id="11" name="Rectangle 10"/>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33</a:t>
            </a:fld>
            <a:endParaRPr lang="en-US" sz="1200" dirty="0">
              <a:solidFill>
                <a:schemeClr val="tx1">
                  <a:lumMod val="65000"/>
                  <a:lumOff val="35000"/>
                </a:schemeClr>
              </a:solidFill>
            </a:endParaRPr>
          </a:p>
        </p:txBody>
      </p:sp>
      <p:cxnSp>
        <p:nvCxnSpPr>
          <p:cNvPr id="15" name="Straight Connector 1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p:nvCxnSpPr>
        <p:spPr>
          <a:xfrm>
            <a:off x="595089" y="1785268"/>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52722" y="6073691"/>
            <a:ext cx="253313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www.ucplus.com</a:t>
            </a:r>
          </a:p>
        </p:txBody>
      </p:sp>
      <p:sp>
        <p:nvSpPr>
          <p:cNvPr id="17" name="TextBox 16"/>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522521" y="1897644"/>
            <a:ext cx="3592279" cy="4555093"/>
          </a:xfrm>
          <a:prstGeom prst="rect">
            <a:avLst/>
          </a:prstGeom>
          <a:noFill/>
        </p:spPr>
        <p:txBody>
          <a:bodyPr wrap="square" rtlCol="0">
            <a:spAutoFit/>
          </a:bodyPr>
          <a:lstStyle/>
          <a:p>
            <a:pPr>
              <a:spcAft>
                <a:spcPts val="600"/>
              </a:spcAft>
            </a:pPr>
            <a:r>
              <a:rPr lang="en-US" sz="2600" b="1" dirty="0">
                <a:solidFill>
                  <a:srgbClr val="0070C0"/>
                </a:solidFill>
                <a:cs typeface="Arial" panose="020B0604020202020204" pitchFamily="34" charset="0"/>
              </a:rPr>
              <a:t>Coverage:</a:t>
            </a:r>
          </a:p>
          <a:p>
            <a:pPr marL="342900" indent="-342900">
              <a:spcAft>
                <a:spcPts val="600"/>
              </a:spcAft>
              <a:buFont typeface="Lucida Grande"/>
              <a:buChar char="—"/>
            </a:pPr>
            <a:r>
              <a:rPr lang="en-US" sz="2600" b="1" dirty="0">
                <a:solidFill>
                  <a:srgbClr val="0070C0"/>
                </a:solidFill>
                <a:cs typeface="Arial" panose="020B0604020202020204" pitchFamily="34" charset="0"/>
              </a:rPr>
              <a:t> Accident</a:t>
            </a:r>
          </a:p>
          <a:p>
            <a:pPr marL="342900" indent="-342900">
              <a:spcAft>
                <a:spcPts val="600"/>
              </a:spcAft>
              <a:buFont typeface="Lucida Grande"/>
              <a:buChar char="—"/>
            </a:pPr>
            <a:r>
              <a:rPr lang="en-US" sz="2600" b="1" dirty="0">
                <a:solidFill>
                  <a:srgbClr val="0070C0"/>
                </a:solidFill>
                <a:cs typeface="Arial" panose="020B0604020202020204" pitchFamily="34" charset="0"/>
              </a:rPr>
              <a:t> Critical Illness</a:t>
            </a:r>
          </a:p>
          <a:p>
            <a:pPr marL="342900" indent="-342900">
              <a:spcAft>
                <a:spcPts val="600"/>
              </a:spcAft>
              <a:buFont typeface="Lucida Grande"/>
              <a:buChar char="—"/>
            </a:pPr>
            <a:r>
              <a:rPr lang="en-US" sz="2600" b="1" dirty="0">
                <a:solidFill>
                  <a:srgbClr val="0070C0"/>
                </a:solidFill>
                <a:cs typeface="Arial" panose="020B0604020202020204" pitchFamily="34" charset="0"/>
              </a:rPr>
              <a:t> Hospital Indemnity</a:t>
            </a:r>
          </a:p>
          <a:p>
            <a:pPr>
              <a:spcAft>
                <a:spcPts val="600"/>
              </a:spcAft>
            </a:pPr>
            <a:endParaRPr lang="en-US" sz="2600" b="1" dirty="0">
              <a:solidFill>
                <a:srgbClr val="0070C0"/>
              </a:solidFill>
              <a:cs typeface="Arial" panose="020B0604020202020204" pitchFamily="34" charset="0"/>
            </a:endParaRPr>
          </a:p>
          <a:p>
            <a:pPr>
              <a:spcAft>
                <a:spcPts val="600"/>
              </a:spcAft>
            </a:pPr>
            <a:r>
              <a:rPr lang="en-US" sz="2400" b="1" dirty="0">
                <a:solidFill>
                  <a:srgbClr val="0070C0"/>
                </a:solidFill>
                <a:cs typeface="Arial" panose="020B0604020202020204" pitchFamily="34" charset="0"/>
              </a:rPr>
              <a:t>Pays cash benefits directly to you if you have a covered accident, illness or hospitalization</a:t>
            </a:r>
          </a:p>
          <a:p>
            <a:pPr>
              <a:spcAft>
                <a:spcPts val="600"/>
              </a:spcAft>
            </a:pPr>
            <a:endParaRPr lang="en-US" sz="2600" b="1" dirty="0">
              <a:solidFill>
                <a:srgbClr val="0070C0"/>
              </a:solidFill>
              <a:cs typeface="Arial" panose="020B0604020202020204" pitchFamily="34" charset="0"/>
            </a:endParaRPr>
          </a:p>
        </p:txBody>
      </p:sp>
      <p:sp>
        <p:nvSpPr>
          <p:cNvPr id="2" name="Rectangle 1"/>
          <p:cNvSpPr/>
          <p:nvPr/>
        </p:nvSpPr>
        <p:spPr>
          <a:xfrm>
            <a:off x="4250724" y="1881697"/>
            <a:ext cx="4572000" cy="3724096"/>
          </a:xfrm>
          <a:prstGeom prst="rect">
            <a:avLst/>
          </a:prstGeom>
        </p:spPr>
        <p:txBody>
          <a:bodyPr>
            <a:spAutoFit/>
          </a:bodyPr>
          <a:lstStyle/>
          <a:p>
            <a:pPr>
              <a:spcAft>
                <a:spcPts val="600"/>
              </a:spcAft>
            </a:pPr>
            <a:r>
              <a:rPr lang="en-US" sz="2400" b="1" dirty="0">
                <a:solidFill>
                  <a:srgbClr val="0070C0"/>
                </a:solidFill>
                <a:cs typeface="Arial" panose="020B0604020202020204" pitchFamily="34" charset="0"/>
              </a:rPr>
              <a:t>Who’s eligible:</a:t>
            </a:r>
            <a:r>
              <a:rPr lang="en-US" sz="2400" dirty="0">
                <a:solidFill>
                  <a:srgbClr val="0070C0"/>
                </a:solidFill>
                <a:cs typeface="Arial" panose="020B0604020202020204" pitchFamily="34" charset="0"/>
              </a:rPr>
              <a:t> Employees eligible for full, mid-level or core benefits</a:t>
            </a:r>
          </a:p>
          <a:p>
            <a:pPr>
              <a:spcAft>
                <a:spcPts val="600"/>
              </a:spcAft>
            </a:pPr>
            <a:endParaRPr lang="en-US" sz="2400" b="1" dirty="0">
              <a:solidFill>
                <a:srgbClr val="0070C0"/>
              </a:solidFill>
              <a:cs typeface="Arial" panose="020B0604020202020204" pitchFamily="34" charset="0"/>
            </a:endParaRPr>
          </a:p>
          <a:p>
            <a:pPr>
              <a:spcAft>
                <a:spcPts val="600"/>
              </a:spcAft>
            </a:pPr>
            <a:r>
              <a:rPr lang="en-US" sz="2400" b="1" dirty="0">
                <a:solidFill>
                  <a:srgbClr val="0070C0"/>
                </a:solidFill>
                <a:cs typeface="Arial" panose="020B0604020202020204" pitchFamily="34" charset="0"/>
              </a:rPr>
              <a:t>Who’s covered: </a:t>
            </a:r>
            <a:r>
              <a:rPr lang="en-US" sz="2400" dirty="0">
                <a:solidFill>
                  <a:srgbClr val="0070C0"/>
                </a:solidFill>
                <a:cs typeface="Arial" panose="020B0604020202020204" pitchFamily="34" charset="0"/>
              </a:rPr>
              <a:t>You and your eligible family members, depending on the coverage you select</a:t>
            </a:r>
          </a:p>
          <a:p>
            <a:pPr>
              <a:spcAft>
                <a:spcPts val="600"/>
              </a:spcAft>
            </a:pPr>
            <a:endParaRPr lang="en-US" sz="2400" b="1" dirty="0">
              <a:solidFill>
                <a:srgbClr val="0070C0"/>
              </a:solidFill>
              <a:cs typeface="Arial" panose="020B0604020202020204" pitchFamily="34" charset="0"/>
            </a:endParaRPr>
          </a:p>
          <a:p>
            <a:pPr>
              <a:spcAft>
                <a:spcPts val="600"/>
              </a:spcAft>
            </a:pPr>
            <a:r>
              <a:rPr lang="en-US" sz="2400" b="1" dirty="0">
                <a:solidFill>
                  <a:srgbClr val="0070C0"/>
                </a:solidFill>
                <a:cs typeface="Arial" panose="020B0604020202020204" pitchFamily="34" charset="0"/>
              </a:rPr>
              <a:t>Who pays the premium: </a:t>
            </a:r>
            <a:r>
              <a:rPr lang="en-US" sz="2400" dirty="0">
                <a:solidFill>
                  <a:srgbClr val="0070C0"/>
                </a:solidFill>
                <a:cs typeface="Arial" panose="020B0604020202020204" pitchFamily="34" charset="0"/>
              </a:rPr>
              <a:t>You</a:t>
            </a:r>
          </a:p>
        </p:txBody>
      </p:sp>
    </p:spTree>
    <p:extLst>
      <p:ext uri="{BB962C8B-B14F-4D97-AF65-F5344CB8AC3E}">
        <p14:creationId xmlns:p14="http://schemas.microsoft.com/office/powerpoint/2010/main" val="3613521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34</a:t>
            </a:fld>
            <a:endParaRPr lang="en-US" sz="1200" dirty="0">
              <a:solidFill>
                <a:schemeClr val="tx1">
                  <a:lumMod val="65000"/>
                  <a:lumOff val="35000"/>
                </a:schemeClr>
              </a:solidFill>
            </a:endParaRPr>
          </a:p>
        </p:txBody>
      </p:sp>
      <p:sp>
        <p:nvSpPr>
          <p:cNvPr id="11" name="TextBox 10"/>
          <p:cNvSpPr txBox="1"/>
          <p:nvPr/>
        </p:nvSpPr>
        <p:spPr>
          <a:xfrm>
            <a:off x="354244" y="1314451"/>
            <a:ext cx="7170057"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Life and Accidental Death &amp; Dismemberment Insurance </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39585165"/>
              </p:ext>
            </p:extLst>
          </p:nvPr>
        </p:nvGraphicFramePr>
        <p:xfrm>
          <a:off x="552141" y="2301933"/>
          <a:ext cx="8041146" cy="2774892"/>
        </p:xfrm>
        <a:graphic>
          <a:graphicData uri="http://schemas.openxmlformats.org/drawingml/2006/table">
            <a:tbl>
              <a:tblPr firstRow="1" bandRow="1">
                <a:tableStyleId>{5C22544A-7EE6-4342-B048-85BDC9FD1C3A}</a:tableStyleId>
              </a:tblPr>
              <a:tblGrid>
                <a:gridCol w="2975051">
                  <a:extLst>
                    <a:ext uri="{9D8B030D-6E8A-4147-A177-3AD203B41FA5}">
                      <a16:colId xmlns:a16="http://schemas.microsoft.com/office/drawing/2014/main" val="20000"/>
                    </a:ext>
                  </a:extLst>
                </a:gridCol>
                <a:gridCol w="4067175">
                  <a:extLst>
                    <a:ext uri="{9D8B030D-6E8A-4147-A177-3AD203B41FA5}">
                      <a16:colId xmlns:a16="http://schemas.microsoft.com/office/drawing/2014/main" val="20001"/>
                    </a:ext>
                  </a:extLst>
                </a:gridCol>
                <a:gridCol w="998920">
                  <a:extLst>
                    <a:ext uri="{9D8B030D-6E8A-4147-A177-3AD203B41FA5}">
                      <a16:colId xmlns:a16="http://schemas.microsoft.com/office/drawing/2014/main" val="20002"/>
                    </a:ext>
                  </a:extLst>
                </a:gridCol>
              </a:tblGrid>
              <a:tr h="297180">
                <a:tc>
                  <a:txBody>
                    <a:bodyPr/>
                    <a:lstStyle/>
                    <a:p>
                      <a:endParaRPr lang="en-US" sz="1200" dirty="0">
                        <a:solidFill>
                          <a:schemeClr val="tx1">
                            <a:lumMod val="75000"/>
                            <a:lumOff val="25000"/>
                          </a:schemeClr>
                        </a:solidFill>
                      </a:endParaRPr>
                    </a:p>
                  </a:txBody>
                  <a:tcPr>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200" dirty="0">
                          <a:solidFill>
                            <a:srgbClr val="0070C0"/>
                          </a:solidFill>
                        </a:rPr>
                        <a:t>Mid-Level</a:t>
                      </a:r>
                    </a:p>
                  </a:txBody>
                  <a:tcPr>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1200" dirty="0">
                          <a:solidFill>
                            <a:srgbClr val="0070C0"/>
                          </a:solidFill>
                        </a:rPr>
                        <a:t>CORE</a:t>
                      </a:r>
                    </a:p>
                  </a:txBody>
                  <a:tcPr>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7180">
                <a:tc>
                  <a:txBody>
                    <a:bodyPr/>
                    <a:lstStyle/>
                    <a:p>
                      <a:pPr lvl="0"/>
                      <a:r>
                        <a:rPr lang="en-US" sz="1200" b="1" dirty="0">
                          <a:solidFill>
                            <a:srgbClr val="00B050"/>
                          </a:solidFill>
                        </a:rPr>
                        <a:t>CORE</a:t>
                      </a:r>
                      <a:r>
                        <a:rPr lang="en-US" sz="1200" b="1" baseline="0" dirty="0">
                          <a:solidFill>
                            <a:srgbClr val="00B050"/>
                          </a:solidFill>
                        </a:rPr>
                        <a:t> </a:t>
                      </a:r>
                      <a:r>
                        <a:rPr lang="en-US" sz="1200" b="1" dirty="0">
                          <a:solidFill>
                            <a:srgbClr val="00B050"/>
                          </a:solidFill>
                        </a:rPr>
                        <a:t>Life (UC</a:t>
                      </a:r>
                      <a:r>
                        <a:rPr lang="en-US" sz="1200" b="1" baseline="0" dirty="0">
                          <a:solidFill>
                            <a:srgbClr val="00B050"/>
                          </a:solidFill>
                        </a:rPr>
                        <a:t> paid)*</a:t>
                      </a:r>
                      <a:endParaRPr lang="en-US" sz="1200" b="1" dirty="0">
                        <a:solidFill>
                          <a:srgbClr val="00B050"/>
                        </a:solidFill>
                      </a:endParaRP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B050"/>
                          </a:solidFill>
                          <a:sym typeface="Wingdings"/>
                        </a:rPr>
                        <a:t>$5,000</a:t>
                      </a:r>
                      <a:endParaRPr lang="en-US" sz="1200" b="0" dirty="0">
                        <a:solidFill>
                          <a:srgbClr val="00B050"/>
                        </a:solidFill>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B050"/>
                          </a:solidFill>
                        </a:rPr>
                        <a:t>same</a:t>
                      </a: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297180">
                <a:tc>
                  <a:txBody>
                    <a:bodyPr/>
                    <a:lstStyle/>
                    <a:p>
                      <a:pPr lvl="0"/>
                      <a:r>
                        <a:rPr lang="en-US" sz="1200" b="1" dirty="0">
                          <a:solidFill>
                            <a:schemeClr val="tx1">
                              <a:lumMod val="75000"/>
                              <a:lumOff val="25000"/>
                            </a:schemeClr>
                          </a:solidFill>
                        </a:rPr>
                        <a:t>Supplemental</a:t>
                      </a:r>
                      <a:r>
                        <a:rPr lang="en-US" sz="1200" b="1" baseline="0" dirty="0">
                          <a:solidFill>
                            <a:schemeClr val="tx1">
                              <a:lumMod val="75000"/>
                              <a:lumOff val="25000"/>
                            </a:schemeClr>
                          </a:solidFill>
                        </a:rPr>
                        <a:t> Employee Life</a:t>
                      </a:r>
                      <a:endParaRPr lang="en-US" sz="1200" b="1" dirty="0">
                        <a:solidFill>
                          <a:schemeClr val="tx1">
                            <a:lumMod val="75000"/>
                            <a:lumOff val="25000"/>
                          </a:schemeClr>
                        </a:solidFill>
                      </a:endParaRP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sym typeface="Wingdings"/>
                        </a:rPr>
                        <a:t>Flat amount of $20,000;</a:t>
                      </a:r>
                      <a:r>
                        <a:rPr lang="en-US" sz="1200" b="0" baseline="0" dirty="0">
                          <a:solidFill>
                            <a:schemeClr val="tx1">
                              <a:lumMod val="75000"/>
                              <a:lumOff val="25000"/>
                            </a:schemeClr>
                          </a:solidFill>
                          <a:sym typeface="Wingdings"/>
                        </a:rPr>
                        <a:t> or 1-4 x annual full-time equivalent base salary up to $250,000/$1,000,000 max</a:t>
                      </a: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solidFill>
                      <a:schemeClr val="bg1"/>
                    </a:solidFill>
                  </a:tcPr>
                </a:tc>
                <a:tc row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297180">
                <a:tc>
                  <a:txBody>
                    <a:bodyPr/>
                    <a:lstStyle/>
                    <a:p>
                      <a:pPr lvl="0"/>
                      <a:r>
                        <a:rPr lang="en-US" sz="1200" b="1" dirty="0">
                          <a:solidFill>
                            <a:schemeClr val="tx1">
                              <a:lumMod val="75000"/>
                              <a:lumOff val="25000"/>
                            </a:schemeClr>
                          </a:solidFill>
                        </a:rPr>
                        <a:t>Basic Dependent Life</a:t>
                      </a:r>
                    </a:p>
                  </a:txBody>
                  <a:tcPr>
                    <a:lnR w="12700" cap="flat" cmpd="sng" algn="ctr">
                      <a:solidFill>
                        <a:schemeClr val="tx1">
                          <a:lumMod val="50000"/>
                          <a:lumOff val="50000"/>
                        </a:schemeClr>
                      </a:solidFill>
                      <a:prstDash val="sysDot"/>
                      <a:round/>
                      <a:headEnd type="none" w="med" len="med"/>
                      <a:tailEnd type="none" w="med" len="med"/>
                    </a:ln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sym typeface="Wingdings"/>
                        </a:rPr>
                        <a:t>$5,000 each</a:t>
                      </a:r>
                      <a:r>
                        <a:rPr lang="en-US" sz="1200" b="0" baseline="0" dirty="0">
                          <a:solidFill>
                            <a:schemeClr val="tx1">
                              <a:lumMod val="75000"/>
                              <a:lumOff val="25000"/>
                            </a:schemeClr>
                          </a:solidFill>
                          <a:sym typeface="Wingdings"/>
                        </a:rPr>
                        <a:t> for spouse, domestic partner, eligible children</a:t>
                      </a: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solidFill>
                      <a:schemeClr val="bg1">
                        <a:lumMod val="75000"/>
                      </a:schemeClr>
                    </a:solidFill>
                  </a:tcPr>
                </a:tc>
                <a:extLst>
                  <a:ext uri="{0D108BD9-81ED-4DB2-BD59-A6C34878D82A}">
                    <a16:rowId xmlns:a16="http://schemas.microsoft.com/office/drawing/2014/main" val="10003"/>
                  </a:ext>
                </a:extLst>
              </a:tr>
              <a:tr h="559377">
                <a:tc>
                  <a:txBody>
                    <a:bodyPr/>
                    <a:lstStyle/>
                    <a:p>
                      <a:pPr lvl="0"/>
                      <a:r>
                        <a:rPr lang="en-US" sz="1200" b="1" dirty="0">
                          <a:solidFill>
                            <a:schemeClr val="tx1">
                              <a:lumMod val="75000"/>
                              <a:lumOff val="25000"/>
                            </a:schemeClr>
                          </a:solidFill>
                        </a:rPr>
                        <a:t>Expanded Dependent Life</a:t>
                      </a:r>
                    </a:p>
                  </a:txBody>
                  <a:tcPr>
                    <a:lnR w="12700" cap="flat" cmpd="sng" algn="ctr">
                      <a:solidFill>
                        <a:schemeClr val="tx1">
                          <a:lumMod val="50000"/>
                          <a:lumOff val="50000"/>
                        </a:schemeClr>
                      </a:solidFill>
                      <a:prstDash val="sysDot"/>
                      <a:round/>
                      <a:headEnd type="none" w="med" len="med"/>
                      <a:tailEnd type="none" w="med" len="med"/>
                    </a:lnR>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rPr>
                        <a:t>Spouse/DP covered at 50% of Supplemental Life up to $200,000 max; eligible children covered at $10,000 each</a:t>
                      </a: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B w="12700" cap="flat" cmpd="sng" algn="ctr">
                      <a:solidFill>
                        <a:schemeClr val="tx1">
                          <a:lumMod val="50000"/>
                          <a:lumOff val="50000"/>
                        </a:schemeClr>
                      </a:solidFill>
                      <a:prstDash val="sysDot"/>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B w="12700" cap="flat" cmpd="sng" algn="ctr">
                      <a:solidFill>
                        <a:schemeClr val="tx1">
                          <a:lumMod val="50000"/>
                          <a:lumOff val="50000"/>
                        </a:schemeClr>
                      </a:solidFill>
                      <a:prstDash val="sysDot"/>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514350">
                <a:tc>
                  <a:txBody>
                    <a:bodyPr/>
                    <a:lstStyle/>
                    <a:p>
                      <a:pPr lvl="0"/>
                      <a:r>
                        <a:rPr lang="en-US" sz="1200" b="1" dirty="0">
                          <a:solidFill>
                            <a:schemeClr val="tx1">
                              <a:lumMod val="75000"/>
                              <a:lumOff val="25000"/>
                            </a:schemeClr>
                          </a:solidFill>
                        </a:rPr>
                        <a:t>Accidental</a:t>
                      </a:r>
                      <a:r>
                        <a:rPr lang="en-US" sz="1200" b="1" baseline="0" dirty="0">
                          <a:solidFill>
                            <a:schemeClr val="tx1">
                              <a:lumMod val="75000"/>
                              <a:lumOff val="25000"/>
                            </a:schemeClr>
                          </a:solidFill>
                        </a:rPr>
                        <a:t> Death &amp; Dismemberment</a:t>
                      </a:r>
                      <a:endParaRPr lang="en-US" sz="1200" b="1" dirty="0">
                        <a:solidFill>
                          <a:schemeClr val="tx1">
                            <a:lumMod val="75000"/>
                            <a:lumOff val="25000"/>
                          </a:schemeClr>
                        </a:solidFill>
                      </a:endParaRP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sym typeface="Wingdings"/>
                        </a:rPr>
                        <a:t>Employee, Modified Family, Family;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sym typeface="Wingdings"/>
                        </a:rPr>
                        <a:t>Coverage</a:t>
                      </a:r>
                      <a:r>
                        <a:rPr lang="en-US" sz="1200" b="0" baseline="0" dirty="0">
                          <a:solidFill>
                            <a:schemeClr val="tx1">
                              <a:lumMod val="75000"/>
                              <a:lumOff val="25000"/>
                            </a:schemeClr>
                          </a:solidFill>
                          <a:sym typeface="Wingdings"/>
                        </a:rPr>
                        <a:t> levels from $10,000 to $500,000</a:t>
                      </a: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sym typeface="Wingdings"/>
                        </a:rPr>
                        <a:t>same</a:t>
                      </a:r>
                      <a:endParaRPr lang="en-US" sz="1200" b="0" dirty="0">
                        <a:solidFill>
                          <a:schemeClr val="tx1">
                            <a:lumMod val="75000"/>
                            <a:lumOff val="25000"/>
                          </a:schemeClr>
                        </a:solidFill>
                      </a:endParaRP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352425">
                <a:tc>
                  <a:txBody>
                    <a:bodyPr/>
                    <a:lstStyle/>
                    <a:p>
                      <a:pPr lvl="0"/>
                      <a:r>
                        <a:rPr lang="en-US" sz="1200" b="1" dirty="0">
                          <a:solidFill>
                            <a:srgbClr val="00B050"/>
                          </a:solidFill>
                        </a:rPr>
                        <a:t>Business</a:t>
                      </a:r>
                      <a:r>
                        <a:rPr lang="en-US" sz="1200" b="1" baseline="0" dirty="0">
                          <a:solidFill>
                            <a:srgbClr val="00B050"/>
                          </a:solidFill>
                        </a:rPr>
                        <a:t> Travel Accident*</a:t>
                      </a:r>
                      <a:endParaRPr lang="en-US" sz="1200" b="1" dirty="0">
                        <a:solidFill>
                          <a:srgbClr val="00B050"/>
                        </a:solidFill>
                      </a:endParaRPr>
                    </a:p>
                  </a:txBody>
                  <a:tcP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B050"/>
                          </a:solidFill>
                          <a:sym typeface="Wingdings"/>
                        </a:rPr>
                        <a:t>Up to $500,000 of coverage </a:t>
                      </a:r>
                      <a:endParaRPr lang="en-US" sz="1200" b="0" dirty="0">
                        <a:solidFill>
                          <a:srgbClr val="00B050"/>
                        </a:solidFill>
                      </a:endParaRPr>
                    </a:p>
                  </a:txBody>
                  <a:tcP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rgbClr val="00B050"/>
                          </a:solidFill>
                          <a:sym typeface="Wingdings"/>
                        </a:rPr>
                        <a:t>same</a:t>
                      </a:r>
                      <a:endParaRPr lang="en-US" sz="1200" b="0" dirty="0">
                        <a:solidFill>
                          <a:srgbClr val="00B050"/>
                        </a:solidFill>
                      </a:endParaRPr>
                    </a:p>
                  </a:txBody>
                  <a:tcP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cxnSp>
        <p:nvCxnSpPr>
          <p:cNvPr id="14" name="Straight Connector 13"/>
          <p:cNvCxnSpPr/>
          <p:nvPr/>
        </p:nvCxnSpPr>
        <p:spPr>
          <a:xfrm>
            <a:off x="472999" y="1860469"/>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61217" y="2619375"/>
            <a:ext cx="8032070" cy="236941"/>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70014" y="4254335"/>
            <a:ext cx="8023273" cy="755816"/>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70014" y="2934026"/>
            <a:ext cx="8023273" cy="1218874"/>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70014" y="5170751"/>
            <a:ext cx="2255122" cy="276999"/>
          </a:xfrm>
          <a:prstGeom prst="rect">
            <a:avLst/>
          </a:prstGeom>
          <a:noFill/>
        </p:spPr>
        <p:txBody>
          <a:bodyPr wrap="square" rtlCol="0">
            <a:spAutoFit/>
          </a:bodyPr>
          <a:lstStyle/>
          <a:p>
            <a:r>
              <a:rPr lang="en-US" sz="1200" dirty="0">
                <a:solidFill>
                  <a:srgbClr val="00B050"/>
                </a:solidFill>
              </a:rPr>
              <a:t>*Provided at no cost to you</a:t>
            </a:r>
          </a:p>
        </p:txBody>
      </p:sp>
      <p:sp>
        <p:nvSpPr>
          <p:cNvPr id="18" name="Rectangle 17"/>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TextBox 19"/>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34</a:t>
            </a:fld>
            <a:endParaRPr lang="en-US" sz="1200" dirty="0">
              <a:solidFill>
                <a:schemeClr val="tx1">
                  <a:lumMod val="65000"/>
                  <a:lumOff val="35000"/>
                </a:schemeClr>
              </a:solidFill>
            </a:endParaRPr>
          </a:p>
        </p:txBody>
      </p:sp>
      <p:cxnSp>
        <p:nvCxnSpPr>
          <p:cNvPr id="22" name="Straight Connector 21"/>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052722" y="6056321"/>
            <a:ext cx="253313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ucal.us/</a:t>
            </a:r>
            <a:r>
              <a:rPr lang="en-US" sz="1600" b="1" dirty="0" err="1">
                <a:solidFill>
                  <a:schemeClr val="bg1"/>
                </a:solidFill>
              </a:rPr>
              <a:t>premiumestimator</a:t>
            </a:r>
            <a:endParaRPr lang="en-US" sz="1600" b="1" dirty="0">
              <a:solidFill>
                <a:schemeClr val="bg1"/>
              </a:solidFill>
            </a:endParaRPr>
          </a:p>
        </p:txBody>
      </p:sp>
      <p:sp>
        <p:nvSpPr>
          <p:cNvPr id="24" name="TextBox 23"/>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32841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Legal Services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35</a:t>
            </a:fld>
            <a:endParaRPr lang="en-US" sz="1200" dirty="0">
              <a:solidFill>
                <a:schemeClr val="tx1">
                  <a:lumMod val="65000"/>
                  <a:lumOff val="35000"/>
                </a:schemeClr>
              </a:solidFill>
            </a:endParaRPr>
          </a:p>
        </p:txBody>
      </p:sp>
      <p:sp>
        <p:nvSpPr>
          <p:cNvPr id="9" name="Rectangle 8"/>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35</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261882" y="6069718"/>
            <a:ext cx="132397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ucal.us/legal</a:t>
            </a:r>
          </a:p>
        </p:txBody>
      </p:sp>
      <p:sp>
        <p:nvSpPr>
          <p:cNvPr id="17" name="TextBox 16"/>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8" name="TextBox 17"/>
          <p:cNvSpPr txBox="1"/>
          <p:nvPr/>
        </p:nvSpPr>
        <p:spPr>
          <a:xfrm>
            <a:off x="420200" y="2714173"/>
            <a:ext cx="4151086" cy="2416046"/>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ARAG Legal Insurance Plan</a:t>
            </a:r>
          </a:p>
          <a:p>
            <a:pPr marL="285750" indent="-285750">
              <a:spcAft>
                <a:spcPts val="600"/>
              </a:spcAft>
              <a:buFont typeface="Lucida Grande"/>
              <a:buChar char="—"/>
            </a:pPr>
            <a:r>
              <a:rPr lang="en-US" sz="1600" b="1" dirty="0">
                <a:solidFill>
                  <a:srgbClr val="0070C0"/>
                </a:solidFill>
                <a:cs typeface="Arial" panose="020B0604020202020204" pitchFamily="34" charset="0"/>
              </a:rPr>
              <a:t>Telephone Legal Advice</a:t>
            </a:r>
          </a:p>
          <a:p>
            <a:pPr marL="285750" indent="-285750">
              <a:spcAft>
                <a:spcPts val="600"/>
              </a:spcAft>
              <a:buFont typeface="Lucida Grande"/>
              <a:buChar char="—"/>
            </a:pPr>
            <a:r>
              <a:rPr lang="en-US" sz="1600" b="1" dirty="0">
                <a:solidFill>
                  <a:srgbClr val="0070C0"/>
                </a:solidFill>
                <a:cs typeface="Arial" panose="020B0604020202020204" pitchFamily="34" charset="0"/>
              </a:rPr>
              <a:t>Expanded Identity Theft Protection</a:t>
            </a:r>
          </a:p>
          <a:p>
            <a:pPr marL="285750" indent="-285750">
              <a:spcAft>
                <a:spcPts val="600"/>
              </a:spcAft>
              <a:buFont typeface="Lucida Grande"/>
              <a:buChar char="—"/>
            </a:pPr>
            <a:r>
              <a:rPr lang="en-US" sz="1600" b="1" dirty="0">
                <a:solidFill>
                  <a:srgbClr val="0070C0"/>
                </a:solidFill>
                <a:cs typeface="Arial" panose="020B0604020202020204" pitchFamily="34" charset="0"/>
              </a:rPr>
              <a:t>Document Preparation</a:t>
            </a:r>
          </a:p>
          <a:p>
            <a:pPr marL="285750" indent="-285750">
              <a:spcAft>
                <a:spcPts val="600"/>
              </a:spcAft>
              <a:buFont typeface="Lucida Grande"/>
              <a:buChar char="—"/>
            </a:pPr>
            <a:r>
              <a:rPr lang="en-US" sz="1600" b="1" dirty="0">
                <a:solidFill>
                  <a:srgbClr val="0070C0"/>
                </a:solidFill>
                <a:cs typeface="Arial" panose="020B0604020202020204" pitchFamily="34" charset="0"/>
              </a:rPr>
              <a:t>Document Review</a:t>
            </a:r>
          </a:p>
          <a:p>
            <a:pPr marL="285750" indent="-285750">
              <a:spcAft>
                <a:spcPts val="600"/>
              </a:spcAft>
              <a:buFont typeface="Lucida Grande"/>
              <a:buChar char="—"/>
            </a:pPr>
            <a:r>
              <a:rPr lang="en-US" sz="1600" b="1" dirty="0">
                <a:solidFill>
                  <a:srgbClr val="0070C0"/>
                </a:solidFill>
                <a:cs typeface="Arial" panose="020B0604020202020204" pitchFamily="34" charset="0"/>
              </a:rPr>
              <a:t>Follow-Up Calls/Correspondence</a:t>
            </a:r>
          </a:p>
          <a:p>
            <a:pPr marL="285750" indent="-285750">
              <a:spcAft>
                <a:spcPts val="600"/>
              </a:spcAft>
              <a:buFont typeface="Lucida Grande"/>
              <a:buChar char="—"/>
            </a:pPr>
            <a:r>
              <a:rPr lang="en-US" sz="1600" b="1" dirty="0">
                <a:solidFill>
                  <a:srgbClr val="0070C0"/>
                </a:solidFill>
                <a:cs typeface="Arial" panose="020B0604020202020204" pitchFamily="34" charset="0"/>
              </a:rPr>
              <a:t>Online Document Library</a:t>
            </a:r>
          </a:p>
        </p:txBody>
      </p:sp>
      <p:sp>
        <p:nvSpPr>
          <p:cNvPr id="19" name="TextBox 18"/>
          <p:cNvSpPr txBox="1"/>
          <p:nvPr/>
        </p:nvSpPr>
        <p:spPr>
          <a:xfrm>
            <a:off x="4973150" y="3150715"/>
            <a:ext cx="3913676" cy="1954381"/>
          </a:xfrm>
          <a:prstGeom prst="rect">
            <a:avLst/>
          </a:prstGeom>
          <a:noFill/>
        </p:spPr>
        <p:txBody>
          <a:bodyPr wrap="square" rtlCol="0">
            <a:spAutoFit/>
          </a:bodyPr>
          <a:lstStyle/>
          <a:p>
            <a:pPr marL="342900" indent="-342900">
              <a:spcAft>
                <a:spcPts val="600"/>
              </a:spcAft>
              <a:buFont typeface="Lucida Grande"/>
              <a:buChar char="—"/>
            </a:pPr>
            <a:r>
              <a:rPr lang="en-US" sz="1600" b="1" dirty="0">
                <a:solidFill>
                  <a:srgbClr val="0070C0"/>
                </a:solidFill>
                <a:cs typeface="Arial" panose="020B0604020202020204" pitchFamily="34" charset="0"/>
              </a:rPr>
              <a:t>Standard Wills</a:t>
            </a:r>
          </a:p>
          <a:p>
            <a:pPr marL="342900" indent="-342900">
              <a:spcAft>
                <a:spcPts val="600"/>
              </a:spcAft>
              <a:buFont typeface="Lucida Grande"/>
              <a:buChar char="—"/>
            </a:pPr>
            <a:r>
              <a:rPr lang="en-US" sz="1600" b="1" dirty="0">
                <a:solidFill>
                  <a:srgbClr val="0070C0"/>
                </a:solidFill>
                <a:cs typeface="Arial" panose="020B0604020202020204" pitchFamily="34" charset="0"/>
              </a:rPr>
              <a:t>Assistance With Tax Issues</a:t>
            </a:r>
          </a:p>
          <a:p>
            <a:pPr marL="342900" indent="-342900">
              <a:spcAft>
                <a:spcPts val="600"/>
              </a:spcAft>
              <a:buFont typeface="Lucida Grande"/>
              <a:buChar char="—"/>
            </a:pPr>
            <a:r>
              <a:rPr lang="en-US" sz="1600" b="1" dirty="0">
                <a:solidFill>
                  <a:srgbClr val="0070C0"/>
                </a:solidFill>
                <a:cs typeface="Arial" panose="020B0604020202020204" pitchFamily="34" charset="0"/>
              </a:rPr>
              <a:t>Family Law Matters</a:t>
            </a:r>
          </a:p>
          <a:p>
            <a:pPr marL="342900" indent="-342900">
              <a:spcAft>
                <a:spcPts val="600"/>
              </a:spcAft>
              <a:buFont typeface="Lucida Grande"/>
              <a:buChar char="—"/>
            </a:pPr>
            <a:r>
              <a:rPr lang="en-US" sz="1600" b="1" dirty="0">
                <a:solidFill>
                  <a:srgbClr val="0070C0"/>
                </a:solidFill>
                <a:cs typeface="Arial" panose="020B0604020202020204" pitchFamily="34" charset="0"/>
              </a:rPr>
              <a:t>Real Estate Issues</a:t>
            </a:r>
          </a:p>
          <a:p>
            <a:pPr marL="342900" indent="-342900">
              <a:spcAft>
                <a:spcPts val="600"/>
              </a:spcAft>
              <a:buFont typeface="Lucida Grande"/>
              <a:buChar char="—"/>
            </a:pPr>
            <a:r>
              <a:rPr lang="en-US" sz="1600" b="1" dirty="0">
                <a:solidFill>
                  <a:srgbClr val="0070C0"/>
                </a:solidFill>
                <a:cs typeface="Arial" panose="020B0604020202020204" pitchFamily="34" charset="0"/>
              </a:rPr>
              <a:t>Trust Services</a:t>
            </a:r>
          </a:p>
          <a:p>
            <a:pPr marL="342900" indent="-342900">
              <a:spcAft>
                <a:spcPts val="600"/>
              </a:spcAft>
              <a:buFont typeface="Lucida Grande"/>
              <a:buChar char="—"/>
            </a:pPr>
            <a:r>
              <a:rPr lang="en-US" sz="1600" b="1" dirty="0">
                <a:solidFill>
                  <a:srgbClr val="0070C0"/>
                </a:solidFill>
                <a:cs typeface="Arial" panose="020B0604020202020204" pitchFamily="34" charset="0"/>
              </a:rPr>
              <a:t>Online Law Guide</a:t>
            </a:r>
          </a:p>
        </p:txBody>
      </p:sp>
    </p:spTree>
    <p:extLst>
      <p:ext uri="{BB962C8B-B14F-4D97-AF65-F5344CB8AC3E}">
        <p14:creationId xmlns:p14="http://schemas.microsoft.com/office/powerpoint/2010/main" val="3024002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36</a:t>
            </a:fld>
            <a:endParaRPr lang="en-US" sz="1200" dirty="0">
              <a:solidFill>
                <a:schemeClr val="tx1">
                  <a:lumMod val="65000"/>
                  <a:lumOff val="35000"/>
                </a:schemeClr>
              </a:solidFill>
            </a:endParaRPr>
          </a:p>
        </p:txBody>
      </p:sp>
      <p:sp>
        <p:nvSpPr>
          <p:cNvPr id="6" name="Rectangle 5"/>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7" name="TextBox 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36</a:t>
            </a:fld>
            <a:endParaRPr lang="en-US" sz="1200" dirty="0">
              <a:solidFill>
                <a:schemeClr val="tx1">
                  <a:lumMod val="65000"/>
                  <a:lumOff val="35000"/>
                </a:schemeClr>
              </a:solidFill>
            </a:endParaRPr>
          </a:p>
        </p:txBody>
      </p:sp>
      <p:cxnSp>
        <p:nvCxnSpPr>
          <p:cNvPr id="8" name="Straight Connector 7"/>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495804" y="6061873"/>
            <a:ext cx="2090054" cy="338554"/>
          </a:xfrm>
          <a:prstGeom prst="rect">
            <a:avLst/>
          </a:prstGeom>
          <a:solidFill>
            <a:srgbClr val="009AD0"/>
          </a:solidFill>
          <a:ln>
            <a:solidFill>
              <a:schemeClr val="bg1"/>
            </a:solidFill>
          </a:ln>
        </p:spPr>
        <p:txBody>
          <a:bodyPr wrap="square" rtlCol="0">
            <a:spAutoFit/>
          </a:bodyPr>
          <a:lstStyle/>
          <a:p>
            <a:r>
              <a:rPr lang="en-US" sz="1600" b="1" dirty="0">
                <a:solidFill>
                  <a:schemeClr val="bg1"/>
                </a:solidFill>
              </a:rPr>
              <a:t>petinsurance.com/</a:t>
            </a:r>
            <a:r>
              <a:rPr lang="en-US" sz="1600" b="1" dirty="0" err="1">
                <a:solidFill>
                  <a:schemeClr val="bg1"/>
                </a:solidFill>
              </a:rPr>
              <a:t>uc</a:t>
            </a:r>
            <a:endParaRPr lang="en-US" sz="1600" b="1" dirty="0">
              <a:solidFill>
                <a:schemeClr val="bg1"/>
              </a:solidFill>
            </a:endParaRPr>
          </a:p>
        </p:txBody>
      </p:sp>
      <p:sp>
        <p:nvSpPr>
          <p:cNvPr id="11" name="TextBox 10"/>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408561" y="2661282"/>
            <a:ext cx="8289215" cy="2015936"/>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Nationwide Pet Insurance Benefits include:</a:t>
            </a:r>
          </a:p>
          <a:p>
            <a:pPr marL="285750" indent="-285750">
              <a:spcAft>
                <a:spcPts val="600"/>
              </a:spcAft>
              <a:buFont typeface="Lucida Grande"/>
              <a:buChar char="—"/>
            </a:pPr>
            <a:r>
              <a:rPr lang="en-US" sz="1600" b="1" dirty="0">
                <a:solidFill>
                  <a:srgbClr val="0070C0"/>
                </a:solidFill>
                <a:cs typeface="Arial" panose="020B0604020202020204" pitchFamily="34" charset="0"/>
              </a:rPr>
              <a:t>Reimbursement of veterinary care for accidents/injuries &amp; illnesses, prescriptions and more</a:t>
            </a:r>
          </a:p>
          <a:p>
            <a:pPr marL="285750" indent="-285750">
              <a:spcAft>
                <a:spcPts val="600"/>
              </a:spcAft>
              <a:buFont typeface="Lucida Grande"/>
              <a:buChar char="—"/>
            </a:pPr>
            <a:r>
              <a:rPr lang="en-US" sz="1600" b="1" dirty="0">
                <a:solidFill>
                  <a:srgbClr val="0070C0"/>
                </a:solidFill>
                <a:cs typeface="Arial" panose="020B0604020202020204" pitchFamily="34" charset="0"/>
              </a:rPr>
              <a:t>Euthanasia, cremation and burial</a:t>
            </a:r>
          </a:p>
          <a:p>
            <a:pPr marL="285750" indent="-285750">
              <a:spcAft>
                <a:spcPts val="600"/>
              </a:spcAft>
              <a:buFont typeface="Lucida Grande"/>
              <a:buChar char="—"/>
            </a:pPr>
            <a:r>
              <a:rPr lang="en-US" sz="1600" b="1" dirty="0">
                <a:solidFill>
                  <a:srgbClr val="0070C0"/>
                </a:solidFill>
                <a:cs typeface="Arial" panose="020B0604020202020204" pitchFamily="34" charset="0"/>
              </a:rPr>
              <a:t>Pre-existing conditions are not covered</a:t>
            </a:r>
          </a:p>
          <a:p>
            <a:pPr marL="285750" indent="-285750">
              <a:spcAft>
                <a:spcPts val="600"/>
              </a:spcAft>
              <a:buFont typeface="Lucida Grande"/>
              <a:buChar char="—"/>
            </a:pPr>
            <a:r>
              <a:rPr lang="en-US" sz="1600" b="1" dirty="0">
                <a:solidFill>
                  <a:srgbClr val="0070C0"/>
                </a:solidFill>
                <a:cs typeface="Arial" panose="020B0604020202020204" pitchFamily="34" charset="0"/>
              </a:rPr>
              <a:t> Two coverage options: 50% and 70% reimbursement for eligible expenses. Both have a $250 annual deductible and a $7,500/year benefit maximum</a:t>
            </a:r>
          </a:p>
        </p:txBody>
      </p:sp>
      <p:sp>
        <p:nvSpPr>
          <p:cNvPr id="14" name="TextBox 13"/>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Pet Insurance</a:t>
            </a:r>
          </a:p>
          <a:p>
            <a:endParaRPr lang="en-US" sz="2200" dirty="0"/>
          </a:p>
          <a:p>
            <a:endParaRPr lang="en-US" dirty="0"/>
          </a:p>
        </p:txBody>
      </p:sp>
      <p:cxnSp>
        <p:nvCxnSpPr>
          <p:cNvPr id="15" name="Straight Connector 14"/>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2821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561" y="2661282"/>
            <a:ext cx="8289215" cy="273921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Qualified expenses include:</a:t>
            </a:r>
          </a:p>
          <a:p>
            <a:pPr marL="285750" indent="-285750">
              <a:spcAft>
                <a:spcPts val="600"/>
              </a:spcAft>
              <a:buFont typeface="Lucida Grande"/>
              <a:buChar char="—"/>
            </a:pPr>
            <a:r>
              <a:rPr lang="en-US" sz="1600" b="1" dirty="0">
                <a:solidFill>
                  <a:srgbClr val="0070C0"/>
                </a:solidFill>
                <a:cs typeface="Arial" panose="020B0604020202020204" pitchFamily="34" charset="0"/>
              </a:rPr>
              <a:t>Attorney fees and court costs</a:t>
            </a:r>
          </a:p>
          <a:p>
            <a:pPr marL="285750" indent="-285750">
              <a:spcAft>
                <a:spcPts val="600"/>
              </a:spcAft>
              <a:buFont typeface="Lucida Grande"/>
              <a:buChar char="—"/>
            </a:pPr>
            <a:r>
              <a:rPr lang="en-US" sz="1600" b="1" dirty="0">
                <a:solidFill>
                  <a:srgbClr val="0070C0"/>
                </a:solidFill>
                <a:cs typeface="Arial" panose="020B0604020202020204" pitchFamily="34" charset="0"/>
              </a:rPr>
              <a:t>Licensed adoption agency and placement fees</a:t>
            </a:r>
          </a:p>
          <a:p>
            <a:pPr marL="285750" indent="-285750">
              <a:spcAft>
                <a:spcPts val="600"/>
              </a:spcAft>
              <a:buFont typeface="Lucida Grande"/>
              <a:buChar char="—"/>
            </a:pPr>
            <a:r>
              <a:rPr lang="en-US" sz="1600" b="1" dirty="0">
                <a:solidFill>
                  <a:srgbClr val="0070C0"/>
                </a:solidFill>
                <a:cs typeface="Arial" panose="020B0604020202020204" pitchFamily="34" charset="0"/>
              </a:rPr>
              <a:t>Immigration, translation and document authentication fees</a:t>
            </a:r>
          </a:p>
          <a:p>
            <a:pPr marL="285750" indent="-285750">
              <a:spcAft>
                <a:spcPts val="600"/>
              </a:spcAft>
              <a:buFont typeface="Lucida Grande"/>
              <a:buChar char="—"/>
            </a:pPr>
            <a:r>
              <a:rPr lang="en-US" sz="1600" b="1" dirty="0">
                <a:solidFill>
                  <a:srgbClr val="0070C0"/>
                </a:solidFill>
                <a:cs typeface="Arial" panose="020B0604020202020204" pitchFamily="34" charset="0"/>
              </a:rPr>
              <a:t>Re-adoption expenses for a foreign child</a:t>
            </a:r>
          </a:p>
          <a:p>
            <a:pPr marL="285750" indent="-285750">
              <a:spcAft>
                <a:spcPts val="600"/>
              </a:spcAft>
              <a:buFont typeface="Lucida Grande"/>
              <a:buChar char="—"/>
            </a:pPr>
            <a:r>
              <a:rPr lang="en-US" sz="1600" b="1" dirty="0">
                <a:solidFill>
                  <a:srgbClr val="0070C0"/>
                </a:solidFill>
                <a:cs typeface="Arial" panose="020B0604020202020204" pitchFamily="34" charset="0"/>
              </a:rPr>
              <a:t>Travel expenses, including meals and lodging while away from home</a:t>
            </a:r>
          </a:p>
          <a:p>
            <a:pPr marL="285750" indent="-285750">
              <a:spcAft>
                <a:spcPts val="600"/>
              </a:spcAft>
              <a:buFont typeface="Lucida Grande"/>
              <a:buChar char="—"/>
            </a:pPr>
            <a:r>
              <a:rPr lang="en-US" sz="1600" b="1" dirty="0">
                <a:solidFill>
                  <a:srgbClr val="0070C0"/>
                </a:solidFill>
                <a:cs typeface="Arial" panose="020B0604020202020204" pitchFamily="34" charset="0"/>
              </a:rPr>
              <a:t>Parent, child and family adoption counseling fees</a:t>
            </a:r>
          </a:p>
          <a:p>
            <a:pPr marL="285750" indent="-285750">
              <a:spcAft>
                <a:spcPts val="600"/>
              </a:spcAft>
              <a:buFont typeface="Lucida Grande"/>
              <a:buChar char="—"/>
            </a:pPr>
            <a:r>
              <a:rPr lang="en-US" sz="1600" b="1" dirty="0">
                <a:solidFill>
                  <a:srgbClr val="0070C0"/>
                </a:solidFill>
                <a:cs typeface="Arial" panose="020B0604020202020204" pitchFamily="34" charset="0"/>
              </a:rPr>
              <a:t>Home suitability study fees</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Adoption Assistance Plan</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37</a:t>
            </a:fld>
            <a:endParaRPr lang="en-US" sz="1200" dirty="0">
              <a:solidFill>
                <a:schemeClr val="tx1">
                  <a:lumMod val="65000"/>
                  <a:lumOff val="35000"/>
                </a:schemeClr>
              </a:solidFill>
            </a:endParaRPr>
          </a:p>
        </p:txBody>
      </p:sp>
      <p:cxnSp>
        <p:nvCxnSpPr>
          <p:cNvPr id="19" name="Straight Connector 18"/>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3674477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200" y="2714173"/>
            <a:ext cx="3728467" cy="2431435"/>
          </a:xfrm>
          <a:prstGeom prst="rect">
            <a:avLst/>
          </a:prstGeom>
          <a:noFill/>
        </p:spPr>
        <p:txBody>
          <a:bodyPr wrap="square" rtlCol="0">
            <a:spAutoFit/>
          </a:bodyPr>
          <a:lstStyle/>
          <a:p>
            <a:pPr>
              <a:spcAft>
                <a:spcPts val="1200"/>
              </a:spcAft>
            </a:pPr>
            <a:r>
              <a:rPr lang="en-US" sz="2000" dirty="0">
                <a:solidFill>
                  <a:schemeClr val="bg1">
                    <a:lumMod val="65000"/>
                  </a:schemeClr>
                </a:solidFill>
                <a:latin typeface="Times New Roman" panose="02020603050405020304" pitchFamily="18" charset="0"/>
                <a:cs typeface="Times New Roman" panose="02020603050405020304" pitchFamily="18" charset="0"/>
              </a:rPr>
              <a:t>Health Care FSA</a:t>
            </a:r>
          </a:p>
          <a:p>
            <a:pPr marL="285750" lvl="0" indent="-285750">
              <a:spcAft>
                <a:spcPts val="600"/>
              </a:spcAft>
              <a:buFont typeface="Lucida Grande"/>
              <a:buChar char="—"/>
            </a:pPr>
            <a:r>
              <a:rPr lang="en-US" sz="1600" b="1" dirty="0">
                <a:solidFill>
                  <a:srgbClr val="0070C0"/>
                </a:solidFill>
                <a:cs typeface="Arial" panose="020B0604020202020204" pitchFamily="34" charset="0"/>
              </a:rPr>
              <a:t>Paying for qualified expenses on a pretax basis*</a:t>
            </a:r>
          </a:p>
          <a:p>
            <a:pPr marL="285750" lvl="0" indent="-285750">
              <a:spcAft>
                <a:spcPts val="600"/>
              </a:spcAft>
              <a:buFont typeface="Lucida Grande"/>
              <a:buChar char="—"/>
            </a:pPr>
            <a:r>
              <a:rPr lang="en-US" sz="1600" b="1" dirty="0">
                <a:solidFill>
                  <a:srgbClr val="0070C0"/>
                </a:solidFill>
                <a:cs typeface="Arial" panose="020B0604020202020204" pitchFamily="34" charset="0"/>
              </a:rPr>
              <a:t>Contribute up to $2,750 per year per employee; minimum contribution:  $180 per year</a:t>
            </a:r>
          </a:p>
          <a:p>
            <a:pPr marL="285750" lvl="0" indent="-285750">
              <a:spcAft>
                <a:spcPts val="600"/>
              </a:spcAft>
              <a:buFont typeface="Lucida Grande"/>
              <a:buChar char="—"/>
            </a:pPr>
            <a:r>
              <a:rPr lang="en-US" sz="1600" b="1" dirty="0">
                <a:solidFill>
                  <a:srgbClr val="0070C0"/>
                </a:solidFill>
                <a:cs typeface="Arial" panose="020B0604020202020204" pitchFamily="34" charset="0"/>
              </a:rPr>
              <a:t>$570 carryover to the 2023 plan year allowed; otherwise use it or lose it</a:t>
            </a: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Flexible Spending Accounts</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954100" y="2714173"/>
            <a:ext cx="3827950" cy="2339102"/>
          </a:xfrm>
          <a:prstGeom prst="rect">
            <a:avLst/>
          </a:prstGeom>
          <a:noFill/>
        </p:spPr>
        <p:txBody>
          <a:bodyPr wrap="square" rtlCol="0">
            <a:spAutoFit/>
          </a:bodyPr>
          <a:lstStyle/>
          <a:p>
            <a:pPr>
              <a:spcAft>
                <a:spcPts val="1200"/>
              </a:spcAft>
            </a:pPr>
            <a:r>
              <a:rPr lang="en-US" sz="2000" dirty="0">
                <a:solidFill>
                  <a:schemeClr val="bg1">
                    <a:lumMod val="65000"/>
                  </a:schemeClr>
                </a:solidFill>
                <a:latin typeface="Times New Roman" panose="02020603050405020304" pitchFamily="18" charset="0"/>
                <a:cs typeface="Times New Roman" panose="02020603050405020304" pitchFamily="18" charset="0"/>
              </a:rPr>
              <a:t>Dependent Care FSA</a:t>
            </a:r>
          </a:p>
          <a:p>
            <a:pPr marL="285750" lvl="0" indent="-285750">
              <a:spcAft>
                <a:spcPts val="1200"/>
              </a:spcAft>
              <a:buFont typeface="Lucida Grande"/>
              <a:buChar char="—"/>
            </a:pPr>
            <a:r>
              <a:rPr lang="en-US" sz="1600" b="1" dirty="0">
                <a:solidFill>
                  <a:srgbClr val="0070C0"/>
                </a:solidFill>
                <a:cs typeface="Arial" panose="020B0604020202020204" pitchFamily="34" charset="0"/>
              </a:rPr>
              <a:t>Pay for certain dependent care expenses on a pretax basis *</a:t>
            </a:r>
          </a:p>
          <a:p>
            <a:pPr marL="285750" lvl="0" indent="-285750">
              <a:spcAft>
                <a:spcPts val="1200"/>
              </a:spcAft>
              <a:buFont typeface="Lucida Grande"/>
              <a:buChar char="—"/>
            </a:pPr>
            <a:r>
              <a:rPr lang="en-US" sz="1600" b="1" dirty="0">
                <a:solidFill>
                  <a:srgbClr val="0070C0"/>
                </a:solidFill>
                <a:cs typeface="Arial" panose="020B0604020202020204" pitchFamily="34" charset="0"/>
              </a:rPr>
              <a:t>Set aside up to $5,000 per year; $2,500 if married and filing taxes separately</a:t>
            </a:r>
          </a:p>
          <a:p>
            <a:pPr marL="285750" lvl="0" indent="-285750">
              <a:spcAft>
                <a:spcPts val="1200"/>
              </a:spcAft>
              <a:buFont typeface="Lucida Grande"/>
              <a:buChar char="—"/>
            </a:pPr>
            <a:r>
              <a:rPr lang="en-US" sz="1600" b="1" dirty="0">
                <a:solidFill>
                  <a:srgbClr val="0070C0"/>
                </a:solidFill>
                <a:cs typeface="Arial" panose="020B0604020202020204" pitchFamily="34" charset="0"/>
              </a:rPr>
              <a:t>Use it or lose it after March 15 of following year (grace period)</a:t>
            </a:r>
            <a:endParaRPr lang="en-US" sz="1600" b="1" dirty="0">
              <a:solidFill>
                <a:srgbClr val="0070C0"/>
              </a:solidFill>
              <a:cs typeface="Times New Roman" panose="02020603050405020304" pitchFamily="18" charset="0"/>
            </a:endParaRPr>
          </a:p>
        </p:txBody>
      </p:sp>
      <p:sp>
        <p:nvSpPr>
          <p:cNvPr id="9" name="TextBox 8"/>
          <p:cNvSpPr txBox="1"/>
          <p:nvPr/>
        </p:nvSpPr>
        <p:spPr>
          <a:xfrm>
            <a:off x="4954100" y="5159829"/>
            <a:ext cx="3933825" cy="307777"/>
          </a:xfrm>
          <a:prstGeom prst="rect">
            <a:avLst/>
          </a:prstGeom>
          <a:noFill/>
        </p:spPr>
        <p:txBody>
          <a:bodyPr wrap="square" rtlCol="0">
            <a:spAutoFit/>
          </a:bodyPr>
          <a:lstStyle/>
          <a:p>
            <a:r>
              <a:rPr lang="en-US" sz="1400" dirty="0">
                <a:solidFill>
                  <a:schemeClr val="accent6">
                    <a:lumMod val="75000"/>
                  </a:schemeClr>
                </a:solidFill>
              </a:rPr>
              <a:t>* List of qualified expenses available on </a:t>
            </a:r>
            <a:r>
              <a:rPr lang="en-US" sz="1400" dirty="0" err="1">
                <a:solidFill>
                  <a:schemeClr val="accent6">
                    <a:lumMod val="75000"/>
                  </a:schemeClr>
                </a:solidFill>
              </a:rPr>
              <a:t>UCnet</a:t>
            </a:r>
            <a:endParaRPr lang="en-US" sz="1100" dirty="0">
              <a:solidFill>
                <a:schemeClr val="accent6">
                  <a:lumMod val="75000"/>
                </a:schemeClr>
              </a:solidFill>
            </a:endParaRPr>
          </a:p>
        </p:txBody>
      </p:sp>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38</a:t>
            </a:fld>
            <a:endParaRPr lang="en-US" sz="1200" dirty="0">
              <a:solidFill>
                <a:schemeClr val="tx1">
                  <a:lumMod val="65000"/>
                  <a:lumOff val="35000"/>
                </a:schemeClr>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172" y="5935137"/>
            <a:ext cx="762521" cy="90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114"/>
          <a:stretch/>
        </p:blipFill>
        <p:spPr bwMode="auto">
          <a:xfrm>
            <a:off x="7849312" y="5925868"/>
            <a:ext cx="755712" cy="9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38</a:t>
            </a:fld>
            <a:endParaRPr lang="en-US" sz="1200" dirty="0">
              <a:solidFill>
                <a:schemeClr val="tx1">
                  <a:lumMod val="65000"/>
                  <a:lumOff val="35000"/>
                </a:schemeClr>
              </a:solidFill>
            </a:endParaRPr>
          </a:p>
        </p:txBody>
      </p:sp>
      <p:cxnSp>
        <p:nvCxnSpPr>
          <p:cNvPr id="16" name="Straight Connector 15"/>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5" name="TextBox 14"/>
          <p:cNvSpPr txBox="1"/>
          <p:nvPr/>
        </p:nvSpPr>
        <p:spPr>
          <a:xfrm>
            <a:off x="4661408" y="1541527"/>
            <a:ext cx="4283528" cy="646331"/>
          </a:xfrm>
          <a:prstGeom prst="rect">
            <a:avLst/>
          </a:prstGeom>
          <a:noFill/>
        </p:spPr>
        <p:txBody>
          <a:bodyPr wrap="square" rtlCol="0">
            <a:spAutoFit/>
          </a:bodyPr>
          <a:lstStyle/>
          <a:p>
            <a:r>
              <a:rPr lang="en-US" b="1" dirty="0">
                <a:solidFill>
                  <a:srgbClr val="FF0000"/>
                </a:solidFill>
              </a:rPr>
              <a:t>*New COVID-19 Relief</a:t>
            </a:r>
          </a:p>
          <a:p>
            <a:r>
              <a:rPr lang="en-US" b="1" dirty="0">
                <a:solidFill>
                  <a:srgbClr val="FF0000"/>
                </a:solidFill>
              </a:rPr>
              <a:t>Please visit UCnet for more information</a:t>
            </a:r>
          </a:p>
        </p:txBody>
      </p:sp>
    </p:spTree>
    <p:extLst>
      <p:ext uri="{BB962C8B-B14F-4D97-AF65-F5344CB8AC3E}">
        <p14:creationId xmlns:p14="http://schemas.microsoft.com/office/powerpoint/2010/main" val="7161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0" end="0"/>
                                            </p:txEl>
                                          </p:spTgt>
                                        </p:tgtEl>
                                        <p:attrNameLst>
                                          <p:attrName>style.color</p:attrName>
                                        </p:attrNameLst>
                                      </p:cBhvr>
                                      <p:to>
                                        <a:srgbClr val="262626"/>
                                      </p:to>
                                    </p:animClr>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8">
                                            <p:txEl>
                                              <p:pRg st="0" end="0"/>
                                            </p:txEl>
                                          </p:spTgt>
                                        </p:tgtEl>
                                        <p:attrNameLst>
                                          <p:attrName>style.color</p:attrName>
                                        </p:attrNameLst>
                                      </p:cBhvr>
                                      <p:to>
                                        <a:srgbClr val="262626"/>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39</a:t>
            </a:fld>
            <a:endParaRPr lang="en-US" sz="1200" dirty="0">
              <a:solidFill>
                <a:schemeClr val="tx1">
                  <a:lumMod val="65000"/>
                  <a:lumOff val="35000"/>
                </a:schemeClr>
              </a:solidFill>
            </a:endParaRPr>
          </a:p>
        </p:txBody>
      </p:sp>
      <p:sp>
        <p:nvSpPr>
          <p:cNvPr id="6" name="Rectangle 5"/>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7" name="TextBox 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39</a:t>
            </a:fld>
            <a:endParaRPr lang="en-US" sz="1200" dirty="0">
              <a:solidFill>
                <a:schemeClr val="tx1">
                  <a:lumMod val="65000"/>
                  <a:lumOff val="35000"/>
                </a:schemeClr>
              </a:solidFill>
            </a:endParaRPr>
          </a:p>
        </p:txBody>
      </p:sp>
      <p:cxnSp>
        <p:nvCxnSpPr>
          <p:cNvPr id="8" name="Straight Connector 7"/>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707630" y="6061873"/>
            <a:ext cx="1878227" cy="338554"/>
          </a:xfrm>
          <a:prstGeom prst="rect">
            <a:avLst/>
          </a:prstGeom>
          <a:solidFill>
            <a:srgbClr val="009AD0"/>
          </a:solidFill>
          <a:ln>
            <a:solidFill>
              <a:schemeClr val="bg1"/>
            </a:solidFill>
          </a:ln>
        </p:spPr>
        <p:txBody>
          <a:bodyPr wrap="square" rtlCol="0">
            <a:spAutoFit/>
          </a:bodyPr>
          <a:lstStyle/>
          <a:p>
            <a:r>
              <a:rPr lang="en-US" sz="1600" b="1" dirty="0">
                <a:solidFill>
                  <a:schemeClr val="bg1"/>
                </a:solidFill>
              </a:rPr>
              <a:t>ucal.us/</a:t>
            </a:r>
            <a:r>
              <a:rPr lang="en-US" sz="1600" b="1" dirty="0" err="1">
                <a:solidFill>
                  <a:schemeClr val="bg1"/>
                </a:solidFill>
              </a:rPr>
              <a:t>uclivingwell</a:t>
            </a:r>
            <a:endParaRPr lang="en-US" sz="1600" b="1" dirty="0">
              <a:solidFill>
                <a:schemeClr val="bg1"/>
              </a:solidFill>
            </a:endParaRPr>
          </a:p>
        </p:txBody>
      </p:sp>
      <p:sp>
        <p:nvSpPr>
          <p:cNvPr id="11" name="TextBox 10"/>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pic>
        <p:nvPicPr>
          <p:cNvPr id="12" name="Picture 11"/>
          <p:cNvPicPr>
            <a:picLocks noChangeAspect="1"/>
          </p:cNvPicPr>
          <p:nvPr/>
        </p:nvPicPr>
        <p:blipFill rotWithShape="1">
          <a:blip r:embed="rId4"/>
          <a:srcRect b="23453"/>
          <a:stretch/>
        </p:blipFill>
        <p:spPr>
          <a:xfrm>
            <a:off x="616095" y="693240"/>
            <a:ext cx="7787010" cy="4923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1823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0917" y="1208004"/>
            <a:ext cx="7170057" cy="707886"/>
          </a:xfrm>
          <a:prstGeom prst="rect">
            <a:avLst/>
          </a:prstGeom>
          <a:solidFill>
            <a:schemeClr val="bg1"/>
          </a:solidFill>
        </p:spPr>
        <p:txBody>
          <a:bodyPr wrap="square" rtlCol="0">
            <a:spAutoFit/>
          </a:bodyPr>
          <a:lstStyle/>
          <a:p>
            <a:r>
              <a:rPr lang="en-US" sz="2200" dirty="0">
                <a:solidFill>
                  <a:schemeClr val="tx1">
                    <a:lumMod val="85000"/>
                    <a:lumOff val="15000"/>
                  </a:schemeClr>
                </a:solidFill>
              </a:rPr>
              <a:t>Welcome Kit</a:t>
            </a:r>
            <a:endParaRPr lang="en-US" sz="2200" dirty="0"/>
          </a:p>
          <a:p>
            <a:endParaRPr lang="en-US" dirty="0"/>
          </a:p>
        </p:txBody>
      </p:sp>
      <p:sp>
        <p:nvSpPr>
          <p:cNvPr id="8" name="TextBox 7"/>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a:t>
            </a:fld>
            <a:endParaRPr lang="en-US" sz="1200" dirty="0">
              <a:solidFill>
                <a:schemeClr val="tx1">
                  <a:lumMod val="65000"/>
                  <a:lumOff val="35000"/>
                </a:schemeClr>
              </a:solidFill>
            </a:endParaRPr>
          </a:p>
        </p:txBody>
      </p:sp>
      <p:sp>
        <p:nvSpPr>
          <p:cNvPr id="9" name="Rectangle 8"/>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 name="TextBox 9"/>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a:t>
            </a:fld>
            <a:endParaRPr lang="en-US" sz="1200" dirty="0">
              <a:solidFill>
                <a:schemeClr val="tx1">
                  <a:lumMod val="65000"/>
                  <a:lumOff val="35000"/>
                </a:schemeClr>
              </a:solidFill>
            </a:endParaRPr>
          </a:p>
        </p:txBody>
      </p:sp>
      <p:sp>
        <p:nvSpPr>
          <p:cNvPr id="11" name="TextBox 10"/>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pic>
        <p:nvPicPr>
          <p:cNvPr id="13" name="Picture 12"/>
          <p:cNvPicPr>
            <a:picLocks noChangeAspect="1"/>
          </p:cNvPicPr>
          <p:nvPr/>
        </p:nvPicPr>
        <p:blipFill>
          <a:blip r:embed="rId3"/>
          <a:stretch>
            <a:fillRect/>
          </a:stretch>
        </p:blipFill>
        <p:spPr>
          <a:xfrm>
            <a:off x="247201" y="5989320"/>
            <a:ext cx="1034480" cy="606418"/>
          </a:xfrm>
          <a:prstGeom prst="rect">
            <a:avLst/>
          </a:prstGeom>
        </p:spPr>
      </p:pic>
      <p:pic>
        <p:nvPicPr>
          <p:cNvPr id="14" name="Picture 13"/>
          <p:cNvPicPr>
            <a:picLocks noChangeAspect="1"/>
          </p:cNvPicPr>
          <p:nvPr/>
        </p:nvPicPr>
        <p:blipFill>
          <a:blip r:embed="rId4"/>
          <a:stretch>
            <a:fillRect/>
          </a:stretch>
        </p:blipFill>
        <p:spPr>
          <a:xfrm>
            <a:off x="1281681" y="1561946"/>
            <a:ext cx="6907802" cy="4658750"/>
          </a:xfrm>
          <a:prstGeom prst="rect">
            <a:avLst/>
          </a:prstGeom>
        </p:spPr>
      </p:pic>
    </p:spTree>
    <p:extLst>
      <p:ext uri="{BB962C8B-B14F-4D97-AF65-F5344CB8AC3E}">
        <p14:creationId xmlns:p14="http://schemas.microsoft.com/office/powerpoint/2010/main" val="2595544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919" y="1524001"/>
            <a:ext cx="7170057" cy="430887"/>
          </a:xfrm>
          <a:prstGeom prst="rect">
            <a:avLst/>
          </a:prstGeom>
          <a:noFill/>
        </p:spPr>
        <p:txBody>
          <a:bodyPr wrap="square" rtlCol="0">
            <a:spAutoFit/>
          </a:bodyPr>
          <a:lstStyle/>
          <a:p>
            <a:r>
              <a:rPr lang="en-US" sz="2200" dirty="0">
                <a:solidFill>
                  <a:schemeClr val="tx1">
                    <a:lumMod val="85000"/>
                    <a:lumOff val="15000"/>
                  </a:schemeClr>
                </a:solidFill>
              </a:rPr>
              <a:t>Additional Plans</a:t>
            </a:r>
            <a:endParaRPr lang="en-US" sz="2200" dirty="0"/>
          </a:p>
        </p:txBody>
      </p:sp>
      <p:cxnSp>
        <p:nvCxnSpPr>
          <p:cNvPr id="8" name="Straight Connector 7"/>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363566" y="0"/>
            <a:ext cx="389909"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40</a:t>
            </a:fld>
            <a:endParaRPr lang="en-US" sz="1200" dirty="0">
              <a:solidFill>
                <a:schemeClr val="tx1">
                  <a:lumMod val="65000"/>
                  <a:lumOff val="35000"/>
                </a:scheme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645796094"/>
              </p:ext>
            </p:extLst>
          </p:nvPr>
        </p:nvGraphicFramePr>
        <p:xfrm>
          <a:off x="1660983" y="2941236"/>
          <a:ext cx="6011304" cy="1432560"/>
        </p:xfrm>
        <a:graphic>
          <a:graphicData uri="http://schemas.openxmlformats.org/drawingml/2006/table">
            <a:tbl>
              <a:tblPr firstRow="1" bandRow="1">
                <a:tableStyleId>{5C22544A-7EE6-4342-B048-85BDC9FD1C3A}</a:tableStyleId>
              </a:tblPr>
              <a:tblGrid>
                <a:gridCol w="2418153">
                  <a:extLst>
                    <a:ext uri="{9D8B030D-6E8A-4147-A177-3AD203B41FA5}">
                      <a16:colId xmlns:a16="http://schemas.microsoft.com/office/drawing/2014/main" val="20000"/>
                    </a:ext>
                  </a:extLst>
                </a:gridCol>
                <a:gridCol w="1850075">
                  <a:extLst>
                    <a:ext uri="{9D8B030D-6E8A-4147-A177-3AD203B41FA5}">
                      <a16:colId xmlns:a16="http://schemas.microsoft.com/office/drawing/2014/main" val="20001"/>
                    </a:ext>
                  </a:extLst>
                </a:gridCol>
                <a:gridCol w="1743076">
                  <a:extLst>
                    <a:ext uri="{9D8B030D-6E8A-4147-A177-3AD203B41FA5}">
                      <a16:colId xmlns:a16="http://schemas.microsoft.com/office/drawing/2014/main" val="20002"/>
                    </a:ext>
                  </a:extLst>
                </a:gridCol>
              </a:tblGrid>
              <a:tr h="0">
                <a:tc>
                  <a:txBody>
                    <a:bodyPr/>
                    <a:lstStyle/>
                    <a:p>
                      <a:endParaRPr lang="en-US" sz="1600" b="1" dirty="0">
                        <a:solidFill>
                          <a:schemeClr val="tx1">
                            <a:lumMod val="75000"/>
                            <a:lumOff val="25000"/>
                          </a:schemeClr>
                        </a:solidFill>
                      </a:endParaRP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Mid-Level</a:t>
                      </a:r>
                    </a:p>
                  </a:txBody>
                  <a:tcPr anchor="ctr">
                    <a:lnB w="12700" cap="flat" cmpd="sng" algn="ctr">
                      <a:solidFill>
                        <a:schemeClr val="tx1">
                          <a:lumMod val="50000"/>
                          <a:lumOff val="50000"/>
                        </a:schemeClr>
                      </a:solidFill>
                      <a:prstDash val="solid"/>
                      <a:round/>
                      <a:headEnd type="none" w="med" len="med"/>
                      <a:tailEnd type="none" w="med" len="med"/>
                    </a:lnB>
                    <a:noFill/>
                  </a:tcPr>
                </a:tc>
                <a:tc>
                  <a:txBody>
                    <a:bodyPr/>
                    <a:lstStyle/>
                    <a:p>
                      <a:pPr algn="ctr"/>
                      <a:r>
                        <a:rPr lang="en-US" sz="1600" b="1" dirty="0">
                          <a:solidFill>
                            <a:srgbClr val="0070C0"/>
                          </a:solidFill>
                        </a:rPr>
                        <a:t>CORE</a:t>
                      </a:r>
                    </a:p>
                  </a:txBody>
                  <a:tcPr anchor="ctr">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lvl="0"/>
                      <a:r>
                        <a:rPr lang="en-US" sz="1600" b="1" dirty="0">
                          <a:solidFill>
                            <a:schemeClr val="tx1">
                              <a:lumMod val="75000"/>
                              <a:lumOff val="25000"/>
                            </a:schemeClr>
                          </a:solidFill>
                        </a:rPr>
                        <a:t>Auto and Homeowner/Renter</a:t>
                      </a: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28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0">
                <a:tc>
                  <a:txBody>
                    <a:bodyPr/>
                    <a:lstStyle/>
                    <a:p>
                      <a:pPr lvl="0"/>
                      <a:r>
                        <a:rPr lang="en-US" sz="1600" b="1" dirty="0">
                          <a:solidFill>
                            <a:schemeClr val="tx1">
                              <a:lumMod val="75000"/>
                              <a:lumOff val="25000"/>
                            </a:schemeClr>
                          </a:solidFill>
                        </a:rPr>
                        <a:t>Family Care</a:t>
                      </a:r>
                    </a:p>
                  </a:txBody>
                  <a:tcPr anchor="ctr">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28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R w="12700" cap="flat" cmpd="sng" algn="ctr">
                      <a:solidFill>
                        <a:schemeClr val="tx1">
                          <a:lumMod val="50000"/>
                          <a:lumOff val="50000"/>
                        </a:schemeClr>
                      </a:solidFill>
                      <a:prstDash val="sysDot"/>
                      <a:round/>
                      <a:headEnd type="none" w="med" len="med"/>
                      <a:tailEnd type="none" w="med" len="med"/>
                    </a:ln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dirty="0">
                          <a:solidFill>
                            <a:schemeClr val="tx1">
                              <a:lumMod val="75000"/>
                              <a:lumOff val="25000"/>
                            </a:schemeClr>
                          </a:solidFill>
                          <a:sym typeface="Wingdings"/>
                        </a:rPr>
                        <a:t></a:t>
                      </a:r>
                      <a:endParaRPr lang="en-US" sz="2800" b="1" dirty="0">
                        <a:solidFill>
                          <a:schemeClr val="tx1">
                            <a:lumMod val="75000"/>
                            <a:lumOff val="25000"/>
                          </a:schemeClr>
                        </a:solidFill>
                      </a:endParaRPr>
                    </a:p>
                  </a:txBody>
                  <a:tcPr anchor="ctr">
                    <a:lnL w="12700" cap="flat" cmpd="sng" algn="ctr">
                      <a:solidFill>
                        <a:schemeClr val="tx1">
                          <a:lumMod val="50000"/>
                          <a:lumOff val="50000"/>
                        </a:schemeClr>
                      </a:solidFill>
                      <a:prstDash val="sysDot"/>
                      <a:round/>
                      <a:headEnd type="none" w="med" len="med"/>
                      <a:tailEnd type="none" w="med" len="med"/>
                    </a:lnL>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Rectangle 6"/>
          <p:cNvSpPr/>
          <p:nvPr/>
        </p:nvSpPr>
        <p:spPr>
          <a:xfrm rot="10800000">
            <a:off x="433344" y="-85"/>
            <a:ext cx="8264433" cy="222422"/>
          </a:xfrm>
          <a:prstGeom prst="rect">
            <a:avLst/>
          </a:prstGeom>
          <a:gradFill>
            <a:gsLst>
              <a:gs pos="100000">
                <a:srgbClr val="73CCF9"/>
              </a:gs>
              <a:gs pos="38000">
                <a:srgbClr val="C3C6D9"/>
              </a:gs>
              <a:gs pos="50820">
                <a:srgbClr val="B4C9E2"/>
              </a:gs>
              <a:gs pos="63000">
                <a:schemeClr val="accent1">
                  <a:lumMod val="40000"/>
                  <a:lumOff val="60000"/>
                </a:schemeClr>
              </a:gs>
              <a:gs pos="0">
                <a:srgbClr val="FCB6DB"/>
              </a:gs>
              <a:gs pos="77000">
                <a:srgbClr val="9ACFEA"/>
              </a:gs>
              <a:gs pos="25000">
                <a:srgbClr val="D9BEDE"/>
              </a:gs>
              <a:gs pos="88000">
                <a:srgbClr val="86D3FA"/>
              </a:gs>
              <a:gs pos="13000">
                <a:srgbClr val="E8BEE2"/>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40</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08562" y="347764"/>
            <a:ext cx="8414162" cy="538609"/>
          </a:xfrm>
          <a:prstGeom prst="rect">
            <a:avLst/>
          </a:prstGeom>
          <a:noFill/>
        </p:spPr>
        <p:txBody>
          <a:bodyPr wrap="square" rtlCol="0">
            <a:spAutoFit/>
          </a:bodyPr>
          <a:lstStyle/>
          <a:p>
            <a:r>
              <a:rPr lang="en-US" sz="900" b="1" dirty="0">
                <a:solidFill>
                  <a:srgbClr val="FEB4EB"/>
                </a:solidFill>
                <a:latin typeface="Albertus Medium" pitchFamily="34" charset="0"/>
                <a:cs typeface="Kartika" panose="02020503030404060203" pitchFamily="18" charset="0"/>
              </a:rPr>
              <a:t>MORE HEALTH &amp; WELFARE BENEFITS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Tree>
    <p:extLst>
      <p:ext uri="{BB962C8B-B14F-4D97-AF65-F5344CB8AC3E}">
        <p14:creationId xmlns:p14="http://schemas.microsoft.com/office/powerpoint/2010/main" val="2047782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5-eligibilityAndEnrollment-.jpg"/>
          <p:cNvPicPr>
            <a:picLocks noChangeAspect="1"/>
          </p:cNvPicPr>
          <p:nvPr/>
        </p:nvPicPr>
        <p:blipFill rotWithShape="1">
          <a:blip r:embed="rId3">
            <a:extLst>
              <a:ext uri="{28A0092B-C50C-407E-A947-70E740481C1C}">
                <a14:useLocalDpi xmlns:a14="http://schemas.microsoft.com/office/drawing/2010/main" val="0"/>
              </a:ext>
            </a:extLst>
          </a:blip>
          <a:srcRect t="7027" b="17838"/>
          <a:stretch/>
        </p:blipFill>
        <p:spPr>
          <a:xfrm>
            <a:off x="0" y="481914"/>
            <a:ext cx="9142571" cy="5152767"/>
          </a:xfrm>
          <a:prstGeom prst="rect">
            <a:avLst/>
          </a:prstGeom>
        </p:spPr>
      </p:pic>
      <p:sp>
        <p:nvSpPr>
          <p:cNvPr id="5" name="TextBox 4"/>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41</a:t>
            </a:fld>
            <a:endParaRPr lang="en-US" sz="1200" dirty="0">
              <a:solidFill>
                <a:schemeClr val="tx1">
                  <a:lumMod val="65000"/>
                  <a:lumOff val="35000"/>
                </a:schemeClr>
              </a:solidFill>
            </a:endParaRPr>
          </a:p>
        </p:txBody>
      </p:sp>
      <p:sp>
        <p:nvSpPr>
          <p:cNvPr id="6" name="Rectangle 5"/>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7" name="TextBox 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41</a:t>
            </a:fld>
            <a:endParaRPr lang="en-US" sz="1200" dirty="0">
              <a:solidFill>
                <a:schemeClr val="tx1">
                  <a:lumMod val="65000"/>
                  <a:lumOff val="35000"/>
                </a:schemeClr>
              </a:solidFill>
            </a:endParaRPr>
          </a:p>
        </p:txBody>
      </p:sp>
      <p:cxnSp>
        <p:nvCxnSpPr>
          <p:cNvPr id="9" name="Straight Connector 8"/>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660392" y="6094811"/>
            <a:ext cx="292546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ucnet.universityofcalifornia.edu</a:t>
            </a:r>
          </a:p>
        </p:txBody>
      </p:sp>
    </p:spTree>
    <p:extLst>
      <p:ext uri="{BB962C8B-B14F-4D97-AF65-F5344CB8AC3E}">
        <p14:creationId xmlns:p14="http://schemas.microsoft.com/office/powerpoint/2010/main" val="687991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Who’s eligible?</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3365" y="2362309"/>
            <a:ext cx="3585028" cy="369332"/>
          </a:xfrm>
          <a:prstGeom prst="rect">
            <a:avLst/>
          </a:prstGeom>
          <a:noFill/>
        </p:spPr>
        <p:txBody>
          <a:bodyPr wrap="square" rtlCol="0">
            <a:spAutoFit/>
          </a:bodyPr>
          <a:lstStyle/>
          <a:p>
            <a:r>
              <a:rPr lang="en-US" b="1" dirty="0">
                <a:solidFill>
                  <a:srgbClr val="0070C0"/>
                </a:solidFill>
              </a:rPr>
              <a:t>ADULTS</a:t>
            </a:r>
            <a:endParaRPr lang="en-US" sz="1400" b="1" dirty="0">
              <a:solidFill>
                <a:srgbClr val="0070C0"/>
              </a:solidFill>
            </a:endParaRPr>
          </a:p>
        </p:txBody>
      </p: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42</a:t>
            </a:fld>
            <a:endParaRPr lang="en-US" sz="1200" dirty="0">
              <a:solidFill>
                <a:schemeClr val="tx1">
                  <a:lumMod val="65000"/>
                  <a:lumOff val="35000"/>
                </a:schemeClr>
              </a:solidFill>
            </a:endParaRPr>
          </a:p>
        </p:txBody>
      </p:sp>
      <p:sp>
        <p:nvSpPr>
          <p:cNvPr id="12" name="Rectangle 11"/>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TextBox 13"/>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42</a:t>
            </a:fld>
            <a:endParaRPr lang="en-US" sz="1200" dirty="0">
              <a:solidFill>
                <a:schemeClr val="tx1">
                  <a:lumMod val="65000"/>
                  <a:lumOff val="35000"/>
                </a:schemeClr>
              </a:solidFill>
            </a:endParaRPr>
          </a:p>
        </p:txBody>
      </p:sp>
      <p:cxnSp>
        <p:nvCxnSpPr>
          <p:cNvPr id="15" name="Straight Connector 1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20200" y="2714173"/>
            <a:ext cx="3880867" cy="169277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Spouse</a:t>
            </a:r>
          </a:p>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Domestic partner</a:t>
            </a:r>
          </a:p>
          <a:p>
            <a:pPr>
              <a:spcAft>
                <a:spcPts val="1200"/>
              </a:spcAft>
            </a:pPr>
            <a:r>
              <a:rPr lang="en-US" sz="1400" dirty="0">
                <a:solidFill>
                  <a:schemeClr val="tx1">
                    <a:lumMod val="85000"/>
                    <a:lumOff val="15000"/>
                  </a:schemeClr>
                </a:solidFill>
                <a:latin typeface="Times New Roman" panose="02020603050405020304" pitchFamily="18" charset="0"/>
                <a:cs typeface="Times New Roman" panose="02020603050405020304" pitchFamily="18" charset="0"/>
              </a:rPr>
              <a:t>(regardless of gender identification or whether registered with the state)</a:t>
            </a:r>
          </a:p>
          <a:p>
            <a:pPr>
              <a:spcAft>
                <a:spcPts val="600"/>
              </a:spcAft>
            </a:pPr>
            <a:endParaRPr lang="en-US" sz="1600" dirty="0">
              <a:solidFill>
                <a:schemeClr val="tx2">
                  <a:lumMod val="40000"/>
                  <a:lumOff val="60000"/>
                </a:schemeClr>
              </a:solidFill>
              <a:cs typeface="Arial" panose="020B0604020202020204" pitchFamily="34" charset="0"/>
            </a:endParaRPr>
          </a:p>
        </p:txBody>
      </p:sp>
      <p:sp>
        <p:nvSpPr>
          <p:cNvPr id="18" name="TextBox 17"/>
          <p:cNvSpPr txBox="1"/>
          <p:nvPr/>
        </p:nvSpPr>
        <p:spPr>
          <a:xfrm>
            <a:off x="4963625" y="2714173"/>
            <a:ext cx="3956088" cy="3031599"/>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Biological or adopted child</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Stepchild, grandchild or </a:t>
            </a:r>
            <a:b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b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step-grandchild</a:t>
            </a:r>
          </a:p>
          <a:p>
            <a:pPr>
              <a:spcAft>
                <a:spcPts val="6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Domestic partner’s child or grandchild</a:t>
            </a:r>
          </a:p>
          <a:p>
            <a:pPr>
              <a:spcAft>
                <a:spcPts val="6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Legal ward (under 18)</a:t>
            </a:r>
          </a:p>
          <a:p>
            <a:pPr>
              <a:spcAft>
                <a:spcPts val="6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Overage disabled child</a:t>
            </a:r>
          </a:p>
          <a:p>
            <a:pPr>
              <a:spcAft>
                <a:spcPts val="600"/>
              </a:spcAft>
            </a:pPr>
            <a:endParaRPr lang="en-US" sz="1600" dirty="0">
              <a:solidFill>
                <a:schemeClr val="tx2">
                  <a:lumMod val="40000"/>
                  <a:lumOff val="60000"/>
                </a:schemeClr>
              </a:solidFill>
              <a:cs typeface="Arial" panose="020B0604020202020204" pitchFamily="34" charset="0"/>
            </a:endParaRPr>
          </a:p>
        </p:txBody>
      </p:sp>
      <p:sp>
        <p:nvSpPr>
          <p:cNvPr id="19" name="TextBox 18"/>
          <p:cNvSpPr txBox="1"/>
          <p:nvPr/>
        </p:nvSpPr>
        <p:spPr>
          <a:xfrm>
            <a:off x="4986790" y="2362309"/>
            <a:ext cx="3585028" cy="369332"/>
          </a:xfrm>
          <a:prstGeom prst="rect">
            <a:avLst/>
          </a:prstGeom>
          <a:noFill/>
        </p:spPr>
        <p:txBody>
          <a:bodyPr wrap="square" rtlCol="0">
            <a:spAutoFit/>
          </a:bodyPr>
          <a:lstStyle/>
          <a:p>
            <a:r>
              <a:rPr lang="en-US" b="1" dirty="0">
                <a:solidFill>
                  <a:srgbClr val="0070C0"/>
                </a:solidFill>
              </a:rPr>
              <a:t>CHILDREN</a:t>
            </a:r>
            <a:endParaRPr lang="en-US" sz="1400" b="1" dirty="0">
              <a:solidFill>
                <a:srgbClr val="0070C0"/>
              </a:solidFill>
            </a:endParaRPr>
          </a:p>
        </p:txBody>
      </p:sp>
    </p:spTree>
    <p:extLst>
      <p:ext uri="{BB962C8B-B14F-4D97-AF65-F5344CB8AC3E}">
        <p14:creationId xmlns:p14="http://schemas.microsoft.com/office/powerpoint/2010/main" val="2502453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43</a:t>
            </a:fld>
            <a:endParaRPr lang="en-US" sz="1200" dirty="0">
              <a:solidFill>
                <a:schemeClr val="tx1">
                  <a:lumMod val="65000"/>
                  <a:lumOff val="35000"/>
                </a:schemeClr>
              </a:solidFill>
            </a:endParaRPr>
          </a:p>
        </p:txBody>
      </p:sp>
      <p:cxnSp>
        <p:nvCxnSpPr>
          <p:cNvPr id="15" name="Straight Connector 1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TextBox 17"/>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9" name="TextBox 18"/>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43</a:t>
            </a:fld>
            <a:endParaRPr lang="en-US" sz="1200" dirty="0">
              <a:solidFill>
                <a:schemeClr val="tx1">
                  <a:lumMod val="65000"/>
                  <a:lumOff val="35000"/>
                </a:schemeClr>
              </a:solidFill>
            </a:endParaRPr>
          </a:p>
        </p:txBody>
      </p:sp>
      <p:sp>
        <p:nvSpPr>
          <p:cNvPr id="14" name="TextBox 13"/>
          <p:cNvSpPr txBox="1"/>
          <p:nvPr/>
        </p:nvSpPr>
        <p:spPr>
          <a:xfrm>
            <a:off x="433344" y="2514458"/>
            <a:ext cx="7504600" cy="2800767"/>
          </a:xfrm>
          <a:prstGeom prst="rect">
            <a:avLst/>
          </a:prstGeom>
          <a:noFill/>
        </p:spPr>
        <p:txBody>
          <a:bodyPr wrap="square" rtlCol="0">
            <a:spAutoFit/>
          </a:bodyPr>
          <a:lstStyle/>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Each Other’s Sole Domestic Partner in a Long-Term, Committed Relationship and Intended to Remain so Indefinitely</a:t>
            </a:r>
          </a:p>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Neither Party Legally Married or a Partner in Another Domestic Partnership</a:t>
            </a:r>
          </a:p>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Not Related to Each Other by Blood</a:t>
            </a:r>
          </a:p>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Both Parties 18 Years Old and Capable of Consenting to the Relationship</a:t>
            </a:r>
          </a:p>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Parties Financially Interdependent</a:t>
            </a:r>
          </a:p>
          <a:p>
            <a:pPr marL="342900" indent="-342900">
              <a:spcAft>
                <a:spcPts val="1200"/>
              </a:spcAft>
              <a:buFont typeface="+mj-lt"/>
              <a:buAutoNum type="arabicPeriod"/>
            </a:pPr>
            <a:r>
              <a:rPr lang="en-US" dirty="0">
                <a:solidFill>
                  <a:schemeClr val="tx1">
                    <a:lumMod val="75000"/>
                    <a:lumOff val="25000"/>
                  </a:schemeClr>
                </a:solidFill>
                <a:latin typeface="Times New Roman" panose="02020603050405020304" pitchFamily="18" charset="0"/>
                <a:cs typeface="Times New Roman" panose="02020603050405020304" pitchFamily="18" charset="0"/>
              </a:rPr>
              <a:t>Parties Share a Common Residence</a:t>
            </a:r>
          </a:p>
        </p:txBody>
      </p:sp>
      <p:cxnSp>
        <p:nvCxnSpPr>
          <p:cNvPr id="21" name="Straight Connector 20"/>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459" y="5923787"/>
            <a:ext cx="712595" cy="904548"/>
          </a:xfrm>
          <a:prstGeom prst="rect">
            <a:avLst/>
          </a:prstGeom>
        </p:spPr>
      </p:pic>
      <p:sp>
        <p:nvSpPr>
          <p:cNvPr id="13" name="TextBox 12"/>
          <p:cNvSpPr txBox="1"/>
          <p:nvPr/>
        </p:nvSpPr>
        <p:spPr>
          <a:xfrm>
            <a:off x="420919" y="1524001"/>
            <a:ext cx="7170057" cy="1323439"/>
          </a:xfrm>
          <a:prstGeom prst="rect">
            <a:avLst/>
          </a:prstGeom>
          <a:noFill/>
        </p:spPr>
        <p:txBody>
          <a:bodyPr wrap="square" rtlCol="0">
            <a:spAutoFit/>
          </a:bodyPr>
          <a:lstStyle/>
          <a:p>
            <a:r>
              <a:rPr lang="en-US" sz="2200" dirty="0">
                <a:solidFill>
                  <a:schemeClr val="tx1">
                    <a:lumMod val="85000"/>
                    <a:lumOff val="15000"/>
                  </a:schemeClr>
                </a:solidFill>
              </a:rPr>
              <a:t>UC’s Definition of a Domestic Partnership </a:t>
            </a:r>
            <a:r>
              <a:rPr lang="en-US" dirty="0">
                <a:solidFill>
                  <a:schemeClr val="tx1">
                    <a:lumMod val="85000"/>
                    <a:lumOff val="15000"/>
                  </a:schemeClr>
                </a:solidFill>
              </a:rPr>
              <a:t>(if not registered with the state) </a:t>
            </a:r>
          </a:p>
          <a:p>
            <a:endParaRPr lang="en-US" sz="2200" dirty="0"/>
          </a:p>
          <a:p>
            <a:endParaRPr lang="en-US" dirty="0"/>
          </a:p>
        </p:txBody>
      </p:sp>
    </p:spTree>
    <p:extLst>
      <p:ext uri="{BB962C8B-B14F-4D97-AF65-F5344CB8AC3E}">
        <p14:creationId xmlns:p14="http://schemas.microsoft.com/office/powerpoint/2010/main" val="343877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199" y="2714173"/>
            <a:ext cx="4769317" cy="2169825"/>
          </a:xfrm>
          <a:prstGeom prst="rect">
            <a:avLst/>
          </a:prstGeom>
          <a:noFill/>
        </p:spPr>
        <p:txBody>
          <a:bodyPr wrap="square" rtlCol="0">
            <a:spAutoFit/>
          </a:bodyPr>
          <a:lstStyle/>
          <a:p>
            <a:pPr>
              <a:spcAft>
                <a:spcPts val="18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Coverage as an employee OR as dependent of employee/retiree</a:t>
            </a:r>
          </a:p>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Family members may not be enrolled in more than one UC employee’s plan</a:t>
            </a:r>
          </a:p>
          <a:p>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Includes health, life and AD&amp;D plans</a:t>
            </a: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No Duplicate Coverage</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44</a:t>
            </a:fld>
            <a:endParaRPr lang="en-US" sz="1200" dirty="0">
              <a:solidFill>
                <a:schemeClr val="tx1">
                  <a:lumMod val="65000"/>
                  <a:lumOff val="35000"/>
                </a:schemeClr>
              </a:solidFill>
            </a:endParaRPr>
          </a:p>
        </p:txBody>
      </p:sp>
      <p:sp>
        <p:nvSpPr>
          <p:cNvPr id="10" name="Rectangle 9"/>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44</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892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hr_nebo-05-eligibilityAndEnrollment-5.jpg"/>
          <p:cNvPicPr>
            <a:picLocks noChangeAspect="1"/>
          </p:cNvPicPr>
          <p:nvPr/>
        </p:nvPicPr>
        <p:blipFill rotWithShape="1">
          <a:blip r:embed="rId3">
            <a:extLst>
              <a:ext uri="{28A0092B-C50C-407E-A947-70E740481C1C}">
                <a14:useLocalDpi xmlns:a14="http://schemas.microsoft.com/office/drawing/2010/main" val="0"/>
              </a:ext>
            </a:extLst>
          </a:blip>
          <a:srcRect t="15135" b="21442"/>
          <a:stretch/>
        </p:blipFill>
        <p:spPr>
          <a:xfrm>
            <a:off x="0" y="1037968"/>
            <a:ext cx="9142571" cy="4349578"/>
          </a:xfrm>
          <a:prstGeom prst="rect">
            <a:avLst/>
          </a:prstGeom>
        </p:spPr>
      </p:pic>
      <p:sp>
        <p:nvSpPr>
          <p:cNvPr id="3" name="TextBox 2"/>
          <p:cNvSpPr txBox="1"/>
          <p:nvPr/>
        </p:nvSpPr>
        <p:spPr>
          <a:xfrm>
            <a:off x="354244" y="1314451"/>
            <a:ext cx="7170057"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Eligibility verification by </a:t>
            </a:r>
            <a:r>
              <a:rPr lang="en-US" sz="2200" dirty="0" err="1">
                <a:solidFill>
                  <a:schemeClr val="tx1">
                    <a:lumMod val="85000"/>
                    <a:lumOff val="15000"/>
                  </a:schemeClr>
                </a:solidFill>
              </a:rPr>
              <a:t>UnifyHR</a:t>
            </a:r>
            <a:endParaRPr lang="en-US" dirty="0"/>
          </a:p>
        </p:txBody>
      </p:sp>
      <p:sp>
        <p:nvSpPr>
          <p:cNvPr id="5" name="TextBox 4"/>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45</a:t>
            </a:fld>
            <a:endParaRPr lang="en-US" sz="1200" dirty="0">
              <a:solidFill>
                <a:schemeClr val="tx1">
                  <a:lumMod val="65000"/>
                  <a:lumOff val="35000"/>
                </a:schemeClr>
              </a:solidFill>
            </a:endParaRPr>
          </a:p>
        </p:txBody>
      </p:sp>
      <p:cxnSp>
        <p:nvCxnSpPr>
          <p:cNvPr id="6" name="Straight Connector 5"/>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Box 8"/>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0" name="TextBox 9"/>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45</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2721791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When to enroll</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46</a:t>
            </a:fld>
            <a:endParaRPr lang="en-US" sz="1200" dirty="0">
              <a:solidFill>
                <a:schemeClr val="tx1">
                  <a:lumMod val="65000"/>
                  <a:lumOff val="35000"/>
                </a:schemeClr>
              </a:solidFill>
            </a:endParaRPr>
          </a:p>
        </p:txBody>
      </p:sp>
      <p:sp>
        <p:nvSpPr>
          <p:cNvPr id="10" name="Rectangle 9"/>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46</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866038" y="2244385"/>
            <a:ext cx="4151086" cy="3554819"/>
          </a:xfrm>
          <a:prstGeom prst="rect">
            <a:avLst/>
          </a:prstGeom>
          <a:noFill/>
        </p:spPr>
        <p:txBody>
          <a:bodyPr wrap="square" rtlCol="0">
            <a:spAutoFit/>
          </a:bodyPr>
          <a:lstStyle/>
          <a:p>
            <a:pPr>
              <a:spcAft>
                <a:spcPts val="1200"/>
              </a:spcAft>
            </a:pPr>
            <a:r>
              <a:rPr lang="en-US" sz="2000" dirty="0">
                <a:latin typeface="Times New Roman" panose="02020603050405020304" pitchFamily="18" charset="0"/>
                <a:cs typeface="Times New Roman" panose="02020603050405020304" pitchFamily="18" charset="0"/>
              </a:rPr>
              <a:t>If you miss your PIE:</a:t>
            </a:r>
          </a:p>
          <a:p>
            <a:pPr>
              <a:spcAft>
                <a:spcPts val="1200"/>
              </a:spcAft>
            </a:pPr>
            <a:r>
              <a:rPr lang="en-US" sz="2000" dirty="0">
                <a:latin typeface="Times New Roman" panose="02020603050405020304" pitchFamily="18" charset="0"/>
                <a:cs typeface="Times New Roman" panose="02020603050405020304" pitchFamily="18" charset="0"/>
              </a:rPr>
              <a:t>90-day delayed enrollment</a:t>
            </a:r>
          </a:p>
          <a:p>
            <a:pPr marL="285750" indent="-285750">
              <a:spcAft>
                <a:spcPts val="600"/>
              </a:spcAft>
              <a:buFont typeface="Lucida Grande"/>
              <a:buChar char="—"/>
            </a:pPr>
            <a:r>
              <a:rPr lang="en-US" sz="1600" b="1" dirty="0">
                <a:solidFill>
                  <a:srgbClr val="006EC0"/>
                </a:solidFill>
                <a:latin typeface="Calibri"/>
                <a:cs typeface="Calibri"/>
              </a:rPr>
              <a:t>Medical only</a:t>
            </a:r>
          </a:p>
          <a:p>
            <a:pPr>
              <a:spcAft>
                <a:spcPts val="600"/>
              </a:spcAft>
            </a:pPr>
            <a:r>
              <a:rPr lang="en-US" sz="2000" dirty="0">
                <a:latin typeface="Times New Roman" panose="02020603050405020304" pitchFamily="18" charset="0"/>
                <a:cs typeface="Times New Roman" panose="02020603050405020304" pitchFamily="18" charset="0"/>
              </a:rPr>
              <a:t>With evidence of insurability</a:t>
            </a:r>
          </a:p>
          <a:p>
            <a:pPr marL="342900" indent="-342900">
              <a:spcAft>
                <a:spcPts val="600"/>
              </a:spcAft>
              <a:buFont typeface="Lucida Grande"/>
              <a:buChar char="—"/>
            </a:pPr>
            <a:r>
              <a:rPr lang="en-US" sz="1600" b="1" dirty="0">
                <a:solidFill>
                  <a:srgbClr val="006EC0"/>
                </a:solidFill>
                <a:cs typeface="Arial" panose="020B0604020202020204" pitchFamily="34" charset="0"/>
              </a:rPr>
              <a:t>Supplemental life / dependent life</a:t>
            </a:r>
          </a:p>
          <a:p>
            <a:pPr marL="342900" indent="-342900">
              <a:spcAft>
                <a:spcPts val="600"/>
              </a:spcAft>
              <a:buFont typeface="Lucida Grande"/>
              <a:buChar char="—"/>
            </a:pPr>
            <a:r>
              <a:rPr lang="en-US" sz="1600" b="1" dirty="0">
                <a:solidFill>
                  <a:srgbClr val="006EC0"/>
                </a:solidFill>
                <a:cs typeface="Arial" panose="020B0604020202020204" pitchFamily="34" charset="0"/>
              </a:rPr>
              <a:t>Voluntary short-term and long-term disability</a:t>
            </a:r>
          </a:p>
          <a:p>
            <a:pPr>
              <a:spcAft>
                <a:spcPts val="600"/>
              </a:spcAft>
            </a:pPr>
            <a:r>
              <a:rPr lang="en-US" sz="2000" dirty="0">
                <a:latin typeface="Times New Roman" panose="02020603050405020304" pitchFamily="18" charset="0"/>
                <a:cs typeface="Times New Roman" panose="02020603050405020304" pitchFamily="18" charset="0"/>
              </a:rPr>
              <a:t>Open enrollment is October - November</a:t>
            </a:r>
            <a:endParaRPr lang="en-US" sz="1400" dirty="0">
              <a:latin typeface="Times New Roman" panose="02020603050405020304" pitchFamily="18" charset="0"/>
              <a:cs typeface="Times New Roman" panose="02020603050405020304" pitchFamily="18" charset="0"/>
            </a:endParaRPr>
          </a:p>
          <a:p>
            <a:pPr marL="342900" indent="-342900">
              <a:spcAft>
                <a:spcPts val="600"/>
              </a:spcAft>
              <a:buFont typeface="Lucida Grande"/>
              <a:buChar char="—"/>
            </a:pPr>
            <a:r>
              <a:rPr lang="en-US" sz="1600" b="1" dirty="0">
                <a:solidFill>
                  <a:srgbClr val="006EC0"/>
                </a:solidFill>
                <a:cs typeface="Arial" panose="020B0604020202020204" pitchFamily="34" charset="0"/>
              </a:rPr>
              <a:t>Effective following January</a:t>
            </a:r>
          </a:p>
        </p:txBody>
      </p:sp>
      <p:sp>
        <p:nvSpPr>
          <p:cNvPr id="18" name="TextBox 17"/>
          <p:cNvSpPr txBox="1"/>
          <p:nvPr/>
        </p:nvSpPr>
        <p:spPr>
          <a:xfrm>
            <a:off x="464557" y="2244385"/>
            <a:ext cx="4151086" cy="3816429"/>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Period of Initial Eligibility (PIE) </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31 calendar days from:</a:t>
            </a:r>
          </a:p>
          <a:p>
            <a:pPr marL="285750" indent="-285750">
              <a:spcAft>
                <a:spcPts val="600"/>
              </a:spcAft>
              <a:buFont typeface="Lucida Grande"/>
              <a:buChar char="—"/>
            </a:pPr>
            <a:r>
              <a:rPr lang="en-US" sz="1600" b="1" dirty="0">
                <a:solidFill>
                  <a:srgbClr val="0070C0"/>
                </a:solidFill>
                <a:latin typeface="Calibri"/>
                <a:cs typeface="Calibri"/>
              </a:rPr>
              <a:t>First date of eligibility</a:t>
            </a:r>
          </a:p>
          <a:p>
            <a:pPr marL="285750" indent="-285750">
              <a:spcAft>
                <a:spcPts val="600"/>
              </a:spcAft>
              <a:buFont typeface="Lucida Grande"/>
              <a:buChar char="—"/>
            </a:pPr>
            <a:r>
              <a:rPr lang="en-US" sz="1600" b="1" dirty="0">
                <a:solidFill>
                  <a:srgbClr val="0070C0"/>
                </a:solidFill>
                <a:latin typeface="Calibri"/>
                <a:cs typeface="Calibri"/>
              </a:rPr>
              <a:t>Date of hire / change in appointment</a:t>
            </a:r>
          </a:p>
          <a:p>
            <a:pPr marL="285750" indent="-285750">
              <a:spcAft>
                <a:spcPts val="600"/>
              </a:spcAft>
              <a:buFont typeface="Lucida Grande"/>
              <a:buChar char="—"/>
            </a:pPr>
            <a:r>
              <a:rPr lang="en-US" sz="1600" b="1" dirty="0">
                <a:solidFill>
                  <a:srgbClr val="0070C0"/>
                </a:solidFill>
                <a:latin typeface="Calibri"/>
                <a:cs typeface="Calibri"/>
              </a:rPr>
              <a:t>Date of birth, marriage or adoption</a:t>
            </a:r>
          </a:p>
          <a:p>
            <a:pPr marL="285750" indent="-285750">
              <a:spcAft>
                <a:spcPts val="600"/>
              </a:spcAft>
              <a:buFont typeface="Lucida Grande"/>
              <a:buChar char="—"/>
            </a:pPr>
            <a:r>
              <a:rPr lang="en-US" sz="1600" b="1" dirty="0">
                <a:solidFill>
                  <a:srgbClr val="0070C0"/>
                </a:solidFill>
                <a:latin typeface="Calibri"/>
                <a:cs typeface="Calibri"/>
              </a:rPr>
              <a:t>Involuntary loss of other group coverage</a:t>
            </a:r>
          </a:p>
          <a:p>
            <a:pPr>
              <a:spcAft>
                <a:spcPts val="600"/>
              </a:spcAft>
            </a:pPr>
            <a:r>
              <a:rPr lang="en-US" sz="2000" dirty="0">
                <a:latin typeface="Times New Roman" panose="02020603050405020304" pitchFamily="18" charset="0"/>
                <a:cs typeface="Times New Roman" panose="02020603050405020304" pitchFamily="18" charset="0"/>
              </a:rPr>
              <a:t>Opt-out </a:t>
            </a:r>
            <a:r>
              <a:rPr lang="en-US" sz="1400" dirty="0">
                <a:latin typeface="Times New Roman" panose="02020603050405020304" pitchFamily="18" charset="0"/>
                <a:cs typeface="Times New Roman" panose="02020603050405020304" pitchFamily="18" charset="0"/>
              </a:rPr>
              <a:t>(decline enrollment)</a:t>
            </a:r>
          </a:p>
          <a:p>
            <a:pPr>
              <a:spcAft>
                <a:spcPts val="600"/>
              </a:spcAft>
            </a:pPr>
            <a:r>
              <a:rPr lang="en-US" sz="2000" dirty="0">
                <a:latin typeface="Times New Roman" panose="02020603050405020304" pitchFamily="18" charset="0"/>
                <a:cs typeface="Times New Roman" panose="02020603050405020304" pitchFamily="18" charset="0"/>
              </a:rPr>
              <a:t>Default Plans</a:t>
            </a:r>
          </a:p>
          <a:p>
            <a:pPr marL="342900" indent="-342900">
              <a:spcAft>
                <a:spcPts val="600"/>
              </a:spcAft>
              <a:buFont typeface="Lucida Grande"/>
              <a:buChar char="—"/>
            </a:pPr>
            <a:r>
              <a:rPr lang="en-US" sz="1600" b="1" dirty="0">
                <a:solidFill>
                  <a:srgbClr val="006EC0"/>
                </a:solidFill>
                <a:cs typeface="Arial" panose="020B0604020202020204" pitchFamily="34" charset="0"/>
              </a:rPr>
              <a:t>If you take no action:  Basic Life, Basic short term disability , BTA only</a:t>
            </a:r>
            <a:endParaRPr lang="en-US" sz="1600" dirty="0">
              <a:solidFill>
                <a:srgbClr val="006EC0"/>
              </a:solidFill>
              <a:latin typeface="Times New Roman" panose="02020603050405020304" pitchFamily="18" charset="0"/>
              <a:cs typeface="Times New Roman" panose="02020603050405020304" pitchFamily="18" charset="0"/>
            </a:endParaRPr>
          </a:p>
          <a:p>
            <a:pPr>
              <a:spcAft>
                <a:spcPts val="600"/>
              </a:spcAft>
            </a:pPr>
            <a:endParaRPr lang="en-US" sz="1100" dirty="0">
              <a:solidFill>
                <a:schemeClr val="bg1">
                  <a:lumMod val="6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795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33" y="2018145"/>
            <a:ext cx="4354446" cy="3613403"/>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7886" y="2503203"/>
            <a:ext cx="6344838" cy="3303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0919" y="1524001"/>
            <a:ext cx="8078844" cy="1046440"/>
          </a:xfrm>
          <a:prstGeom prst="rect">
            <a:avLst/>
          </a:prstGeom>
          <a:noFill/>
        </p:spPr>
        <p:txBody>
          <a:bodyPr wrap="square" rtlCol="0">
            <a:spAutoFit/>
          </a:bodyPr>
          <a:lstStyle/>
          <a:p>
            <a:r>
              <a:rPr lang="en-US" sz="2200" dirty="0">
                <a:solidFill>
                  <a:schemeClr val="tx1">
                    <a:lumMod val="85000"/>
                    <a:lumOff val="15000"/>
                  </a:schemeClr>
                </a:solidFill>
              </a:rPr>
              <a:t>How to enroll – UCPath (ucpath.universityofcalifornia.edu) </a:t>
            </a:r>
          </a:p>
          <a:p>
            <a:endParaRPr lang="en-US" sz="2200" dirty="0"/>
          </a:p>
          <a:p>
            <a:endParaRPr lang="en-US" dirty="0"/>
          </a:p>
        </p:txBody>
      </p: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47</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8" name="TextBox 17"/>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47</a:t>
            </a:fld>
            <a:endParaRPr lang="en-US" sz="1200" dirty="0">
              <a:solidFill>
                <a:schemeClr val="tx1">
                  <a:lumMod val="65000"/>
                  <a:lumOff val="35000"/>
                </a:schemeClr>
              </a:solidFill>
            </a:endParaRPr>
          </a:p>
        </p:txBody>
      </p:sp>
      <p:cxnSp>
        <p:nvCxnSpPr>
          <p:cNvPr id="23" name="Straight Connector 22"/>
          <p:cNvCxnSpPr/>
          <p:nvPr/>
        </p:nvCxnSpPr>
        <p:spPr>
          <a:xfrm>
            <a:off x="537033" y="2091232"/>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4" name="Line Callout 1 23"/>
          <p:cNvSpPr/>
          <p:nvPr/>
        </p:nvSpPr>
        <p:spPr>
          <a:xfrm>
            <a:off x="6090249" y="3206678"/>
            <a:ext cx="2186852" cy="1140566"/>
          </a:xfrm>
          <a:prstGeom prst="borderCallout1">
            <a:avLst>
              <a:gd name="adj1" fmla="val 26865"/>
              <a:gd name="adj2" fmla="val -690"/>
              <a:gd name="adj3" fmla="val 42192"/>
              <a:gd name="adj4" fmla="val -57803"/>
            </a:avLst>
          </a:prstGeom>
          <a:solidFill>
            <a:srgbClr val="F2B800"/>
          </a:solidFill>
          <a:ln>
            <a:solidFill>
              <a:srgbClr val="FFC000"/>
            </a:solid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b="1" dirty="0"/>
              <a:t>User name and Password are the same as your network sign-on</a:t>
            </a:r>
          </a:p>
        </p:txBody>
      </p:sp>
    </p:spTree>
    <p:extLst>
      <p:ext uri="{BB962C8B-B14F-4D97-AF65-F5344CB8AC3E}">
        <p14:creationId xmlns:p14="http://schemas.microsoft.com/office/powerpoint/2010/main" val="396376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48</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8" name="TextBox 17"/>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48</a:t>
            </a:fld>
            <a:endParaRPr lang="en-US" sz="1200" dirty="0">
              <a:solidFill>
                <a:schemeClr val="tx1">
                  <a:lumMod val="65000"/>
                  <a:lumOff val="35000"/>
                </a:schemeClr>
              </a:solidFill>
            </a:endParaRPr>
          </a:p>
        </p:txBody>
      </p:sp>
      <p:sp>
        <p:nvSpPr>
          <p:cNvPr id="19" name="TextBox 18"/>
          <p:cNvSpPr txBox="1"/>
          <p:nvPr/>
        </p:nvSpPr>
        <p:spPr>
          <a:xfrm>
            <a:off x="420919" y="1351003"/>
            <a:ext cx="8078844" cy="707886"/>
          </a:xfrm>
          <a:prstGeom prst="rect">
            <a:avLst/>
          </a:prstGeom>
          <a:noFill/>
        </p:spPr>
        <p:txBody>
          <a:bodyPr wrap="square" rtlCol="0">
            <a:spAutoFit/>
          </a:bodyPr>
          <a:lstStyle/>
          <a:p>
            <a:r>
              <a:rPr lang="en-US" sz="2200" dirty="0">
                <a:solidFill>
                  <a:schemeClr val="tx1">
                    <a:lumMod val="85000"/>
                    <a:lumOff val="15000"/>
                  </a:schemeClr>
                </a:solidFill>
              </a:rPr>
              <a:t>Security Verification </a:t>
            </a:r>
            <a:endParaRPr lang="en-US" sz="2200" dirty="0"/>
          </a:p>
          <a:p>
            <a:endParaRPr lang="en-US" dirty="0"/>
          </a:p>
        </p:txBody>
      </p:sp>
      <p:cxnSp>
        <p:nvCxnSpPr>
          <p:cNvPr id="20" name="Straight Connector 19"/>
          <p:cNvCxnSpPr/>
          <p:nvPr/>
        </p:nvCxnSpPr>
        <p:spPr>
          <a:xfrm>
            <a:off x="537033" y="2091232"/>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04" y="2179855"/>
            <a:ext cx="6977903" cy="3551628"/>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816864" y="3316224"/>
            <a:ext cx="641892" cy="109728"/>
          </a:xfrm>
          <a:prstGeom prst="rect">
            <a:avLst/>
          </a:prstGeom>
          <a:solidFill>
            <a:srgbClr val="0062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22960" y="2980944"/>
            <a:ext cx="641892" cy="109728"/>
          </a:xfrm>
          <a:prstGeom prst="rect">
            <a:avLst/>
          </a:prstGeom>
          <a:solidFill>
            <a:srgbClr val="0062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816864" y="2657856"/>
            <a:ext cx="1036320" cy="97536"/>
          </a:xfrm>
          <a:prstGeom prst="rect">
            <a:avLst/>
          </a:prstGeom>
          <a:solidFill>
            <a:srgbClr val="0062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810768" y="2273808"/>
            <a:ext cx="1036320" cy="152400"/>
          </a:xfrm>
          <a:prstGeom prst="rect">
            <a:avLst/>
          </a:prstGeom>
          <a:solidFill>
            <a:srgbClr val="0062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929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6" name="TextBox 15"/>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7" name="TextBox 1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49</a:t>
            </a:fld>
            <a:endParaRPr lang="en-US" sz="1200" dirty="0">
              <a:solidFill>
                <a:schemeClr val="tx1">
                  <a:lumMod val="65000"/>
                  <a:lumOff val="35000"/>
                </a:schemeClr>
              </a:solidFill>
            </a:endParaRPr>
          </a:p>
        </p:txBody>
      </p:sp>
      <p:cxnSp>
        <p:nvCxnSpPr>
          <p:cNvPr id="18" name="Straight Connector 17"/>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descr="C:\Users\jluna\Desktop\UC Pa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613910"/>
            <a:ext cx="9096375" cy="5091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3163919" y="2772516"/>
            <a:ext cx="1198531" cy="158255"/>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163919" y="3533774"/>
            <a:ext cx="1198531" cy="158255"/>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965949" y="1754150"/>
            <a:ext cx="358776" cy="153998"/>
          </a:xfrm>
          <a:prstGeom prst="rect">
            <a:avLst/>
          </a:prstGeom>
          <a:solidFill>
            <a:srgbClr val="009AD0"/>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975473" y="2012124"/>
            <a:ext cx="409575" cy="153998"/>
          </a:xfrm>
          <a:prstGeom prst="rect">
            <a:avLst/>
          </a:prstGeom>
          <a:solidFill>
            <a:srgbClr val="009AD0"/>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17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a:t>
            </a:fld>
            <a:endParaRPr lang="en-US" sz="1200" dirty="0">
              <a:solidFill>
                <a:schemeClr val="tx1">
                  <a:lumMod val="65000"/>
                  <a:lumOff val="35000"/>
                </a:schemeClr>
              </a:solidFill>
            </a:endParaRPr>
          </a:p>
        </p:txBody>
      </p:sp>
      <p:sp>
        <p:nvSpPr>
          <p:cNvPr id="11" name="TextBox 10"/>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a:t>
            </a:fld>
            <a:endParaRPr lang="en-US" sz="1200" dirty="0">
              <a:solidFill>
                <a:schemeClr val="tx1">
                  <a:lumMod val="65000"/>
                  <a:lumOff val="35000"/>
                </a:schemeClr>
              </a:solidFill>
            </a:endParaRPr>
          </a:p>
        </p:txBody>
      </p:sp>
      <p:sp>
        <p:nvSpPr>
          <p:cNvPr id="12" name="Rectangle 11"/>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a:t>
            </a:fld>
            <a:endParaRPr lang="en-US" sz="1200" dirty="0">
              <a:solidFill>
                <a:schemeClr val="tx1">
                  <a:lumMod val="65000"/>
                  <a:lumOff val="35000"/>
                </a:schemeClr>
              </a:solidFill>
            </a:endParaRPr>
          </a:p>
        </p:txBody>
      </p:sp>
      <p:sp>
        <p:nvSpPr>
          <p:cNvPr id="14" name="TextBox 13"/>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pic>
        <p:nvPicPr>
          <p:cNvPr id="15" name="Picture 14"/>
          <p:cNvPicPr>
            <a:picLocks noChangeAspect="1"/>
          </p:cNvPicPr>
          <p:nvPr/>
        </p:nvPicPr>
        <p:blipFill>
          <a:blip r:embed="rId3"/>
          <a:stretch>
            <a:fillRect/>
          </a:stretch>
        </p:blipFill>
        <p:spPr>
          <a:xfrm>
            <a:off x="420919" y="1429180"/>
            <a:ext cx="2676190" cy="444761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a:stretch>
            <a:fillRect/>
          </a:stretch>
        </p:blipFill>
        <p:spPr>
          <a:xfrm>
            <a:off x="2806966" y="1032332"/>
            <a:ext cx="3084491" cy="5241316"/>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5"/>
          <a:stretch>
            <a:fillRect/>
          </a:stretch>
        </p:blipFill>
        <p:spPr>
          <a:xfrm>
            <a:off x="5384014" y="821715"/>
            <a:ext cx="3607586" cy="55955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9583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50</a:t>
            </a:fld>
            <a:endParaRPr lang="en-US" sz="1200" dirty="0">
              <a:solidFill>
                <a:schemeClr val="tx1">
                  <a:lumMod val="65000"/>
                  <a:lumOff val="35000"/>
                </a:schemeClr>
              </a:solidFill>
            </a:endParaRPr>
          </a:p>
        </p:txBody>
      </p:sp>
      <p:sp>
        <p:nvSpPr>
          <p:cNvPr id="7" name="Rectangle 6"/>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8" name="TextBox 7"/>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9" name="TextBox 8"/>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50</a:t>
            </a:fld>
            <a:endParaRPr lang="en-US" sz="1200" dirty="0">
              <a:solidFill>
                <a:schemeClr val="tx1">
                  <a:lumMod val="65000"/>
                  <a:lumOff val="35000"/>
                </a:schemeClr>
              </a:solidFill>
            </a:endParaRPr>
          </a:p>
        </p:txBody>
      </p:sp>
      <p:cxnSp>
        <p:nvCxnSpPr>
          <p:cNvPr id="10" name="Straight Connector 9"/>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4"/>
          <a:stretch>
            <a:fillRect/>
          </a:stretch>
        </p:blipFill>
        <p:spPr>
          <a:xfrm>
            <a:off x="310656" y="1254962"/>
            <a:ext cx="8584574" cy="403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8069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51</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r="57592" b="25543"/>
          <a:stretch/>
        </p:blipFill>
        <p:spPr bwMode="auto">
          <a:xfrm>
            <a:off x="647087" y="1015916"/>
            <a:ext cx="7750927" cy="4116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86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52</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l="-1" r="58774" b="28376"/>
          <a:stretch/>
        </p:blipFill>
        <p:spPr bwMode="auto">
          <a:xfrm>
            <a:off x="186605" y="675124"/>
            <a:ext cx="7534999" cy="3960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descr="image004"/>
          <p:cNvPicPr>
            <a:picLocks noChangeAspect="1" noChangeArrowheads="1"/>
          </p:cNvPicPr>
          <p:nvPr/>
        </p:nvPicPr>
        <p:blipFill rotWithShape="1">
          <a:blip r:embed="rId5">
            <a:extLst>
              <a:ext uri="{28A0092B-C50C-407E-A947-70E740481C1C}">
                <a14:useLocalDpi xmlns:a14="http://schemas.microsoft.com/office/drawing/2010/main" val="0"/>
              </a:ext>
            </a:extLst>
          </a:blip>
          <a:srcRect r="65673" b="12780"/>
          <a:stretch/>
        </p:blipFill>
        <p:spPr bwMode="auto">
          <a:xfrm>
            <a:off x="2689113" y="2141606"/>
            <a:ext cx="6222661" cy="3504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431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53</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006"/>
          <p:cNvPicPr>
            <a:picLocks noChangeAspect="1" noChangeArrowheads="1"/>
          </p:cNvPicPr>
          <p:nvPr/>
        </p:nvPicPr>
        <p:blipFill rotWithShape="1">
          <a:blip r:embed="rId4">
            <a:extLst>
              <a:ext uri="{28A0092B-C50C-407E-A947-70E740481C1C}">
                <a14:useLocalDpi xmlns:a14="http://schemas.microsoft.com/office/drawing/2010/main" val="0"/>
              </a:ext>
            </a:extLst>
          </a:blip>
          <a:srcRect r="29751"/>
          <a:stretch/>
        </p:blipFill>
        <p:spPr bwMode="auto">
          <a:xfrm>
            <a:off x="188437" y="812800"/>
            <a:ext cx="8746014" cy="4731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241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54</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age007"/>
          <p:cNvPicPr>
            <a:picLocks noChangeAspect="1" noChangeArrowheads="1"/>
          </p:cNvPicPr>
          <p:nvPr/>
        </p:nvPicPr>
        <p:blipFill rotWithShape="1">
          <a:blip r:embed="rId4">
            <a:extLst>
              <a:ext uri="{28A0092B-C50C-407E-A947-70E740481C1C}">
                <a14:useLocalDpi xmlns:a14="http://schemas.microsoft.com/office/drawing/2010/main" val="0"/>
              </a:ext>
            </a:extLst>
          </a:blip>
          <a:srcRect r="17237"/>
          <a:stretch/>
        </p:blipFill>
        <p:spPr bwMode="auto">
          <a:xfrm>
            <a:off x="133351" y="676276"/>
            <a:ext cx="8877300" cy="5139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679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55</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008"/>
          <p:cNvPicPr>
            <a:picLocks noChangeAspect="1" noChangeArrowheads="1"/>
          </p:cNvPicPr>
          <p:nvPr/>
        </p:nvPicPr>
        <p:blipFill rotWithShape="1">
          <a:blip r:embed="rId4">
            <a:extLst>
              <a:ext uri="{28A0092B-C50C-407E-A947-70E740481C1C}">
                <a14:useLocalDpi xmlns:a14="http://schemas.microsoft.com/office/drawing/2010/main" val="0"/>
              </a:ext>
            </a:extLst>
          </a:blip>
          <a:srcRect r="30590"/>
          <a:stretch/>
        </p:blipFill>
        <p:spPr bwMode="auto">
          <a:xfrm>
            <a:off x="65960" y="1524548"/>
            <a:ext cx="8990914" cy="281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2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200" y="2714173"/>
            <a:ext cx="4151086" cy="2616101"/>
          </a:xfrm>
          <a:prstGeom prst="rect">
            <a:avLst/>
          </a:prstGeom>
          <a:noFill/>
        </p:spPr>
        <p:txBody>
          <a:bodyPr wrap="square" rtlCol="0">
            <a:spAutoFit/>
          </a:bodyPr>
          <a:lstStyle/>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First day of eligibility</a:t>
            </a:r>
          </a:p>
          <a:p>
            <a:pPr>
              <a:spcAft>
                <a:spcPts val="1200"/>
              </a:spcAft>
            </a:pPr>
            <a:r>
              <a:rPr lang="en-US" sz="1200" dirty="0">
                <a:solidFill>
                  <a:schemeClr val="tx1">
                    <a:lumMod val="85000"/>
                    <a:lumOff val="15000"/>
                  </a:schemeClr>
                </a:solidFill>
                <a:cs typeface="Times New Roman" panose="02020603050405020304" pitchFamily="18" charset="0"/>
              </a:rPr>
              <a:t>(IF YOU ENROLL WITHIN YOUR 31 day PIE)</a:t>
            </a:r>
          </a:p>
          <a:p>
            <a:pPr marL="285750" indent="-285750">
              <a:spcAft>
                <a:spcPts val="600"/>
              </a:spcAft>
              <a:buFont typeface="Lucida Grande"/>
              <a:buChar char="—"/>
            </a:pPr>
            <a:r>
              <a:rPr lang="en-US" sz="1600" b="1" dirty="0">
                <a:solidFill>
                  <a:srgbClr val="0070C0"/>
                </a:solidFill>
                <a:cs typeface="Arial" panose="020B0604020202020204" pitchFamily="34" charset="0"/>
              </a:rPr>
              <a:t>First day worked</a:t>
            </a:r>
          </a:p>
          <a:p>
            <a:pPr marL="285750" indent="-285750">
              <a:spcAft>
                <a:spcPts val="600"/>
              </a:spcAft>
              <a:buFont typeface="Lucida Grande"/>
              <a:buChar char="—"/>
            </a:pPr>
            <a:r>
              <a:rPr lang="en-US" sz="1600" b="1" dirty="0">
                <a:solidFill>
                  <a:srgbClr val="0070C0"/>
                </a:solidFill>
                <a:cs typeface="Arial" panose="020B0604020202020204" pitchFamily="34" charset="0"/>
              </a:rPr>
              <a:t>Exception: AD&amp;D is effective the day that you enroll</a:t>
            </a:r>
          </a:p>
          <a:p>
            <a:pPr marL="285750" indent="-285750">
              <a:spcAft>
                <a:spcPts val="600"/>
              </a:spcAft>
              <a:buFont typeface="Lucida Grande"/>
              <a:buChar char="—"/>
            </a:pPr>
            <a:r>
              <a:rPr lang="en-US" sz="1600" b="1" dirty="0">
                <a:solidFill>
                  <a:srgbClr val="0070C0"/>
                </a:solidFill>
                <a:cs typeface="Arial" panose="020B0604020202020204" pitchFamily="34" charset="0"/>
              </a:rPr>
              <a:t>Exception: Health and/or Dependent Care FSAs; effective date is first day of month following enrollment (subject to payroll deadlines)</a:t>
            </a:r>
            <a:endParaRPr lang="en-US" sz="1600" b="1" dirty="0">
              <a:solidFill>
                <a:srgbClr val="0070C0"/>
              </a:solidFill>
              <a:latin typeface="Palatino Linotype" panose="02040502050505030304" pitchFamily="18" charset="0"/>
              <a:cs typeface="Times New Roman" panose="02020603050405020304" pitchFamily="18" charset="0"/>
            </a:endParaRP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When coverage begins</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63625" y="2714173"/>
            <a:ext cx="3932725" cy="1800493"/>
          </a:xfrm>
          <a:prstGeom prst="rect">
            <a:avLst/>
          </a:prstGeom>
          <a:noFill/>
        </p:spPr>
        <p:txBody>
          <a:bodyPr wrap="square" rtlCol="0">
            <a:spAutoFit/>
          </a:bodyPr>
          <a:lstStyle/>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Open Enrollment</a:t>
            </a:r>
          </a:p>
          <a:p>
            <a:pPr>
              <a:spcAft>
                <a:spcPts val="1200"/>
              </a:spcAft>
            </a:pPr>
            <a:r>
              <a:rPr lang="en-US" sz="1200" dirty="0">
                <a:solidFill>
                  <a:schemeClr val="tx1">
                    <a:lumMod val="85000"/>
                    <a:lumOff val="15000"/>
                  </a:schemeClr>
                </a:solidFill>
                <a:cs typeface="Times New Roman" panose="02020603050405020304" pitchFamily="18" charset="0"/>
              </a:rPr>
              <a:t>(IN OCTOBER - NOVEMBER)</a:t>
            </a:r>
          </a:p>
          <a:p>
            <a:pPr marL="342900" indent="-342900">
              <a:spcAft>
                <a:spcPts val="600"/>
              </a:spcAft>
              <a:buFont typeface="Lucida Grande"/>
              <a:buChar char="—"/>
            </a:pPr>
            <a:r>
              <a:rPr lang="en-US" sz="1600" b="1" dirty="0">
                <a:solidFill>
                  <a:srgbClr val="0070C0"/>
                </a:solidFill>
                <a:cs typeface="Arial" panose="020B0604020202020204" pitchFamily="34" charset="0"/>
              </a:rPr>
              <a:t>Changes effective January 1 of the following year</a:t>
            </a:r>
          </a:p>
          <a:p>
            <a:pPr marL="342900" indent="-342900">
              <a:buFont typeface="Lucida Grande"/>
              <a:buChar char="—"/>
            </a:pPr>
            <a:r>
              <a:rPr lang="en-US" sz="1600" b="1" dirty="0">
                <a:solidFill>
                  <a:srgbClr val="0070C0"/>
                </a:solidFill>
                <a:cs typeface="Arial" panose="020B0604020202020204" pitchFamily="34" charset="0"/>
              </a:rPr>
              <a:t>Only medical, FSA and ARAG (in certain years) are “open”</a:t>
            </a:r>
            <a:endParaRPr lang="en-US" sz="1600" b="1" dirty="0">
              <a:solidFill>
                <a:srgbClr val="0070C0"/>
              </a:solidFill>
              <a:latin typeface="Palatino Linotype" panose="02040502050505030304" pitchFamily="18" charset="0"/>
              <a:cs typeface="Times New Roman" panose="02020603050405020304" pitchFamily="18" charset="0"/>
            </a:endParaRPr>
          </a:p>
        </p:txBody>
      </p: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56</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6" name="TextBox 15"/>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7" name="TextBox 1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56</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49285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228" y="-4201"/>
            <a:ext cx="8264433" cy="222422"/>
          </a:xfrm>
          <a:prstGeom prst="rect">
            <a:avLst/>
          </a:prstGeom>
          <a:gradFill flip="none" rotWithShape="1">
            <a:gsLst>
              <a:gs pos="86000">
                <a:srgbClr val="F8925A"/>
              </a:gs>
              <a:gs pos="63000">
                <a:srgbClr val="FAA27A"/>
              </a:gs>
              <a:gs pos="50820">
                <a:srgbClr val="F8AD8C"/>
              </a:gs>
              <a:gs pos="37100">
                <a:srgbClr val="FFBDAB"/>
              </a:gs>
              <a:gs pos="14000">
                <a:srgbClr val="FCC0D1"/>
              </a:gs>
              <a:gs pos="98000">
                <a:srgbClr val="F17209"/>
              </a:gs>
              <a:gs pos="25000">
                <a:srgbClr val="FBB7C7"/>
              </a:gs>
              <a:gs pos="75000">
                <a:srgbClr val="F1946B"/>
              </a:gs>
              <a:gs pos="2000">
                <a:srgbClr val="FFC5DE"/>
              </a:gs>
            </a:gsLst>
            <a:path path="circle">
              <a:fillToRect l="100000" t="10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3" name="TextBox 2"/>
          <p:cNvSpPr txBox="1"/>
          <p:nvPr/>
        </p:nvSpPr>
        <p:spPr>
          <a:xfrm>
            <a:off x="408562" y="347764"/>
            <a:ext cx="8414162" cy="538609"/>
          </a:xfrm>
          <a:prstGeom prst="rect">
            <a:avLst/>
          </a:prstGeom>
          <a:noFill/>
        </p:spPr>
        <p:txBody>
          <a:bodyPr wrap="square" rtlCol="0">
            <a:spAutoFit/>
          </a:bodyPr>
          <a:lstStyle/>
          <a:p>
            <a:r>
              <a:rPr lang="en-US" sz="900" b="1" dirty="0">
                <a:solidFill>
                  <a:srgbClr val="F17209"/>
                </a:solidFill>
                <a:latin typeface="Albertus Medium" pitchFamily="34" charset="0"/>
                <a:cs typeface="Kartika" panose="02020503030404060203" pitchFamily="18" charset="0"/>
              </a:rPr>
              <a:t>ELIGIBILITY AND ENROLLMENT</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4" name="TextBox 3"/>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57</a:t>
            </a:fld>
            <a:endParaRPr lang="en-US" sz="1200" dirty="0">
              <a:solidFill>
                <a:schemeClr val="tx1">
                  <a:lumMod val="65000"/>
                  <a:lumOff val="35000"/>
                </a:schemeClr>
              </a:solidFill>
            </a:endParaRPr>
          </a:p>
        </p:txBody>
      </p:sp>
      <p:cxnSp>
        <p:nvCxnSpPr>
          <p:cNvPr id="5" name="Straight Connector 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3344" y="970272"/>
            <a:ext cx="7170057" cy="1046440"/>
          </a:xfrm>
          <a:prstGeom prst="rect">
            <a:avLst/>
          </a:prstGeom>
          <a:noFill/>
        </p:spPr>
        <p:txBody>
          <a:bodyPr wrap="square" rtlCol="0">
            <a:spAutoFit/>
          </a:bodyPr>
          <a:lstStyle/>
          <a:p>
            <a:r>
              <a:rPr lang="en-US" sz="2200" dirty="0">
                <a:solidFill>
                  <a:schemeClr val="tx1">
                    <a:lumMod val="85000"/>
                    <a:lumOff val="15000"/>
                  </a:schemeClr>
                </a:solidFill>
              </a:rPr>
              <a:t>Reconciliation of Benefits Premiums </a:t>
            </a:r>
          </a:p>
          <a:p>
            <a:endParaRPr lang="en-US" sz="2200" dirty="0"/>
          </a:p>
          <a:p>
            <a:endParaRPr lang="en-US" dirty="0"/>
          </a:p>
        </p:txBody>
      </p:sp>
      <p:cxnSp>
        <p:nvCxnSpPr>
          <p:cNvPr id="8" name="Straight Connector 7"/>
          <p:cNvCxnSpPr/>
          <p:nvPr/>
        </p:nvCxnSpPr>
        <p:spPr>
          <a:xfrm>
            <a:off x="549458" y="1710501"/>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id="{B42A42A3-0A5C-4FA0-BDA3-524F6F2E22F5}"/>
              </a:ext>
            </a:extLst>
          </p:cNvPr>
          <p:cNvGraphicFramePr>
            <a:graphicFrameLocks noGrp="1"/>
          </p:cNvGraphicFramePr>
          <p:nvPr>
            <p:extLst>
              <p:ext uri="{D42A27DB-BD31-4B8C-83A1-F6EECF244321}">
                <p14:modId xmlns:p14="http://schemas.microsoft.com/office/powerpoint/2010/main" val="2753627094"/>
              </p:ext>
            </p:extLst>
          </p:nvPr>
        </p:nvGraphicFramePr>
        <p:xfrm>
          <a:off x="875239" y="1882648"/>
          <a:ext cx="7491521" cy="738632"/>
        </p:xfrm>
        <a:graphic>
          <a:graphicData uri="http://schemas.openxmlformats.org/drawingml/2006/table">
            <a:tbl>
              <a:tblPr firstRow="1" bandRow="1"/>
              <a:tblGrid>
                <a:gridCol w="7491521">
                  <a:extLst>
                    <a:ext uri="{9D8B030D-6E8A-4147-A177-3AD203B41FA5}">
                      <a16:colId xmlns:a16="http://schemas.microsoft.com/office/drawing/2014/main" val="20000"/>
                    </a:ext>
                  </a:extLst>
                </a:gridCol>
              </a:tblGrid>
              <a:tr h="73863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l"/>
                      <a:r>
                        <a:rPr lang="en-US" sz="1800" dirty="0">
                          <a:solidFill>
                            <a:prstClr val="black"/>
                          </a:solidFill>
                          <a:ea typeface="Calibri" panose="020F0502020204030204" pitchFamily="34" charset="0"/>
                          <a:cs typeface="Times New Roman" panose="02020603050405020304" pitchFamily="18" charset="0"/>
                        </a:rPr>
                        <a:t>The premium reconciliation process follows premiums payment polices as set forth in the Group Insurance Regulations:</a:t>
                      </a:r>
                      <a:endParaRPr lang="en-US" sz="1800" dirty="0">
                        <a:solidFill>
                          <a:srgbClr val="009DDC"/>
                        </a:solidFill>
                      </a:endParaRPr>
                    </a:p>
                  </a:txBody>
                  <a:tcPr marL="60512" marR="60512" marT="30256" marB="3025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CAC1B6"/>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5576307"/>
              </p:ext>
            </p:extLst>
          </p:nvPr>
        </p:nvGraphicFramePr>
        <p:xfrm>
          <a:off x="875239" y="2595880"/>
          <a:ext cx="7476281" cy="1463040"/>
        </p:xfrm>
        <a:graphic>
          <a:graphicData uri="http://schemas.openxmlformats.org/drawingml/2006/table">
            <a:tbl>
              <a:tblPr firstRow="1" bandRow="1">
                <a:tableStyleId>{5C22544A-7EE6-4342-B048-85BDC9FD1C3A}</a:tableStyleId>
              </a:tblPr>
              <a:tblGrid>
                <a:gridCol w="7476281">
                  <a:extLst>
                    <a:ext uri="{9D8B030D-6E8A-4147-A177-3AD203B41FA5}">
                      <a16:colId xmlns:a16="http://schemas.microsoft.com/office/drawing/2014/main" val="2105216256"/>
                    </a:ext>
                  </a:extLst>
                </a:gridCol>
              </a:tblGrid>
              <a:tr h="867734">
                <a:tc>
                  <a:txBody>
                    <a:bodyPr/>
                    <a:lstStyle/>
                    <a:p>
                      <a:pPr marL="285750" marR="0" lvl="0" indent="-285750" algn="l" defTabSz="457200" rtl="0" eaLnBrk="1" fontAlgn="auto" latinLnBrk="0" hangingPunct="1">
                        <a:lnSpc>
                          <a:spcPct val="100000"/>
                        </a:lnSpc>
                        <a:spcBef>
                          <a:spcPts val="600"/>
                        </a:spcBef>
                        <a:spcAft>
                          <a:spcPts val="0"/>
                        </a:spcAft>
                        <a:buClr>
                          <a:srgbClr val="009DD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25252"/>
                          </a:solidFill>
                          <a:effectLst/>
                          <a:uLnTx/>
                          <a:uFillTx/>
                          <a:latin typeface="+mn-lt"/>
                          <a:ea typeface="+mn-ea"/>
                          <a:cs typeface="+mn-cs"/>
                        </a:rPr>
                        <a:t>There is no charge for the first full or partial month’s coverage as a result of an Employee’s initial PIE or for the first full or partial month’s premium difference, if any, when a Family Member is first added to the plan. </a:t>
                      </a:r>
                    </a:p>
                    <a:p>
                      <a:endParaRPr lang="en-US" dirty="0"/>
                    </a:p>
                  </a:txBody>
                  <a:tcPr>
                    <a:solidFill>
                      <a:schemeClr val="bg2"/>
                    </a:solidFill>
                  </a:tcPr>
                </a:tc>
                <a:extLst>
                  <a:ext uri="{0D108BD9-81ED-4DB2-BD59-A6C34878D82A}">
                    <a16:rowId xmlns:a16="http://schemas.microsoft.com/office/drawing/2014/main" val="251398489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161336564"/>
              </p:ext>
            </p:extLst>
          </p:nvPr>
        </p:nvGraphicFramePr>
        <p:xfrm>
          <a:off x="875238" y="3770539"/>
          <a:ext cx="7476281" cy="1737360"/>
        </p:xfrm>
        <a:graphic>
          <a:graphicData uri="http://schemas.openxmlformats.org/drawingml/2006/table">
            <a:tbl>
              <a:tblPr firstRow="1" bandRow="1">
                <a:tableStyleId>{5C22544A-7EE6-4342-B048-85BDC9FD1C3A}</a:tableStyleId>
              </a:tblPr>
              <a:tblGrid>
                <a:gridCol w="7476281">
                  <a:extLst>
                    <a:ext uri="{9D8B030D-6E8A-4147-A177-3AD203B41FA5}">
                      <a16:colId xmlns:a16="http://schemas.microsoft.com/office/drawing/2014/main" val="302391509"/>
                    </a:ext>
                  </a:extLst>
                </a:gridCol>
              </a:tblGrid>
              <a:tr h="370840">
                <a:tc>
                  <a:txBody>
                    <a:bodyPr/>
                    <a:lstStyle/>
                    <a:p>
                      <a:pPr marL="285750" marR="0" lvl="0" indent="-285750" algn="l" defTabSz="457200" rtl="0" eaLnBrk="1" fontAlgn="auto" latinLnBrk="0" hangingPunct="1">
                        <a:lnSpc>
                          <a:spcPct val="100000"/>
                        </a:lnSpc>
                        <a:spcBef>
                          <a:spcPts val="600"/>
                        </a:spcBef>
                        <a:spcAft>
                          <a:spcPts val="0"/>
                        </a:spcAft>
                        <a:buClr>
                          <a:srgbClr val="009DD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525252"/>
                          </a:solidFill>
                          <a:effectLst/>
                          <a:uLnTx/>
                          <a:uFillTx/>
                          <a:latin typeface="+mn-lt"/>
                          <a:ea typeface="+mn-ea"/>
                          <a:cs typeface="+mn-cs"/>
                        </a:rPr>
                        <a:t>Premiums for Medical Plans, Legal Services, Life Insurance, and AD&amp;D Insurance, are paid in advance. Premiums for Disability Insurance are paid in arrears for monthly employees and at the current month for bi-weekly employees. Premiums are paid for a full month, even if coverage stops before the end of the period. </a:t>
                      </a:r>
                    </a:p>
                    <a:p>
                      <a:endParaRPr lang="en-US" dirty="0"/>
                    </a:p>
                  </a:txBody>
                  <a:tcPr>
                    <a:solidFill>
                      <a:schemeClr val="bg2"/>
                    </a:solidFill>
                  </a:tcPr>
                </a:tc>
                <a:extLst>
                  <a:ext uri="{0D108BD9-81ED-4DB2-BD59-A6C34878D82A}">
                    <a16:rowId xmlns:a16="http://schemas.microsoft.com/office/drawing/2014/main" val="2918303229"/>
                  </a:ext>
                </a:extLst>
              </a:tr>
            </a:tbl>
          </a:graphicData>
        </a:graphic>
      </p:graphicFrame>
    </p:spTree>
    <p:extLst>
      <p:ext uri="{BB962C8B-B14F-4D97-AF65-F5344CB8AC3E}">
        <p14:creationId xmlns:p14="http://schemas.microsoft.com/office/powerpoint/2010/main" val="24726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6-retirementBenefits-.jpg"/>
          <p:cNvPicPr>
            <a:picLocks noChangeAspect="1"/>
          </p:cNvPicPr>
          <p:nvPr/>
        </p:nvPicPr>
        <p:blipFill rotWithShape="1">
          <a:blip r:embed="rId3">
            <a:extLst>
              <a:ext uri="{28A0092B-C50C-407E-A947-70E740481C1C}">
                <a14:useLocalDpi xmlns:a14="http://schemas.microsoft.com/office/drawing/2010/main" val="0"/>
              </a:ext>
            </a:extLst>
          </a:blip>
          <a:srcRect t="6847" b="17478"/>
          <a:stretch/>
        </p:blipFill>
        <p:spPr>
          <a:xfrm>
            <a:off x="0" y="469556"/>
            <a:ext cx="9142571" cy="5189839"/>
          </a:xfrm>
          <a:prstGeom prst="rect">
            <a:avLst/>
          </a:prstGeom>
        </p:spPr>
      </p:pic>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58</a:t>
            </a:fld>
            <a:endParaRPr lang="en-US" sz="1200" dirty="0">
              <a:solidFill>
                <a:schemeClr val="tx1">
                  <a:lumMod val="65000"/>
                  <a:lumOff val="35000"/>
                </a:schemeClr>
              </a:solidFill>
            </a:endParaRPr>
          </a:p>
        </p:txBody>
      </p:sp>
      <p:cxnSp>
        <p:nvCxnSpPr>
          <p:cNvPr id="6" name="Straight Connector 5"/>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58</a:t>
            </a:fld>
            <a:endParaRPr lang="en-US" sz="1200" dirty="0">
              <a:solidFill>
                <a:schemeClr val="tx1">
                  <a:lumMod val="65000"/>
                  <a:lumOff val="35000"/>
                </a:schemeClr>
              </a:solidFill>
            </a:endParaRPr>
          </a:p>
        </p:txBody>
      </p:sp>
      <p:sp>
        <p:nvSpPr>
          <p:cNvPr id="12" name="TextBox 11"/>
          <p:cNvSpPr txBox="1"/>
          <p:nvPr/>
        </p:nvSpPr>
        <p:spPr>
          <a:xfrm>
            <a:off x="5660392" y="6094811"/>
            <a:ext cx="292546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ucnet.universityofcalifornia.edu</a:t>
            </a:r>
          </a:p>
        </p:txBody>
      </p:sp>
    </p:spTree>
    <p:extLst>
      <p:ext uri="{BB962C8B-B14F-4D97-AF65-F5344CB8AC3E}">
        <p14:creationId xmlns:p14="http://schemas.microsoft.com/office/powerpoint/2010/main" val="2588065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59</a:t>
            </a:fld>
            <a:endParaRPr lang="en-US" sz="1200" dirty="0">
              <a:solidFill>
                <a:schemeClr val="tx1">
                  <a:lumMod val="65000"/>
                  <a:lumOff val="35000"/>
                </a:schemeClr>
              </a:solidFill>
            </a:endParaRPr>
          </a:p>
        </p:txBody>
      </p:sp>
      <p:sp>
        <p:nvSpPr>
          <p:cNvPr id="7" name="Rectangle 6"/>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9" name="TextBox 8"/>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0" name="TextBox 9"/>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59</a:t>
            </a:fld>
            <a:endParaRPr lang="en-US" sz="1200" dirty="0">
              <a:solidFill>
                <a:schemeClr val="tx1">
                  <a:lumMod val="65000"/>
                  <a:lumOff val="35000"/>
                </a:schemeClr>
              </a:solidFill>
            </a:endParaRPr>
          </a:p>
        </p:txBody>
      </p:sp>
      <p:cxnSp>
        <p:nvCxnSpPr>
          <p:cNvPr id="11" name="Straight Connector 10"/>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6649" y="696567"/>
            <a:ext cx="3306469" cy="4278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jluna\Desktop\retirement-savings-program-information-for-safe-harbor-participants_Page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913" y="1350131"/>
            <a:ext cx="3306473" cy="4278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36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a:t>
            </a:fld>
            <a:endParaRPr lang="en-US" sz="1200" dirty="0">
              <a:solidFill>
                <a:schemeClr val="tx1">
                  <a:lumMod val="65000"/>
                  <a:lumOff val="35000"/>
                </a:schemeClr>
              </a:solidFill>
            </a:endParaRPr>
          </a:p>
        </p:txBody>
      </p:sp>
      <p:sp>
        <p:nvSpPr>
          <p:cNvPr id="7" name="TextBox 6"/>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a:t>
            </a:fld>
            <a:endParaRPr lang="en-US" sz="1200" dirty="0">
              <a:solidFill>
                <a:schemeClr val="tx1">
                  <a:lumMod val="65000"/>
                  <a:lumOff val="35000"/>
                </a:schemeClr>
              </a:solidFill>
            </a:endParaRPr>
          </a:p>
        </p:txBody>
      </p:sp>
      <p:sp>
        <p:nvSpPr>
          <p:cNvPr id="11" name="Rectangle 10"/>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a:t>
            </a:fld>
            <a:endParaRPr lang="en-US" sz="1200" dirty="0">
              <a:solidFill>
                <a:schemeClr val="tx1">
                  <a:lumMod val="65000"/>
                  <a:lumOff val="35000"/>
                </a:schemeClr>
              </a:solidFill>
            </a:endParaRPr>
          </a:p>
        </p:txBody>
      </p:sp>
      <p:sp>
        <p:nvSpPr>
          <p:cNvPr id="14" name="TextBox 13"/>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pic>
        <p:nvPicPr>
          <p:cNvPr id="17" name="Picture 16" descr="Medical Bene Summary cover 10.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06" y="689596"/>
            <a:ext cx="3753676" cy="5771984"/>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4"/>
          <a:stretch>
            <a:fillRect/>
          </a:stretch>
        </p:blipFill>
        <p:spPr>
          <a:xfrm>
            <a:off x="289398" y="2076262"/>
            <a:ext cx="4300808" cy="458695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a:stretch>
            <a:fillRect/>
          </a:stretch>
        </p:blipFill>
        <p:spPr>
          <a:xfrm>
            <a:off x="3782289" y="689596"/>
            <a:ext cx="5006268" cy="5973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577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714173"/>
            <a:ext cx="4151086" cy="1846659"/>
          </a:xfrm>
          <a:prstGeom prst="rect">
            <a:avLst/>
          </a:prstGeom>
          <a:noFill/>
        </p:spPr>
        <p:txBody>
          <a:bodyPr wrap="square" rtlCol="0">
            <a:spAutoFit/>
          </a:bodyPr>
          <a:lstStyle/>
          <a:p>
            <a:pPr>
              <a:spcAft>
                <a:spcPts val="1200"/>
              </a:spcAft>
            </a:pPr>
            <a:r>
              <a:rPr lang="en-US" sz="2000" u="sng" kern="0" dirty="0">
                <a:solidFill>
                  <a:schemeClr val="tx1">
                    <a:lumMod val="85000"/>
                    <a:lumOff val="15000"/>
                  </a:schemeClr>
                </a:solidFill>
                <a:cs typeface="Times New Roman" panose="02020603050405020304" pitchFamily="18" charset="0"/>
              </a:rPr>
              <a:t>Mandatory</a:t>
            </a:r>
            <a:r>
              <a:rPr lang="en-US" sz="2000" kern="0" dirty="0">
                <a:solidFill>
                  <a:schemeClr val="tx1">
                    <a:lumMod val="85000"/>
                    <a:lumOff val="15000"/>
                  </a:schemeClr>
                </a:solidFill>
                <a:cs typeface="Times New Roman" panose="02020603050405020304" pitchFamily="18" charset="0"/>
              </a:rPr>
              <a:t> UC Retirement Savings Program</a:t>
            </a:r>
          </a:p>
          <a:p>
            <a:pPr marL="285750" indent="-285750">
              <a:spcAft>
                <a:spcPts val="600"/>
              </a:spcAft>
              <a:buFont typeface="Lucida Grande"/>
              <a:buChar char="—"/>
            </a:pPr>
            <a:r>
              <a:rPr lang="en-US" b="1" kern="0" dirty="0">
                <a:solidFill>
                  <a:srgbClr val="0070C0"/>
                </a:solidFill>
                <a:cs typeface="Arial" panose="020B0604020202020204" pitchFamily="34" charset="0"/>
              </a:rPr>
              <a:t>Pre-tax Defined Contribution plan</a:t>
            </a:r>
          </a:p>
          <a:p>
            <a:pPr marL="285750" indent="-285750">
              <a:spcAft>
                <a:spcPts val="600"/>
              </a:spcAft>
              <a:buFont typeface="Lucida Grande"/>
              <a:buChar char="—"/>
            </a:pPr>
            <a:r>
              <a:rPr lang="en-US" b="1" kern="0" dirty="0">
                <a:solidFill>
                  <a:srgbClr val="0070C0"/>
                </a:solidFill>
                <a:cs typeface="Arial" panose="020B0604020202020204" pitchFamily="34" charset="0"/>
              </a:rPr>
              <a:t>Employees contribute 7.5%</a:t>
            </a:r>
          </a:p>
          <a:p>
            <a:pPr marL="285750" indent="-285750">
              <a:spcAft>
                <a:spcPts val="600"/>
              </a:spcAft>
              <a:buFont typeface="Lucida Grande"/>
              <a:buChar char="—"/>
            </a:pPr>
            <a:r>
              <a:rPr lang="en-US" b="1" kern="0" dirty="0">
                <a:solidFill>
                  <a:srgbClr val="0070C0"/>
                </a:solidFill>
                <a:cs typeface="Arial" panose="020B0604020202020204" pitchFamily="34" charset="0"/>
              </a:rPr>
              <a:t>In lieu of Social Security taxes</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Retirement Benefits – All Safe Harbor Employees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464072" y="2714173"/>
            <a:ext cx="3970825" cy="1846659"/>
          </a:xfrm>
          <a:prstGeom prst="rect">
            <a:avLst/>
          </a:prstGeom>
          <a:noFill/>
        </p:spPr>
        <p:txBody>
          <a:bodyPr wrap="square" rtlCol="0">
            <a:spAutoFit/>
          </a:bodyPr>
          <a:lstStyle/>
          <a:p>
            <a:pPr>
              <a:spcAft>
                <a:spcPts val="1200"/>
              </a:spcAft>
            </a:pPr>
            <a:r>
              <a:rPr lang="en-US" sz="2000" u="sng" kern="0" dirty="0">
                <a:solidFill>
                  <a:schemeClr val="tx1">
                    <a:lumMod val="85000"/>
                    <a:lumOff val="15000"/>
                  </a:schemeClr>
                </a:solidFill>
                <a:latin typeface="+mj-lt"/>
                <a:cs typeface="Times New Roman" panose="02020603050405020304" pitchFamily="18" charset="0"/>
              </a:rPr>
              <a:t>Optional</a:t>
            </a:r>
            <a:r>
              <a:rPr lang="en-US" sz="2000" kern="0" dirty="0">
                <a:solidFill>
                  <a:schemeClr val="tx1">
                    <a:lumMod val="85000"/>
                    <a:lumOff val="15000"/>
                  </a:schemeClr>
                </a:solidFill>
                <a:latin typeface="+mj-lt"/>
                <a:cs typeface="Times New Roman" panose="02020603050405020304" pitchFamily="18" charset="0"/>
              </a:rPr>
              <a:t> UC Retirement Savings Program </a:t>
            </a:r>
          </a:p>
          <a:p>
            <a:pPr marL="285750" indent="-285750">
              <a:spcAft>
                <a:spcPts val="600"/>
              </a:spcAft>
              <a:buFont typeface="Lucida Grande"/>
              <a:buChar char="—"/>
            </a:pPr>
            <a:r>
              <a:rPr lang="en-US" b="1" kern="0" dirty="0">
                <a:solidFill>
                  <a:srgbClr val="0070C0"/>
                </a:solidFill>
                <a:latin typeface="+mj-lt"/>
                <a:cs typeface="Arial" panose="020B0604020202020204" pitchFamily="34" charset="0"/>
              </a:rPr>
              <a:t>Pre-tax 403(b) plan</a:t>
            </a:r>
          </a:p>
          <a:p>
            <a:pPr marL="285750" indent="-285750">
              <a:spcAft>
                <a:spcPts val="600"/>
              </a:spcAft>
              <a:buFont typeface="Lucida Grande"/>
              <a:buChar char="—"/>
            </a:pPr>
            <a:r>
              <a:rPr lang="en-US" b="1" kern="0" dirty="0">
                <a:solidFill>
                  <a:srgbClr val="0070C0"/>
                </a:solidFill>
                <a:latin typeface="+mj-lt"/>
                <a:cs typeface="Arial" panose="020B0604020202020204" pitchFamily="34" charset="0"/>
              </a:rPr>
              <a:t>Pre-tax 457(b) plan</a:t>
            </a:r>
          </a:p>
          <a:p>
            <a:pPr marL="285750" indent="-285750">
              <a:spcAft>
                <a:spcPts val="600"/>
              </a:spcAft>
              <a:buFont typeface="Lucida Grande"/>
              <a:buChar char="—"/>
            </a:pPr>
            <a:r>
              <a:rPr lang="en-US" b="1" kern="0" dirty="0">
                <a:solidFill>
                  <a:srgbClr val="0070C0"/>
                </a:solidFill>
                <a:latin typeface="+mj-lt"/>
                <a:cs typeface="Arial" panose="020B0604020202020204" pitchFamily="34" charset="0"/>
              </a:rPr>
              <a:t>After-tax Defined Contribution plan</a:t>
            </a:r>
          </a:p>
        </p:txBody>
      </p:sp>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60</a:t>
            </a:fld>
            <a:endParaRPr lang="en-US" sz="1200" dirty="0">
              <a:solidFill>
                <a:schemeClr val="tx1">
                  <a:lumMod val="65000"/>
                  <a:lumOff val="35000"/>
                </a:schemeClr>
              </a:solidFill>
            </a:endParaRPr>
          </a:p>
        </p:txBody>
      </p:sp>
      <p:sp>
        <p:nvSpPr>
          <p:cNvPr id="9" name="Rectangle 8"/>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2" name="TextBox 11"/>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3" name="TextBox 12"/>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60</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619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199" y="2714173"/>
            <a:ext cx="4151085" cy="2492990"/>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mj-lt"/>
                <a:cs typeface="Times New Roman" panose="02020603050405020304" pitchFamily="18" charset="0"/>
              </a:rPr>
              <a:t>Employee contributions of 7.5% deducted before income taxes calculated</a:t>
            </a:r>
          </a:p>
          <a:p>
            <a:pPr>
              <a:spcAft>
                <a:spcPts val="1200"/>
              </a:spcAft>
            </a:pPr>
            <a:r>
              <a:rPr lang="en-US" sz="2000" dirty="0">
                <a:solidFill>
                  <a:schemeClr val="tx1">
                    <a:lumMod val="85000"/>
                    <a:lumOff val="15000"/>
                  </a:schemeClr>
                </a:solidFill>
                <a:latin typeface="+mj-lt"/>
                <a:cs typeface="Times New Roman" panose="02020603050405020304" pitchFamily="18" charset="0"/>
              </a:rPr>
              <a:t>Contributions automatically invested in age-appropriate UC Pathway Fund</a:t>
            </a:r>
          </a:p>
          <a:p>
            <a:pPr marL="285750" indent="-285750">
              <a:spcAft>
                <a:spcPts val="600"/>
              </a:spcAft>
              <a:buFont typeface="Lucida Grande"/>
              <a:buChar char="—"/>
            </a:pPr>
            <a:r>
              <a:rPr lang="en-US" b="1" dirty="0">
                <a:solidFill>
                  <a:srgbClr val="0070C0"/>
                </a:solidFill>
                <a:latin typeface="+mj-lt"/>
                <a:cs typeface="Arial" panose="020B0604020202020204" pitchFamily="34" charset="0"/>
              </a:rPr>
              <a:t>Can change investment elections at any time</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Mandatory DC Plan</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61</a:t>
            </a:fld>
            <a:endParaRPr lang="en-US" sz="1200" dirty="0">
              <a:solidFill>
                <a:schemeClr val="tx1">
                  <a:lumMod val="65000"/>
                  <a:lumOff val="35000"/>
                </a:schemeClr>
              </a:solidFill>
            </a:endParaRPr>
          </a:p>
        </p:txBody>
      </p:sp>
      <p:sp>
        <p:nvSpPr>
          <p:cNvPr id="9" name="TextBox 8"/>
          <p:cNvSpPr txBox="1"/>
          <p:nvPr/>
        </p:nvSpPr>
        <p:spPr>
          <a:xfrm>
            <a:off x="4804756" y="2697547"/>
            <a:ext cx="4043127" cy="2169825"/>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mj-lt"/>
                <a:cs typeface="Times New Roman" panose="02020603050405020304" pitchFamily="18" charset="0"/>
              </a:rPr>
              <a:t>Distribution options</a:t>
            </a:r>
          </a:p>
          <a:p>
            <a:pPr marL="285750" indent="-285750">
              <a:spcAft>
                <a:spcPts val="600"/>
              </a:spcAft>
              <a:buFont typeface="Lucida Grande"/>
              <a:buChar char="—"/>
            </a:pPr>
            <a:r>
              <a:rPr lang="en-US" b="1" dirty="0">
                <a:solidFill>
                  <a:srgbClr val="0070C0"/>
                </a:solidFill>
                <a:latin typeface="+mj-lt"/>
                <a:cs typeface="Arial" panose="020B0604020202020204" pitchFamily="34" charset="0"/>
              </a:rPr>
              <a:t>Keep money in Plan</a:t>
            </a:r>
          </a:p>
          <a:p>
            <a:pPr marL="285750" indent="-285750">
              <a:spcAft>
                <a:spcPts val="600"/>
              </a:spcAft>
              <a:buFont typeface="Lucida Grande"/>
              <a:buChar char="—"/>
            </a:pPr>
            <a:r>
              <a:rPr lang="en-US" b="1" dirty="0">
                <a:solidFill>
                  <a:srgbClr val="0070C0"/>
                </a:solidFill>
                <a:latin typeface="+mj-lt"/>
                <a:cs typeface="Arial" panose="020B0604020202020204" pitchFamily="34" charset="0"/>
              </a:rPr>
              <a:t>Rollover money into another employer’s plan/IRA</a:t>
            </a:r>
          </a:p>
          <a:p>
            <a:pPr marL="285750" indent="-285750">
              <a:spcAft>
                <a:spcPts val="600"/>
              </a:spcAft>
              <a:buFont typeface="Lucida Grande"/>
              <a:buChar char="—"/>
            </a:pPr>
            <a:r>
              <a:rPr lang="en-US" b="1" dirty="0">
                <a:solidFill>
                  <a:srgbClr val="0070C0"/>
                </a:solidFill>
                <a:latin typeface="+mj-lt"/>
                <a:cs typeface="Arial" panose="020B0604020202020204" pitchFamily="34" charset="0"/>
              </a:rPr>
              <a:t>Have distribution paid to you</a:t>
            </a:r>
          </a:p>
          <a:p>
            <a:pPr marL="285750" indent="-285750">
              <a:spcAft>
                <a:spcPts val="600"/>
              </a:spcAft>
              <a:buFont typeface="Lucida Grande"/>
              <a:buChar char="—"/>
            </a:pPr>
            <a:r>
              <a:rPr lang="en-US" b="1" dirty="0">
                <a:solidFill>
                  <a:srgbClr val="0070C0"/>
                </a:solidFill>
                <a:latin typeface="+mj-lt"/>
                <a:cs typeface="Arial" panose="020B0604020202020204" pitchFamily="34" charset="0"/>
              </a:rPr>
              <a:t>Receive retirement income</a:t>
            </a:r>
          </a:p>
        </p:txBody>
      </p:sp>
      <p:cxnSp>
        <p:nvCxnSpPr>
          <p:cNvPr id="12" name="Straight Connector 11"/>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6" name="TextBox 15"/>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61</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316255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200" y="2714173"/>
            <a:ext cx="4151086" cy="1723549"/>
          </a:xfrm>
          <a:prstGeom prst="rect">
            <a:avLst/>
          </a:prstGeom>
          <a:noFill/>
        </p:spPr>
        <p:txBody>
          <a:bodyPr wrap="square" rtlCol="0">
            <a:spAutoFit/>
          </a:bodyPr>
          <a:lstStyle/>
          <a:p>
            <a:pPr marL="6467">
              <a:spcAft>
                <a:spcPts val="1200"/>
              </a:spcAft>
              <a:tabLst>
                <a:tab pos="186260" algn="l"/>
              </a:tabLst>
            </a:pPr>
            <a:r>
              <a:rPr lang="en-US" sz="2000" kern="0" dirty="0">
                <a:solidFill>
                  <a:schemeClr val="tx1">
                    <a:lumMod val="85000"/>
                    <a:lumOff val="15000"/>
                  </a:schemeClr>
                </a:solidFill>
                <a:cs typeface="Times New Roman" panose="02020603050405020304" pitchFamily="18" charset="0"/>
              </a:rPr>
              <a:t>Tax-deferred 403(b) Plan</a:t>
            </a:r>
          </a:p>
          <a:p>
            <a:pPr marL="6467">
              <a:spcAft>
                <a:spcPts val="1200"/>
              </a:spcAft>
              <a:tabLst>
                <a:tab pos="186260" algn="l"/>
              </a:tabLst>
            </a:pPr>
            <a:r>
              <a:rPr lang="en-US" sz="2000" kern="0" dirty="0">
                <a:solidFill>
                  <a:schemeClr val="tx1">
                    <a:lumMod val="85000"/>
                    <a:lumOff val="15000"/>
                  </a:schemeClr>
                </a:solidFill>
                <a:cs typeface="Times New Roman" panose="02020603050405020304" pitchFamily="18" charset="0"/>
              </a:rPr>
              <a:t>457(b) Deferred Compensation Plan</a:t>
            </a:r>
          </a:p>
          <a:p>
            <a:pPr marL="6467">
              <a:spcAft>
                <a:spcPts val="1200"/>
              </a:spcAft>
              <a:tabLst>
                <a:tab pos="186260" algn="l"/>
              </a:tabLst>
            </a:pPr>
            <a:r>
              <a:rPr lang="en-US" sz="2000" kern="0" dirty="0">
                <a:solidFill>
                  <a:schemeClr val="tx1">
                    <a:lumMod val="85000"/>
                    <a:lumOff val="15000"/>
                  </a:schemeClr>
                </a:solidFill>
                <a:cs typeface="Times New Roman" panose="02020603050405020304" pitchFamily="18" charset="0"/>
              </a:rPr>
              <a:t>Defined Contribution (DC) Plan</a:t>
            </a:r>
          </a:p>
          <a:p>
            <a:pPr marL="342900" indent="-342900">
              <a:spcAft>
                <a:spcPts val="1200"/>
              </a:spcAft>
              <a:buFont typeface="Lucida Grande"/>
              <a:buChar char="—"/>
            </a:pPr>
            <a:r>
              <a:rPr lang="en-US" sz="1600" b="1" kern="0" dirty="0">
                <a:solidFill>
                  <a:srgbClr val="0070C0"/>
                </a:solidFill>
                <a:cs typeface="Times New Roman" panose="02020603050405020304" pitchFamily="18" charset="0"/>
              </a:rPr>
              <a:t>After-tax account</a:t>
            </a:r>
          </a:p>
        </p:txBody>
      </p:sp>
      <p:sp>
        <p:nvSpPr>
          <p:cNvPr id="6" name="TextBox 5"/>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Voluntary Retirement Savings Program</a:t>
            </a:r>
          </a:p>
          <a:p>
            <a:endParaRPr lang="en-US" sz="2200" dirty="0"/>
          </a:p>
          <a:p>
            <a:endParaRPr lang="en-US" dirty="0"/>
          </a:p>
        </p:txBody>
      </p:sp>
      <p:cxnSp>
        <p:nvCxnSpPr>
          <p:cNvPr id="7" name="Straight Connector 6"/>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62</a:t>
            </a:fld>
            <a:endParaRPr lang="en-US" sz="1200" dirty="0">
              <a:solidFill>
                <a:schemeClr val="tx1">
                  <a:lumMod val="65000"/>
                  <a:lumOff val="35000"/>
                </a:schemeClr>
              </a:solidFill>
            </a:endParaRPr>
          </a:p>
        </p:txBody>
      </p:sp>
      <p:sp>
        <p:nvSpPr>
          <p:cNvPr id="10" name="Rectangle 9"/>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62</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457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0919" y="1349833"/>
            <a:ext cx="7170057" cy="1046440"/>
          </a:xfrm>
          <a:prstGeom prst="rect">
            <a:avLst/>
          </a:prstGeom>
          <a:noFill/>
        </p:spPr>
        <p:txBody>
          <a:bodyPr wrap="square" rtlCol="0">
            <a:spAutoFit/>
          </a:bodyPr>
          <a:lstStyle/>
          <a:p>
            <a:r>
              <a:rPr lang="en-US" sz="2200" dirty="0">
                <a:solidFill>
                  <a:schemeClr val="tx1">
                    <a:lumMod val="85000"/>
                    <a:lumOff val="15000"/>
                  </a:schemeClr>
                </a:solidFill>
              </a:rPr>
              <a:t>403(b) and 457(b) Plans and Features</a:t>
            </a:r>
          </a:p>
          <a:p>
            <a:endParaRPr lang="en-US" sz="2200" dirty="0"/>
          </a:p>
          <a:p>
            <a:endParaRPr lang="en-US" dirty="0"/>
          </a:p>
        </p:txBody>
      </p:sp>
      <p:cxnSp>
        <p:nvCxnSpPr>
          <p:cNvPr id="9" name="Straight Connector 8"/>
          <p:cNvCxnSpPr/>
          <p:nvPr/>
        </p:nvCxnSpPr>
        <p:spPr>
          <a:xfrm>
            <a:off x="537033" y="2104576"/>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Line Callout 1 9"/>
          <p:cNvSpPr/>
          <p:nvPr/>
        </p:nvSpPr>
        <p:spPr>
          <a:xfrm>
            <a:off x="5229311" y="1347118"/>
            <a:ext cx="2161999" cy="586890"/>
          </a:xfrm>
          <a:prstGeom prst="borderCallout1">
            <a:avLst>
              <a:gd name="adj1" fmla="val 107052"/>
              <a:gd name="adj2" fmla="val 50996"/>
              <a:gd name="adj3" fmla="val 148385"/>
              <a:gd name="adj4" fmla="val 54458"/>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lumOff val="25000"/>
                  </a:schemeClr>
                </a:solidFill>
              </a:rPr>
              <a:t>Most similar to 401(k)</a:t>
            </a:r>
          </a:p>
        </p:txBody>
      </p:sp>
      <p:cxnSp>
        <p:nvCxnSpPr>
          <p:cNvPr id="11" name="Straight Arrow Connector 10"/>
          <p:cNvCxnSpPr/>
          <p:nvPr/>
        </p:nvCxnSpPr>
        <p:spPr>
          <a:xfrm flipH="1">
            <a:off x="5976935" y="1934008"/>
            <a:ext cx="1" cy="390092"/>
          </a:xfrm>
          <a:prstGeom prst="straightConnector1">
            <a:avLst/>
          </a:prstGeom>
          <a:ln>
            <a:solidFill>
              <a:srgbClr val="FFC000"/>
            </a:solidFill>
            <a:prstDash val="sysDash"/>
            <a:tailEnd type="arrow"/>
          </a:ln>
        </p:spPr>
        <p:style>
          <a:lnRef idx="2">
            <a:schemeClr val="accent6"/>
          </a:lnRef>
          <a:fillRef idx="0">
            <a:schemeClr val="accent6"/>
          </a:fillRef>
          <a:effectRef idx="1">
            <a:schemeClr val="accent6"/>
          </a:effectRef>
          <a:fontRef idx="minor">
            <a:schemeClr val="tx1"/>
          </a:fontRef>
        </p:style>
      </p:cxnSp>
      <p:sp>
        <p:nvSpPr>
          <p:cNvPr id="12" name="Rectangle 11"/>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TextBox 13"/>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63</a:t>
            </a:fld>
            <a:endParaRPr lang="en-US" sz="1200" dirty="0">
              <a:solidFill>
                <a:schemeClr val="tx1">
                  <a:lumMod val="65000"/>
                  <a:lumOff val="35000"/>
                </a:schemeClr>
              </a:solidFill>
            </a:endParaRPr>
          </a:p>
        </p:txBody>
      </p:sp>
      <p:cxnSp>
        <p:nvCxnSpPr>
          <p:cNvPr id="15" name="Straight Connector 14"/>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Table 16"/>
          <p:cNvGraphicFramePr>
            <a:graphicFrameLocks noGrp="1"/>
          </p:cNvGraphicFramePr>
          <p:nvPr>
            <p:extLst>
              <p:ext uri="{D42A27DB-BD31-4B8C-83A1-F6EECF244321}">
                <p14:modId xmlns:p14="http://schemas.microsoft.com/office/powerpoint/2010/main" val="2738487685"/>
              </p:ext>
            </p:extLst>
          </p:nvPr>
        </p:nvGraphicFramePr>
        <p:xfrm>
          <a:off x="466698" y="2344986"/>
          <a:ext cx="8154788" cy="3489960"/>
        </p:xfrm>
        <a:graphic>
          <a:graphicData uri="http://schemas.openxmlformats.org/drawingml/2006/table">
            <a:tbl>
              <a:tblPr firstRow="1" bandRow="1">
                <a:tableStyleId>{5C22544A-7EE6-4342-B048-85BDC9FD1C3A}</a:tableStyleId>
              </a:tblPr>
              <a:tblGrid>
                <a:gridCol w="5263722">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67066">
                  <a:extLst>
                    <a:ext uri="{9D8B030D-6E8A-4147-A177-3AD203B41FA5}">
                      <a16:colId xmlns:a16="http://schemas.microsoft.com/office/drawing/2014/main" val="20002"/>
                    </a:ext>
                  </a:extLst>
                </a:gridCol>
              </a:tblGrid>
              <a:tr h="341442">
                <a:tc>
                  <a:txBody>
                    <a:bodyPr/>
                    <a:lstStyle/>
                    <a:p>
                      <a:r>
                        <a:rPr lang="en-US" sz="1200" b="1" kern="1200" dirty="0">
                          <a:solidFill>
                            <a:schemeClr val="tx1">
                              <a:lumMod val="50000"/>
                              <a:lumOff val="50000"/>
                            </a:schemeClr>
                          </a:solidFill>
                          <a:latin typeface="Calibri" panose="020F0502020204030204" pitchFamily="34" charset="0"/>
                          <a:ea typeface="+mn-ea"/>
                          <a:cs typeface="+mn-cs"/>
                        </a:rPr>
                        <a:t>FEATURE</a:t>
                      </a:r>
                    </a:p>
                  </a:txBody>
                  <a:tcPr anchor="b">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aseline="0" dirty="0"/>
                        <a:t> </a:t>
                      </a:r>
                      <a:r>
                        <a:rPr lang="en-US" sz="1200" b="1" kern="1200" dirty="0">
                          <a:solidFill>
                            <a:schemeClr val="tx1">
                              <a:lumMod val="50000"/>
                              <a:lumOff val="50000"/>
                            </a:schemeClr>
                          </a:solidFill>
                          <a:latin typeface="Calibri" panose="020F0502020204030204" pitchFamily="34" charset="0"/>
                          <a:ea typeface="+mn-ea"/>
                          <a:cs typeface="+mn-cs"/>
                        </a:rPr>
                        <a:t>403(b)</a:t>
                      </a:r>
                    </a:p>
                  </a:txBody>
                  <a:tcPr anchor="b">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BD2FD"/>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lumMod val="50000"/>
                              <a:lumOff val="50000"/>
                            </a:schemeClr>
                          </a:solidFill>
                          <a:latin typeface="Calibri" panose="020F0502020204030204" pitchFamily="34" charset="0"/>
                          <a:ea typeface="+mn-ea"/>
                          <a:cs typeface="+mn-cs"/>
                        </a:rPr>
                        <a:t>457(b)</a:t>
                      </a:r>
                    </a:p>
                  </a:txBody>
                  <a:tcPr anchor="b">
                    <a:lnL w="12700" cmpd="sng">
                      <a:noFill/>
                    </a:lnL>
                    <a:lnR w="3175" cap="flat" cmpd="sng" algn="ctr">
                      <a:noFill/>
                      <a:prstDash val="sysDot"/>
                      <a:round/>
                      <a:headEnd type="none" w="med" len="med"/>
                      <a:tailEnd type="none" w="med" len="med"/>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1983">
                <a:tc>
                  <a:txBody>
                    <a:bodyPr/>
                    <a:lstStyle/>
                    <a:p>
                      <a:r>
                        <a:rPr lang="en-US" sz="1200" b="1" dirty="0">
                          <a:solidFill>
                            <a:schemeClr val="tx1">
                              <a:lumMod val="50000"/>
                              <a:lumOff val="50000"/>
                            </a:schemeClr>
                          </a:solidFill>
                          <a:latin typeface="Calibri" panose="020F0502020204030204" pitchFamily="34" charset="0"/>
                        </a:rPr>
                        <a:t>All employees eligible,</a:t>
                      </a:r>
                      <a:r>
                        <a:rPr lang="en-US" sz="1200" b="1" baseline="0" dirty="0">
                          <a:solidFill>
                            <a:schemeClr val="tx1">
                              <a:lumMod val="50000"/>
                              <a:lumOff val="50000"/>
                            </a:schemeClr>
                          </a:solidFill>
                          <a:latin typeface="Calibri" panose="020F0502020204030204" pitchFamily="34" charset="0"/>
                        </a:rPr>
                        <a:t> except students working &lt;20 </a:t>
                      </a:r>
                      <a:r>
                        <a:rPr lang="en-US" sz="1200" b="1" baseline="0" dirty="0" err="1">
                          <a:solidFill>
                            <a:schemeClr val="tx1">
                              <a:lumMod val="50000"/>
                              <a:lumOff val="50000"/>
                            </a:schemeClr>
                          </a:solidFill>
                          <a:latin typeface="Calibri" panose="020F0502020204030204" pitchFamily="34" charset="0"/>
                        </a:rPr>
                        <a:t>hrs</a:t>
                      </a:r>
                      <a:r>
                        <a:rPr lang="en-US" sz="1200" b="1" baseline="0" dirty="0">
                          <a:solidFill>
                            <a:schemeClr val="tx1">
                              <a:lumMod val="50000"/>
                              <a:lumOff val="50000"/>
                            </a:schemeClr>
                          </a:solidFill>
                          <a:latin typeface="Calibri" panose="020F0502020204030204" pitchFamily="34" charset="0"/>
                        </a:rPr>
                        <a:t>/week</a:t>
                      </a:r>
                      <a:endParaRPr lang="en-US" sz="1200" b="1" dirty="0">
                        <a:solidFill>
                          <a:schemeClr val="tx1">
                            <a:lumMod val="50000"/>
                            <a:lumOff val="50000"/>
                          </a:schemeClr>
                        </a:solidFill>
                        <a:latin typeface="Calibri" panose="020F0502020204030204" pitchFamily="34" charset="0"/>
                      </a:endParaRPr>
                    </a:p>
                  </a:txBody>
                  <a:tcPr>
                    <a:lnL w="12700" cmpd="sng">
                      <a:noFill/>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12700" cmpd="sng">
                      <a:noFill/>
                    </a:lnR>
                    <a:lnT w="6350" cap="flat" cmpd="sng" algn="ctr">
                      <a:solidFill>
                        <a:schemeClr val="tx1"/>
                      </a:solidFill>
                      <a:prstDash val="solid"/>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0525">
                <a:tc>
                  <a:txBody>
                    <a:bodyPr/>
                    <a:lstStyle/>
                    <a:p>
                      <a:r>
                        <a:rPr lang="en-US" sz="1200" b="1" dirty="0">
                          <a:solidFill>
                            <a:schemeClr val="tx1">
                              <a:lumMod val="50000"/>
                              <a:lumOff val="50000"/>
                            </a:schemeClr>
                          </a:solidFill>
                          <a:latin typeface="Calibri" panose="020F0502020204030204" pitchFamily="34" charset="0"/>
                        </a:rPr>
                        <a:t>Tax deferred contributions and earnings</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12700" cmpd="sng">
                      <a:noFill/>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0525">
                <a:tc>
                  <a:txBody>
                    <a:bodyPr/>
                    <a:lstStyle/>
                    <a:p>
                      <a:r>
                        <a:rPr lang="en-US" sz="1200" b="1" kern="1200" dirty="0">
                          <a:solidFill>
                            <a:schemeClr val="tx1">
                              <a:lumMod val="50000"/>
                              <a:lumOff val="50000"/>
                            </a:schemeClr>
                          </a:solidFill>
                          <a:latin typeface="Calibri" panose="020F0502020204030204" pitchFamily="34" charset="0"/>
                          <a:ea typeface="+mn-ea"/>
                          <a:cs typeface="+mn-cs"/>
                        </a:rPr>
                        <a:t>Loans available</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No</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81000">
                <a:tc>
                  <a:txBody>
                    <a:bodyPr/>
                    <a:lstStyle/>
                    <a:p>
                      <a:r>
                        <a:rPr lang="en-US" sz="1200" b="1" kern="1200" dirty="0">
                          <a:solidFill>
                            <a:schemeClr val="tx1">
                              <a:lumMod val="50000"/>
                              <a:lumOff val="50000"/>
                            </a:schemeClr>
                          </a:solidFill>
                          <a:latin typeface="Calibri" panose="020F0502020204030204" pitchFamily="34" charset="0"/>
                          <a:ea typeface="+mn-ea"/>
                          <a:cs typeface="+mn-cs"/>
                        </a:rPr>
                        <a:t>Hardship/emergency*</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81000">
                <a:tc>
                  <a:txBody>
                    <a:bodyPr/>
                    <a:lstStyle/>
                    <a:p>
                      <a:r>
                        <a:rPr lang="en-US" sz="1200" b="1" kern="1200" dirty="0">
                          <a:solidFill>
                            <a:schemeClr val="tx1">
                              <a:lumMod val="50000"/>
                              <a:lumOff val="50000"/>
                            </a:schemeClr>
                          </a:solidFill>
                          <a:latin typeface="Calibri" panose="020F0502020204030204" pitchFamily="34" charset="0"/>
                          <a:ea typeface="+mn-ea"/>
                          <a:cs typeface="+mn-cs"/>
                        </a:rPr>
                        <a:t>Maximum contribution $20,500 + $6,500 catchup</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Yes</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0525">
                <a:tc>
                  <a:txBody>
                    <a:bodyPr/>
                    <a:lstStyle/>
                    <a:p>
                      <a:r>
                        <a:rPr lang="en-US" sz="1200" b="1" kern="1200" dirty="0">
                          <a:solidFill>
                            <a:schemeClr val="tx1">
                              <a:lumMod val="50000"/>
                              <a:lumOff val="50000"/>
                            </a:schemeClr>
                          </a:solidFill>
                          <a:latin typeface="Calibri" panose="020F0502020204030204" pitchFamily="34" charset="0"/>
                          <a:ea typeface="+mn-ea"/>
                          <a:cs typeface="+mn-cs"/>
                        </a:rPr>
                        <a:t>Distribution while employed at UC</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Age 59 ½</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Age 59</a:t>
                      </a:r>
                      <a:r>
                        <a:rPr lang="en-US" sz="1200" b="1" kern="1200" baseline="0" dirty="0">
                          <a:solidFill>
                            <a:schemeClr val="tx1">
                              <a:lumMod val="50000"/>
                              <a:lumOff val="50000"/>
                            </a:schemeClr>
                          </a:solidFill>
                          <a:latin typeface="Calibri" panose="020F0502020204030204" pitchFamily="34" charset="0"/>
                          <a:ea typeface="+mn-ea"/>
                          <a:cs typeface="+mn-cs"/>
                        </a:rPr>
                        <a:t> ½ </a:t>
                      </a:r>
                      <a:endParaRPr lang="en-US" sz="1200" b="1" kern="1200" dirty="0">
                        <a:solidFill>
                          <a:schemeClr val="tx1">
                            <a:lumMod val="50000"/>
                            <a:lumOff val="50000"/>
                          </a:schemeClr>
                        </a:solidFill>
                        <a:latin typeface="Calibri" panose="020F0502020204030204" pitchFamily="34" charset="0"/>
                        <a:ea typeface="+mn-ea"/>
                        <a:cs typeface="+mn-cs"/>
                      </a:endParaRP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90525">
                <a:tc>
                  <a:txBody>
                    <a:bodyPr/>
                    <a:lstStyle/>
                    <a:p>
                      <a:r>
                        <a:rPr lang="en-US" sz="1200" b="1" kern="1200" dirty="0">
                          <a:solidFill>
                            <a:schemeClr val="tx1">
                              <a:lumMod val="50000"/>
                              <a:lumOff val="50000"/>
                            </a:schemeClr>
                          </a:solidFill>
                          <a:latin typeface="Calibri" panose="020F0502020204030204" pitchFamily="34" charset="0"/>
                          <a:ea typeface="+mn-ea"/>
                          <a:cs typeface="+mn-cs"/>
                        </a:rPr>
                        <a:t>Distribution after separation  (with no early distribution penalty)</a:t>
                      </a:r>
                    </a:p>
                  </a:txBody>
                  <a:tcPr>
                    <a:lnL w="12700" cmpd="sng">
                      <a:noFill/>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Age 59 ½ </a:t>
                      </a:r>
                    </a:p>
                  </a:txBody>
                  <a:tcPr>
                    <a:lnL w="9525" cap="flat" cmpd="sng" algn="ctr">
                      <a:solidFill>
                        <a:schemeClr val="tx1">
                          <a:lumMod val="50000"/>
                          <a:lumOff val="50000"/>
                        </a:schemeClr>
                      </a:solidFill>
                      <a:prstDash val="dot"/>
                      <a:round/>
                      <a:headEnd type="none" w="med" len="med"/>
                      <a:tailEnd type="none" w="med" len="med"/>
                    </a:lnL>
                    <a:lnR w="9525" cap="flat" cmpd="sng" algn="ctr">
                      <a:solidFill>
                        <a:schemeClr val="tx1">
                          <a:lumMod val="50000"/>
                          <a:lumOff val="50000"/>
                        </a:schemeClr>
                      </a:solidFill>
                      <a:prstDash val="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rgbClr val="DEF2FE"/>
                    </a:solidFill>
                  </a:tcPr>
                </a:tc>
                <a:tc>
                  <a:txBody>
                    <a:bodyPr/>
                    <a:lstStyle/>
                    <a:p>
                      <a:pPr marL="0" algn="l" defTabSz="457200" rtl="0" eaLnBrk="1" latinLnBrk="0" hangingPunct="1">
                        <a:spcAft>
                          <a:spcPts val="600"/>
                        </a:spcAft>
                      </a:pPr>
                      <a:r>
                        <a:rPr lang="en-US" sz="1200" b="1" kern="1200" dirty="0">
                          <a:solidFill>
                            <a:schemeClr val="tx1">
                              <a:lumMod val="50000"/>
                              <a:lumOff val="50000"/>
                            </a:schemeClr>
                          </a:solidFill>
                          <a:latin typeface="Calibri" panose="020F0502020204030204" pitchFamily="34" charset="0"/>
                          <a:ea typeface="+mn-ea"/>
                          <a:cs typeface="+mn-cs"/>
                        </a:rPr>
                        <a:t>No age requirement</a:t>
                      </a:r>
                    </a:p>
                  </a:txBody>
                  <a:tcPr>
                    <a:lnL w="9525" cap="flat" cmpd="sng" algn="ctr">
                      <a:solidFill>
                        <a:schemeClr val="tx1">
                          <a:lumMod val="50000"/>
                          <a:lumOff val="50000"/>
                        </a:schemeClr>
                      </a:solidFill>
                      <a:prstDash val="dot"/>
                      <a:round/>
                      <a:headEnd type="none" w="med" len="med"/>
                      <a:tailEnd type="none" w="med" len="med"/>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9525" cap="flat" cmpd="sng" algn="ctr">
                      <a:solidFill>
                        <a:schemeClr val="tx1">
                          <a:lumMod val="50000"/>
                          <a:lumOff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63545">
                <a:tc gridSpan="2">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dirty="0">
                        <a:ln w="3175">
                          <a:solidFill>
                            <a:schemeClr val="tx1"/>
                          </a:solidFill>
                          <a:prstDash val="sysDash"/>
                        </a:ln>
                      </a:endParaRPr>
                    </a:p>
                  </a:txBody>
                  <a:tcPr>
                    <a:lnL w="12700" cmpd="sng">
                      <a:noFill/>
                    </a:lnL>
                    <a:lnR w="3175" cap="flat" cmpd="sng" algn="ctr">
                      <a:noFill/>
                      <a:prstDash val="sysDot"/>
                      <a:round/>
                      <a:headEnd type="none" w="med" len="med"/>
                      <a:tailEnd type="none" w="med" len="med"/>
                    </a:lnR>
                    <a:lnT w="9525" cap="flat" cmpd="sng" algn="ctr">
                      <a:solidFill>
                        <a:schemeClr val="tx1">
                          <a:lumMod val="50000"/>
                          <a:lumOff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18" name="TextBox 17"/>
          <p:cNvSpPr txBox="1"/>
          <p:nvPr/>
        </p:nvSpPr>
        <p:spPr>
          <a:xfrm>
            <a:off x="377379" y="5602515"/>
            <a:ext cx="2658100" cy="253916"/>
          </a:xfrm>
          <a:prstGeom prst="rect">
            <a:avLst/>
          </a:prstGeom>
          <a:noFill/>
        </p:spPr>
        <p:txBody>
          <a:bodyPr wrap="none" rtlCol="0">
            <a:spAutoFit/>
          </a:bodyPr>
          <a:lstStyle/>
          <a:p>
            <a:r>
              <a:rPr lang="en-US" sz="1050" b="1" dirty="0">
                <a:solidFill>
                  <a:schemeClr val="tx1">
                    <a:lumMod val="50000"/>
                    <a:lumOff val="50000"/>
                  </a:schemeClr>
                </a:solidFill>
              </a:rPr>
              <a:t>* Different </a:t>
            </a:r>
            <a:r>
              <a:rPr lang="en-US" sz="1000" b="1" dirty="0">
                <a:solidFill>
                  <a:schemeClr val="tx1">
                    <a:lumMod val="50000"/>
                    <a:lumOff val="50000"/>
                  </a:schemeClr>
                </a:solidFill>
              </a:rPr>
              <a:t>terms</a:t>
            </a:r>
            <a:r>
              <a:rPr lang="en-US" sz="1050" b="1" dirty="0">
                <a:solidFill>
                  <a:schemeClr val="tx1">
                    <a:lumMod val="50000"/>
                    <a:lumOff val="50000"/>
                  </a:schemeClr>
                </a:solidFill>
              </a:rPr>
              <a:t> apply to 403(b) and 457(b)</a:t>
            </a:r>
          </a:p>
        </p:txBody>
      </p:sp>
    </p:spTree>
    <p:extLst>
      <p:ext uri="{BB962C8B-B14F-4D97-AF65-F5344CB8AC3E}">
        <p14:creationId xmlns:p14="http://schemas.microsoft.com/office/powerpoint/2010/main" val="25401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714173"/>
            <a:ext cx="4151086" cy="1200328"/>
          </a:xfrm>
          <a:prstGeom prst="rect">
            <a:avLst/>
          </a:prstGeom>
          <a:noFill/>
        </p:spPr>
        <p:txBody>
          <a:bodyPr wrap="square" rtlCol="0">
            <a:spAutoFit/>
          </a:bodyPr>
          <a:lstStyle/>
          <a:p>
            <a:pPr>
              <a:spcAft>
                <a:spcPts val="1200"/>
              </a:spcAft>
            </a:pPr>
            <a:r>
              <a:rPr lang="en-US" sz="2000" kern="0" dirty="0">
                <a:solidFill>
                  <a:schemeClr val="tx1">
                    <a:lumMod val="85000"/>
                    <a:lumOff val="15000"/>
                  </a:schemeClr>
                </a:solidFill>
                <a:latin typeface="+mj-lt"/>
                <a:cs typeface="Times New Roman" panose="02020603050405020304" pitchFamily="18" charset="0"/>
              </a:rPr>
              <a:t>After-tax account</a:t>
            </a:r>
          </a:p>
          <a:p>
            <a:pPr marL="342900" indent="-342900">
              <a:spcAft>
                <a:spcPts val="1200"/>
              </a:spcAft>
              <a:buFont typeface="Lucida Grande"/>
              <a:buChar char="—"/>
            </a:pPr>
            <a:r>
              <a:rPr lang="en-US" sz="1600" b="1" kern="0" dirty="0">
                <a:solidFill>
                  <a:srgbClr val="0070C0"/>
                </a:solidFill>
                <a:latin typeface="+mj-lt"/>
                <a:cs typeface="Times New Roman" panose="02020603050405020304" pitchFamily="18" charset="0"/>
              </a:rPr>
              <a:t>Voluntary contributions</a:t>
            </a:r>
          </a:p>
          <a:p>
            <a:pPr marL="342900" indent="-342900">
              <a:spcAft>
                <a:spcPts val="1200"/>
              </a:spcAft>
              <a:buFont typeface="Lucida Grande"/>
              <a:buChar char="—"/>
            </a:pPr>
            <a:r>
              <a:rPr lang="en-US" sz="1600" b="1" kern="0" dirty="0">
                <a:solidFill>
                  <a:srgbClr val="0070C0"/>
                </a:solidFill>
                <a:latin typeface="+mj-lt"/>
                <a:cs typeface="Times New Roman" panose="02020603050405020304" pitchFamily="18" charset="0"/>
              </a:rPr>
              <a:t>Different from a Roth plan</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Defined Contribution - 401(a)</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64</a:t>
            </a:fld>
            <a:endParaRPr lang="en-US" sz="1200" dirty="0">
              <a:solidFill>
                <a:schemeClr val="tx1">
                  <a:lumMod val="65000"/>
                  <a:lumOff val="35000"/>
                </a:schemeClr>
              </a:solidFill>
            </a:endParaRPr>
          </a:p>
        </p:txBody>
      </p:sp>
      <p:sp>
        <p:nvSpPr>
          <p:cNvPr id="10" name="Rectangle 9"/>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64</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011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200" y="2734797"/>
            <a:ext cx="2820305" cy="2369880"/>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cs typeface="Times New Roman" panose="02020603050405020304" pitchFamily="18" charset="0"/>
              </a:rPr>
              <a:t>UC Pathway Funds</a:t>
            </a:r>
          </a:p>
          <a:p>
            <a:pPr>
              <a:spcAft>
                <a:spcPts val="1200"/>
              </a:spcAft>
            </a:pPr>
            <a:r>
              <a:rPr lang="en-US" sz="2000" dirty="0">
                <a:solidFill>
                  <a:schemeClr val="tx1">
                    <a:lumMod val="85000"/>
                    <a:lumOff val="15000"/>
                  </a:schemeClr>
                </a:solidFill>
                <a:cs typeface="Times New Roman" panose="02020603050405020304" pitchFamily="18" charset="0"/>
              </a:rPr>
              <a:t>Direct Investment Funds </a:t>
            </a:r>
          </a:p>
          <a:p>
            <a:pPr marL="342900" indent="-342900">
              <a:spcAft>
                <a:spcPts val="1200"/>
              </a:spcAft>
              <a:buFont typeface="Lucida Grande"/>
              <a:buChar char="—"/>
            </a:pPr>
            <a:r>
              <a:rPr lang="en-US" sz="1600" b="1" dirty="0">
                <a:solidFill>
                  <a:srgbClr val="0070C0"/>
                </a:solidFill>
                <a:cs typeface="Times New Roman" panose="02020603050405020304" pitchFamily="18" charset="0"/>
              </a:rPr>
              <a:t>Range of asset classes</a:t>
            </a:r>
          </a:p>
          <a:p>
            <a:pPr>
              <a:spcAft>
                <a:spcPts val="1200"/>
              </a:spcAft>
            </a:pPr>
            <a:r>
              <a:rPr lang="en-US" sz="2000" dirty="0" err="1">
                <a:solidFill>
                  <a:schemeClr val="tx1">
                    <a:lumMod val="85000"/>
                    <a:lumOff val="15000"/>
                  </a:schemeClr>
                </a:solidFill>
                <a:cs typeface="Times New Roman" panose="02020603050405020304" pitchFamily="18" charset="0"/>
              </a:rPr>
              <a:t>BrokerageLink</a:t>
            </a:r>
            <a:endParaRPr lang="en-US" sz="2000" dirty="0">
              <a:solidFill>
                <a:schemeClr val="tx1">
                  <a:lumMod val="85000"/>
                  <a:lumOff val="15000"/>
                </a:schemeClr>
              </a:solidFill>
              <a:cs typeface="Times New Roman" panose="02020603050405020304" pitchFamily="18" charset="0"/>
            </a:endParaRPr>
          </a:p>
          <a:p>
            <a:pPr marL="342900" indent="-342900">
              <a:spcAft>
                <a:spcPts val="1200"/>
              </a:spcAft>
              <a:buFont typeface="Lucida Grande"/>
              <a:buChar char="—"/>
            </a:pPr>
            <a:r>
              <a:rPr lang="en-US" sz="1600" b="1" dirty="0">
                <a:solidFill>
                  <a:srgbClr val="0070C0"/>
                </a:solidFill>
                <a:cs typeface="Times New Roman" panose="02020603050405020304" pitchFamily="18" charset="0"/>
              </a:rPr>
              <a:t>A self-directed brokerage account</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Investment Options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65</a:t>
            </a:fld>
            <a:endParaRPr lang="en-US" sz="1200" dirty="0">
              <a:solidFill>
                <a:schemeClr val="tx1">
                  <a:lumMod val="65000"/>
                  <a:lumOff val="35000"/>
                </a:schemeClr>
              </a:solidFill>
            </a:endParaRPr>
          </a:p>
        </p:txBody>
      </p:sp>
      <p:sp>
        <p:nvSpPr>
          <p:cNvPr id="10" name="Rectangle 9"/>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65</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786" y="1262405"/>
            <a:ext cx="5982808" cy="4458032"/>
          </a:xfrm>
          <a:prstGeom prst="rect">
            <a:avLst/>
          </a:prstGeom>
        </p:spPr>
      </p:pic>
    </p:spTree>
    <p:extLst>
      <p:ext uri="{BB962C8B-B14F-4D97-AF65-F5344CB8AC3E}">
        <p14:creationId xmlns:p14="http://schemas.microsoft.com/office/powerpoint/2010/main" val="2353942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66</a:t>
            </a:fld>
            <a:endParaRPr lang="en-US" sz="1200" dirty="0">
              <a:solidFill>
                <a:schemeClr val="tx1">
                  <a:lumMod val="65000"/>
                  <a:lumOff val="35000"/>
                </a:schemeClr>
              </a:solidFill>
            </a:endParaRPr>
          </a:p>
        </p:txBody>
      </p:sp>
      <p:sp>
        <p:nvSpPr>
          <p:cNvPr id="11" name="TextBox 10"/>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Voluntary Retirement Savings Program – How to enroll</a:t>
            </a:r>
          </a:p>
          <a:p>
            <a:endParaRPr lang="en-US" sz="2200" dirty="0"/>
          </a:p>
          <a:p>
            <a:endParaRPr lang="en-US" dirty="0"/>
          </a:p>
        </p:txBody>
      </p:sp>
      <p:cxnSp>
        <p:nvCxnSpPr>
          <p:cNvPr id="12" name="Straight Connector 11"/>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20200" y="2714173"/>
            <a:ext cx="7911000" cy="2462212"/>
          </a:xfrm>
          <a:prstGeom prst="rect">
            <a:avLst/>
          </a:prstGeom>
          <a:noFill/>
        </p:spPr>
        <p:txBody>
          <a:bodyPr wrap="square" rtlCol="0">
            <a:spAutoFit/>
          </a:bodyPr>
          <a:lstStyle/>
          <a:p>
            <a:pPr>
              <a:spcAft>
                <a:spcPts val="1200"/>
              </a:spcAft>
            </a:pPr>
            <a:r>
              <a:rPr lang="en-US" sz="2000" dirty="0">
                <a:solidFill>
                  <a:schemeClr val="tx1">
                    <a:lumMod val="75000"/>
                    <a:lumOff val="25000"/>
                  </a:schemeClr>
                </a:solidFill>
                <a:cs typeface="Times New Roman" panose="02020603050405020304" pitchFamily="18" charset="0"/>
              </a:rPr>
              <a:t>Call Fidelity at (866) 682-7787 or go to </a:t>
            </a:r>
            <a:r>
              <a:rPr lang="en-US" sz="2000" b="1" u="sng" dirty="0">
                <a:solidFill>
                  <a:srgbClr val="0070C0"/>
                </a:solidFill>
                <a:cs typeface="Times New Roman" panose="02020603050405020304" pitchFamily="18" charset="0"/>
              </a:rPr>
              <a:t>netbenefits.com</a:t>
            </a:r>
          </a:p>
          <a:p>
            <a:pPr marL="342900" indent="-342900">
              <a:spcAft>
                <a:spcPts val="1200"/>
              </a:spcAft>
              <a:buFont typeface="Lucida Grande"/>
              <a:buChar char="—"/>
            </a:pPr>
            <a:r>
              <a:rPr lang="en-US" sz="1600" b="1" dirty="0">
                <a:solidFill>
                  <a:srgbClr val="0070C0"/>
                </a:solidFill>
                <a:cs typeface="Times New Roman" panose="02020603050405020304" pitchFamily="18" charset="0"/>
              </a:rPr>
              <a:t>Select plan type, monthly contribution amount (% or flat dollar), investments</a:t>
            </a:r>
          </a:p>
          <a:p>
            <a:pPr>
              <a:spcAft>
                <a:spcPts val="1200"/>
              </a:spcAft>
            </a:pPr>
            <a:r>
              <a:rPr lang="en-US" sz="2000" dirty="0">
                <a:solidFill>
                  <a:schemeClr val="tx1">
                    <a:lumMod val="75000"/>
                    <a:lumOff val="25000"/>
                  </a:schemeClr>
                </a:solidFill>
                <a:cs typeface="Times New Roman" panose="02020603050405020304" pitchFamily="18" charset="0"/>
              </a:rPr>
              <a:t>Easy Enroll at </a:t>
            </a:r>
            <a:r>
              <a:rPr lang="en-US" sz="2000" b="1" u="sng" dirty="0">
                <a:solidFill>
                  <a:srgbClr val="0070C0"/>
                </a:solidFill>
                <a:cs typeface="Times New Roman" panose="02020603050405020304" pitchFamily="18" charset="0"/>
              </a:rPr>
              <a:t>UCRSPenroll.com</a:t>
            </a:r>
          </a:p>
          <a:p>
            <a:pPr marL="342900" indent="-342900">
              <a:spcAft>
                <a:spcPts val="1200"/>
              </a:spcAft>
              <a:buFont typeface="Lucida Grande"/>
              <a:buChar char="—"/>
            </a:pPr>
            <a:r>
              <a:rPr lang="en-US" sz="1600" b="1" dirty="0">
                <a:solidFill>
                  <a:srgbClr val="0070C0"/>
                </a:solidFill>
                <a:cs typeface="Times New Roman" panose="02020603050405020304" pitchFamily="18" charset="0"/>
              </a:rPr>
              <a:t>Simplified enrollment online or on a smartphone</a:t>
            </a:r>
          </a:p>
          <a:p>
            <a:pPr marL="342900" indent="-342900">
              <a:spcAft>
                <a:spcPts val="1200"/>
              </a:spcAft>
              <a:buFont typeface="Lucida Grande"/>
              <a:buChar char="—"/>
            </a:pPr>
            <a:r>
              <a:rPr lang="en-US" sz="1600" b="1" dirty="0">
                <a:solidFill>
                  <a:srgbClr val="0070C0"/>
                </a:solidFill>
                <a:cs typeface="Times New Roman" panose="02020603050405020304" pitchFamily="18" charset="0"/>
              </a:rPr>
              <a:t>UC Pathway Fund</a:t>
            </a:r>
          </a:p>
          <a:p>
            <a:pPr marL="342900" indent="-342900">
              <a:spcAft>
                <a:spcPts val="1200"/>
              </a:spcAft>
              <a:buFont typeface="Lucida Grande"/>
              <a:buChar char="—"/>
            </a:pPr>
            <a:r>
              <a:rPr lang="en-US" sz="1600" b="1" dirty="0">
                <a:solidFill>
                  <a:srgbClr val="0070C0"/>
                </a:solidFill>
                <a:cs typeface="Times New Roman" panose="02020603050405020304" pitchFamily="18" charset="0"/>
              </a:rPr>
              <a:t>Choose to contribute 5, 7 or 9% of salary</a:t>
            </a:r>
          </a:p>
        </p:txBody>
      </p:sp>
      <p:pic>
        <p:nvPicPr>
          <p:cNvPr id="14" name="Picture 13" descr="_hr_nebo-06-retirementBenefits-16.jpg"/>
          <p:cNvPicPr>
            <a:picLocks noChangeAspect="1"/>
          </p:cNvPicPr>
          <p:nvPr/>
        </p:nvPicPr>
        <p:blipFill rotWithShape="1">
          <a:blip r:embed="rId3">
            <a:extLst>
              <a:ext uri="{28A0092B-C50C-407E-A947-70E740481C1C}">
                <a14:useLocalDpi xmlns:a14="http://schemas.microsoft.com/office/drawing/2010/main" val="0"/>
              </a:ext>
            </a:extLst>
          </a:blip>
          <a:srcRect l="45111" t="35556" r="23946" b="23750"/>
          <a:stretch/>
        </p:blipFill>
        <p:spPr>
          <a:xfrm>
            <a:off x="5856814" y="3554633"/>
            <a:ext cx="2828925" cy="2790825"/>
          </a:xfrm>
          <a:prstGeom prst="rect">
            <a:avLst/>
          </a:prstGeom>
        </p:spPr>
      </p:pic>
      <p:sp>
        <p:nvSpPr>
          <p:cNvPr id="15" name="Rectangle 14"/>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6" name="TextBox 15"/>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7" name="TextBox 16"/>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66</a:t>
            </a:fld>
            <a:endParaRPr lang="en-US" sz="1200" dirty="0">
              <a:solidFill>
                <a:schemeClr val="tx1">
                  <a:lumMod val="65000"/>
                  <a:lumOff val="35000"/>
                </a:schemeClr>
              </a:solidFill>
            </a:endParaRPr>
          </a:p>
        </p:txBody>
      </p:sp>
      <p:cxnSp>
        <p:nvCxnSpPr>
          <p:cNvPr id="18" name="Straight Connector 17"/>
          <p:cNvCxnSpPr/>
          <p:nvPr/>
        </p:nvCxnSpPr>
        <p:spPr>
          <a:xfrm>
            <a:off x="433344" y="5884793"/>
            <a:ext cx="64370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714173"/>
            <a:ext cx="7352200" cy="861774"/>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Start, change or stop contributions any time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Roll over money from other employer-sponsored plans or IRAs</a:t>
            </a: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Election changes &amp; rollovers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67</a:t>
            </a:fld>
            <a:endParaRPr lang="en-US" sz="1200" dirty="0">
              <a:solidFill>
                <a:schemeClr val="tx1">
                  <a:lumMod val="65000"/>
                  <a:lumOff val="35000"/>
                </a:schemeClr>
              </a:solidFill>
            </a:endParaRPr>
          </a:p>
        </p:txBody>
      </p:sp>
      <p:sp>
        <p:nvSpPr>
          <p:cNvPr id="10" name="Rectangle 9"/>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TextBox 10"/>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TextBox 11"/>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67</a:t>
            </a:fld>
            <a:endParaRPr lang="en-US" sz="1200" dirty="0">
              <a:solidFill>
                <a:schemeClr val="tx1">
                  <a:lumMod val="65000"/>
                  <a:lumOff val="35000"/>
                </a:schemeClr>
              </a:solidFill>
            </a:endParaRPr>
          </a:p>
        </p:txBody>
      </p:sp>
      <p:cxnSp>
        <p:nvCxnSpPr>
          <p:cNvPr id="13" name="Straight Connector 1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474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45A8983F-2ABD-409B-989C-B23F3F6BFE5F}"/>
              </a:ext>
            </a:extLst>
          </p:cNvPr>
          <p:cNvPicPr>
            <a:picLocks noChangeAspect="1"/>
          </p:cNvPicPr>
          <p:nvPr/>
        </p:nvPicPr>
        <p:blipFill>
          <a:blip r:embed="rId3"/>
          <a:stretch>
            <a:fillRect/>
          </a:stretch>
        </p:blipFill>
        <p:spPr>
          <a:xfrm>
            <a:off x="1941739" y="1749127"/>
            <a:ext cx="7202261" cy="3518060"/>
          </a:xfrm>
          <a:prstGeom prst="rect">
            <a:avLst/>
          </a:prstGeom>
        </p:spPr>
      </p:pic>
      <p:sp>
        <p:nvSpPr>
          <p:cNvPr id="3" name="TextBox 2"/>
          <p:cNvSpPr txBox="1"/>
          <p:nvPr/>
        </p:nvSpPr>
        <p:spPr>
          <a:xfrm>
            <a:off x="354244" y="1314451"/>
            <a:ext cx="7170057" cy="430887"/>
          </a:xfrm>
          <a:prstGeom prst="rect">
            <a:avLst/>
          </a:prstGeom>
          <a:solidFill>
            <a:schemeClr val="bg1"/>
          </a:solidFill>
        </p:spPr>
        <p:txBody>
          <a:bodyPr wrap="square" rtlCol="0">
            <a:spAutoFit/>
          </a:bodyPr>
          <a:lstStyle/>
          <a:p>
            <a:r>
              <a:rPr lang="en-US" sz="2200" dirty="0">
                <a:solidFill>
                  <a:schemeClr val="tx1">
                    <a:lumMod val="85000"/>
                    <a:lumOff val="15000"/>
                  </a:schemeClr>
                </a:solidFill>
              </a:rPr>
              <a:t>Want to learn more?</a:t>
            </a:r>
            <a:endParaRPr lang="en-US" dirty="0"/>
          </a:p>
        </p:txBody>
      </p:sp>
      <p:sp>
        <p:nvSpPr>
          <p:cNvPr id="4" name="TextBox 3"/>
          <p:cNvSpPr txBox="1"/>
          <p:nvPr/>
        </p:nvSpPr>
        <p:spPr>
          <a:xfrm>
            <a:off x="441420" y="3410952"/>
            <a:ext cx="3000637" cy="2400657"/>
          </a:xfrm>
          <a:prstGeom prst="rect">
            <a:avLst/>
          </a:prstGeom>
          <a:solidFill>
            <a:schemeClr val="bg1"/>
          </a:solidFill>
        </p:spPr>
        <p:txBody>
          <a:bodyPr wrap="square" rtlCol="0">
            <a:spAutoFit/>
          </a:bodyPr>
          <a:lstStyle/>
          <a:p>
            <a:pPr>
              <a:spcAft>
                <a:spcPts val="1200"/>
              </a:spcAft>
            </a:pPr>
            <a:r>
              <a:rPr lang="en-US" sz="2000" dirty="0">
                <a:solidFill>
                  <a:schemeClr val="tx1">
                    <a:lumMod val="85000"/>
                    <a:lumOff val="15000"/>
                  </a:schemeClr>
                </a:solidFill>
                <a:cs typeface="Times New Roman" panose="02020603050405020304" pitchFamily="18" charset="0"/>
              </a:rPr>
              <a:t>Online resources</a:t>
            </a:r>
          </a:p>
          <a:p>
            <a:pPr>
              <a:spcAft>
                <a:spcPts val="1200"/>
              </a:spcAft>
            </a:pPr>
            <a:r>
              <a:rPr lang="en-US" sz="2000" dirty="0">
                <a:solidFill>
                  <a:schemeClr val="tx1">
                    <a:lumMod val="85000"/>
                    <a:lumOff val="15000"/>
                  </a:schemeClr>
                </a:solidFill>
                <a:cs typeface="Times New Roman" panose="02020603050405020304" pitchFamily="18" charset="0"/>
              </a:rPr>
              <a:t>On-site classes</a:t>
            </a:r>
          </a:p>
          <a:p>
            <a:pPr>
              <a:spcAft>
                <a:spcPts val="1200"/>
              </a:spcAft>
            </a:pPr>
            <a:r>
              <a:rPr lang="en-US" sz="2000" dirty="0">
                <a:solidFill>
                  <a:schemeClr val="tx1">
                    <a:lumMod val="85000"/>
                    <a:lumOff val="15000"/>
                  </a:schemeClr>
                </a:solidFill>
                <a:cs typeface="Times New Roman" panose="02020603050405020304" pitchFamily="18" charset="0"/>
              </a:rPr>
              <a:t>Webinars</a:t>
            </a:r>
          </a:p>
          <a:p>
            <a:pPr>
              <a:spcAft>
                <a:spcPts val="1200"/>
              </a:spcAft>
            </a:pPr>
            <a:r>
              <a:rPr lang="en-US" sz="2000" dirty="0">
                <a:solidFill>
                  <a:schemeClr val="tx1">
                    <a:lumMod val="85000"/>
                    <a:lumOff val="15000"/>
                  </a:schemeClr>
                </a:solidFill>
                <a:cs typeface="Times New Roman" panose="02020603050405020304" pitchFamily="18" charset="0"/>
              </a:rPr>
              <a:t>1:1 with UC-dedicated Workplace Financial Consultant</a:t>
            </a:r>
            <a:endParaRPr lang="en-US" sz="1600" dirty="0">
              <a:solidFill>
                <a:schemeClr val="tx1">
                  <a:lumMod val="85000"/>
                  <a:lumOff val="15000"/>
                </a:schemeClr>
              </a:solidFill>
              <a:cs typeface="Times New Roman" panose="02020603050405020304" pitchFamily="18" charset="0"/>
            </a:endParaRPr>
          </a:p>
        </p:txBody>
      </p:sp>
      <p:sp>
        <p:nvSpPr>
          <p:cNvPr id="7" name="TextBox 6"/>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68</a:t>
            </a:fld>
            <a:endParaRPr lang="en-US" sz="1200" dirty="0">
              <a:solidFill>
                <a:schemeClr val="tx1">
                  <a:lumMod val="65000"/>
                  <a:lumOff val="35000"/>
                </a:schemeClr>
              </a:solidFill>
            </a:endParaRPr>
          </a:p>
        </p:txBody>
      </p:sp>
      <p:sp>
        <p:nvSpPr>
          <p:cNvPr id="9" name="TextBox 8"/>
          <p:cNvSpPr txBox="1"/>
          <p:nvPr/>
        </p:nvSpPr>
        <p:spPr>
          <a:xfrm>
            <a:off x="6339015" y="6079524"/>
            <a:ext cx="2346339" cy="338554"/>
          </a:xfrm>
          <a:prstGeom prst="rect">
            <a:avLst/>
          </a:prstGeom>
          <a:solidFill>
            <a:srgbClr val="00B0EE"/>
          </a:solidFill>
        </p:spPr>
        <p:txBody>
          <a:bodyPr wrap="square" rtlCol="0">
            <a:spAutoFit/>
          </a:bodyPr>
          <a:lstStyle/>
          <a:p>
            <a:pPr algn="ctr"/>
            <a:r>
              <a:rPr lang="en-US" sz="1600" b="1" dirty="0">
                <a:solidFill>
                  <a:schemeClr val="bg1"/>
                </a:solidFill>
              </a:rPr>
              <a:t>myUCretirement.com</a:t>
            </a:r>
          </a:p>
        </p:txBody>
      </p:sp>
      <p:cxnSp>
        <p:nvCxnSpPr>
          <p:cNvPr id="10" name="Straight Connector 9"/>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37460" y="4031"/>
            <a:ext cx="8264433" cy="222422"/>
          </a:xfrm>
          <a:prstGeom prst="rect">
            <a:avLst/>
          </a:prstGeom>
          <a:gradFill>
            <a:gsLst>
              <a:gs pos="100000">
                <a:srgbClr val="7FD0F9"/>
              </a:gs>
              <a:gs pos="38000">
                <a:srgbClr val="70B4E2"/>
              </a:gs>
              <a:gs pos="50820">
                <a:srgbClr val="7CBAE4"/>
              </a:gs>
              <a:gs pos="63000">
                <a:srgbClr val="7CC1EB"/>
              </a:gs>
              <a:gs pos="1000">
                <a:srgbClr val="2F92D5"/>
              </a:gs>
              <a:gs pos="76000">
                <a:srgbClr val="7CC1E4"/>
              </a:gs>
              <a:gs pos="25000">
                <a:srgbClr val="63ADDF"/>
              </a:gs>
              <a:gs pos="88000">
                <a:srgbClr val="86CBFA"/>
              </a:gs>
              <a:gs pos="13000">
                <a:srgbClr val="439CD9"/>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416794" y="355996"/>
            <a:ext cx="8414162" cy="538609"/>
          </a:xfrm>
          <a:prstGeom prst="rect">
            <a:avLst/>
          </a:prstGeom>
          <a:noFill/>
        </p:spPr>
        <p:txBody>
          <a:bodyPr wrap="square" rtlCol="0">
            <a:spAutoFit/>
          </a:bodyPr>
          <a:lstStyle/>
          <a:p>
            <a:r>
              <a:rPr lang="en-US" sz="900" b="1" dirty="0">
                <a:solidFill>
                  <a:srgbClr val="7FD0F9"/>
                </a:solidFill>
                <a:latin typeface="Albertus Medium" pitchFamily="34" charset="0"/>
                <a:cs typeface="Kartika" panose="02020503030404060203" pitchFamily="18" charset="0"/>
              </a:rPr>
              <a:t>RETIREMENT BENEFITS                            </a:t>
            </a:r>
            <a:r>
              <a:rPr lang="en-US" sz="900" dirty="0">
                <a:solidFill>
                  <a:srgbClr val="7FD0F9"/>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TextBox 13"/>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68</a:t>
            </a:fld>
            <a:endParaRPr lang="en-US" sz="1200" dirty="0">
              <a:solidFill>
                <a:schemeClr val="tx1">
                  <a:lumMod val="65000"/>
                  <a:lumOff val="35000"/>
                </a:schemeClr>
              </a:solidFill>
            </a:endParaRPr>
          </a:p>
        </p:txBody>
      </p:sp>
    </p:spTree>
    <p:extLst>
      <p:ext uri="{BB962C8B-B14F-4D97-AF65-F5344CB8AC3E}">
        <p14:creationId xmlns:p14="http://schemas.microsoft.com/office/powerpoint/2010/main" val="2517905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7-conclusion-.jpg"/>
          <p:cNvPicPr>
            <a:picLocks noChangeAspect="1"/>
          </p:cNvPicPr>
          <p:nvPr/>
        </p:nvPicPr>
        <p:blipFill rotWithShape="1">
          <a:blip r:embed="rId3">
            <a:extLst>
              <a:ext uri="{28A0092B-C50C-407E-A947-70E740481C1C}">
                <a14:useLocalDpi xmlns:a14="http://schemas.microsoft.com/office/drawing/2010/main" val="0"/>
              </a:ext>
            </a:extLst>
          </a:blip>
          <a:srcRect t="6847" b="17658"/>
          <a:stretch/>
        </p:blipFill>
        <p:spPr>
          <a:xfrm>
            <a:off x="0" y="469557"/>
            <a:ext cx="9142571" cy="5177482"/>
          </a:xfrm>
          <a:prstGeom prst="rect">
            <a:avLst/>
          </a:prstGeom>
        </p:spPr>
      </p:pic>
      <p:sp>
        <p:nvSpPr>
          <p:cNvPr id="6" name="Rectangle 5"/>
          <p:cNvSpPr/>
          <p:nvPr/>
        </p:nvSpPr>
        <p:spPr>
          <a:xfrm rot="10800000">
            <a:off x="433344" y="3044"/>
            <a:ext cx="8264433" cy="222422"/>
          </a:xfrm>
          <a:prstGeom prst="rect">
            <a:avLst/>
          </a:prstGeom>
          <a:gradFill>
            <a:gsLst>
              <a:gs pos="86675">
                <a:srgbClr val="FCF378"/>
              </a:gs>
              <a:gs pos="63000">
                <a:srgbClr val="92CD7D"/>
              </a:gs>
              <a:gs pos="50820">
                <a:srgbClr val="74CAA1"/>
              </a:gs>
              <a:gs pos="38000">
                <a:srgbClr val="30AE9F"/>
              </a:gs>
              <a:gs pos="12500">
                <a:srgbClr val="00ADEA"/>
              </a:gs>
              <a:gs pos="0">
                <a:srgbClr val="009AD0"/>
              </a:gs>
              <a:gs pos="25000">
                <a:srgbClr val="19ACB3"/>
              </a:gs>
              <a:gs pos="75000">
                <a:srgbClr val="BCD58F"/>
              </a:gs>
              <a:gs pos="100000">
                <a:srgbClr val="FAF258"/>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7" name="TextBox 6"/>
          <p:cNvSpPr txBox="1"/>
          <p:nvPr/>
        </p:nvSpPr>
        <p:spPr>
          <a:xfrm>
            <a:off x="8277101" y="-37071"/>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69</a:t>
            </a:fld>
            <a:endParaRPr lang="en-US" sz="1200" dirty="0">
              <a:solidFill>
                <a:schemeClr val="tx1">
                  <a:lumMod val="65000"/>
                  <a:lumOff val="35000"/>
                </a:schemeClr>
              </a:solidFill>
            </a:endParaRPr>
          </a:p>
        </p:txBody>
      </p:sp>
      <p:cxnSp>
        <p:nvCxnSpPr>
          <p:cNvPr id="8" name="Straight Connector 7"/>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688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a:t>
            </a:fld>
            <a:endParaRPr lang="en-US" sz="1200" dirty="0">
              <a:solidFill>
                <a:schemeClr val="tx1">
                  <a:lumMod val="65000"/>
                  <a:lumOff val="35000"/>
                </a:schemeClr>
              </a:solidFill>
            </a:endParaRPr>
          </a:p>
        </p:txBody>
      </p:sp>
      <p:sp>
        <p:nvSpPr>
          <p:cNvPr id="6" name="TextBox 5"/>
          <p:cNvSpPr txBox="1"/>
          <p:nvPr/>
        </p:nvSpPr>
        <p:spPr>
          <a:xfrm>
            <a:off x="8449291" y="-37071"/>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a:t>
            </a:fld>
            <a:endParaRPr lang="en-US" sz="1200" dirty="0">
              <a:solidFill>
                <a:schemeClr val="tx1">
                  <a:lumMod val="65000"/>
                  <a:lumOff val="35000"/>
                </a:schemeClr>
              </a:solidFill>
            </a:endParaRPr>
          </a:p>
        </p:txBody>
      </p:sp>
      <p:sp>
        <p:nvSpPr>
          <p:cNvPr id="9" name="Rectangle 8"/>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0" name="TextBox 9"/>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a:t>
            </a:fld>
            <a:endParaRPr lang="en-US" sz="1200" dirty="0">
              <a:solidFill>
                <a:schemeClr val="tx1">
                  <a:lumMod val="65000"/>
                  <a:lumOff val="35000"/>
                </a:schemeClr>
              </a:solidFill>
            </a:endParaRPr>
          </a:p>
        </p:txBody>
      </p:sp>
      <p:sp>
        <p:nvSpPr>
          <p:cNvPr id="11" name="TextBox 10"/>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pic>
        <p:nvPicPr>
          <p:cNvPr id="13" name="Picture 2" descr="C:\Users\jluna\Desktop\BENEFIT ORIENTATIONS\Complete Guide HandW Benefits cover 1 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32" y="1218745"/>
            <a:ext cx="3703192" cy="47923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a:srcRect r="-301" b="20295"/>
          <a:stretch/>
        </p:blipFill>
        <p:spPr>
          <a:xfrm>
            <a:off x="1805358" y="1547283"/>
            <a:ext cx="5951167" cy="4751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5419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0200" y="2310248"/>
            <a:ext cx="3827950" cy="3093154"/>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Enroll in Health &amp; Welfare benefits within your 31-day PIE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“Submit/Confirm” is final</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Name your beneficiaries</a:t>
            </a:r>
          </a:p>
          <a:p>
            <a:pPr marL="342900" indent="-342900">
              <a:spcAft>
                <a:spcPts val="600"/>
              </a:spcAft>
              <a:buFont typeface="Lucida Grande"/>
              <a:buChar char="—"/>
            </a:pPr>
            <a:r>
              <a:rPr lang="en-US" sz="1400" b="1" dirty="0">
                <a:solidFill>
                  <a:srgbClr val="0070C0"/>
                </a:solidFill>
                <a:cs typeface="Times New Roman" panose="02020603050405020304" pitchFamily="18" charset="0"/>
              </a:rPr>
              <a:t>Life insurance, AD&amp;D on UCRAYS</a:t>
            </a:r>
          </a:p>
          <a:p>
            <a:pPr marL="342900" indent="-342900">
              <a:spcAft>
                <a:spcPts val="600"/>
              </a:spcAft>
              <a:buFont typeface="Lucida Grande"/>
              <a:buChar char="—"/>
            </a:pPr>
            <a:r>
              <a:rPr lang="en-US" sz="1400" b="1" dirty="0">
                <a:solidFill>
                  <a:srgbClr val="0070C0"/>
                </a:solidFill>
                <a:cs typeface="Times New Roman" panose="02020603050405020304" pitchFamily="18" charset="0"/>
              </a:rPr>
              <a:t>Retirement Savings Program accounts —</a:t>
            </a:r>
            <a:r>
              <a:rPr lang="en-US" sz="1400" b="1" dirty="0" err="1">
                <a:solidFill>
                  <a:srgbClr val="0070C0"/>
                </a:solidFill>
                <a:cs typeface="Times New Roman" panose="02020603050405020304" pitchFamily="18" charset="0"/>
              </a:rPr>
              <a:t>netbenefits.com</a:t>
            </a:r>
            <a:endParaRPr lang="en-US" sz="1400" b="1" dirty="0">
              <a:solidFill>
                <a:srgbClr val="0070C0"/>
              </a:solidFill>
              <a:cs typeface="Times New Roman" panose="02020603050405020304" pitchFamily="18" charset="0"/>
            </a:endParaRPr>
          </a:p>
          <a:p>
            <a:pPr marL="342900" indent="-342900">
              <a:spcAft>
                <a:spcPts val="600"/>
              </a:spcAft>
              <a:buFont typeface="Lucida Grande"/>
              <a:buChar char="—"/>
            </a:pPr>
            <a:r>
              <a:rPr lang="en-US" sz="1400" b="1" dirty="0">
                <a:solidFill>
                  <a:srgbClr val="0070C0"/>
                </a:solidFill>
                <a:cs typeface="Times New Roman" panose="02020603050405020304" pitchFamily="18" charset="0"/>
              </a:rPr>
              <a:t>Health Savings Account — Health Equity</a:t>
            </a:r>
          </a:p>
          <a:p>
            <a:pPr marL="342900" indent="-342900">
              <a:spcAft>
                <a:spcPts val="600"/>
              </a:spcAft>
              <a:buFont typeface="Lucida Grande"/>
              <a:buChar char="—"/>
            </a:pPr>
            <a:r>
              <a:rPr lang="en-US" sz="1400" b="1" dirty="0">
                <a:solidFill>
                  <a:srgbClr val="0070C0"/>
                </a:solidFill>
                <a:cs typeface="Times New Roman" panose="02020603050405020304" pitchFamily="18" charset="0"/>
              </a:rPr>
              <a:t>Can be changed at any time</a:t>
            </a: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Final Reminders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696925" y="2297891"/>
            <a:ext cx="3827950" cy="1169551"/>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Family Member Eligibility Verification – </a:t>
            </a: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UnifyHR</a:t>
            </a: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Review your pay stub</a:t>
            </a:r>
            <a:endParaRPr lang="en-US" sz="1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70</a:t>
            </a:fld>
            <a:endParaRPr lang="en-US" sz="1200" dirty="0">
              <a:solidFill>
                <a:schemeClr val="tx1">
                  <a:lumMod val="65000"/>
                  <a:lumOff val="35000"/>
                </a:schemeClr>
              </a:solidFill>
            </a:endParaRPr>
          </a:p>
        </p:txBody>
      </p:sp>
      <p:sp>
        <p:nvSpPr>
          <p:cNvPr id="11" name="TextBox 10"/>
          <p:cNvSpPr txBox="1"/>
          <p:nvPr/>
        </p:nvSpPr>
        <p:spPr>
          <a:xfrm>
            <a:off x="416794" y="355996"/>
            <a:ext cx="8414162" cy="538609"/>
          </a:xfrm>
          <a:prstGeom prst="rect">
            <a:avLst/>
          </a:prstGeom>
          <a:noFill/>
        </p:spPr>
        <p:txBody>
          <a:bodyPr wrap="square" rtlCol="0">
            <a:spAutoFit/>
          </a:bodyPr>
          <a:lstStyle/>
          <a:p>
            <a:r>
              <a:rPr lang="en-US" sz="900" b="1" dirty="0">
                <a:solidFill>
                  <a:srgbClr val="009AD0"/>
                </a:solidFill>
                <a:latin typeface="Albertus Medium" pitchFamily="34" charset="0"/>
                <a:cs typeface="Kartika" panose="02020503030404060203" pitchFamily="18" charset="0"/>
              </a:rPr>
              <a:t>CONCLUSION</a:t>
            </a:r>
            <a:r>
              <a:rPr lang="en-US" sz="900" dirty="0">
                <a:solidFill>
                  <a:srgbClr val="009AD0"/>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2" name="Rectangle 11"/>
          <p:cNvSpPr/>
          <p:nvPr/>
        </p:nvSpPr>
        <p:spPr>
          <a:xfrm rot="10800000">
            <a:off x="433344" y="3044"/>
            <a:ext cx="8264433" cy="222422"/>
          </a:xfrm>
          <a:prstGeom prst="rect">
            <a:avLst/>
          </a:prstGeom>
          <a:gradFill>
            <a:gsLst>
              <a:gs pos="86675">
                <a:srgbClr val="FCF378"/>
              </a:gs>
              <a:gs pos="63000">
                <a:srgbClr val="92CD7D"/>
              </a:gs>
              <a:gs pos="50820">
                <a:srgbClr val="74CAA1"/>
              </a:gs>
              <a:gs pos="38000">
                <a:srgbClr val="30AE9F"/>
              </a:gs>
              <a:gs pos="12500">
                <a:srgbClr val="00ADEA"/>
              </a:gs>
              <a:gs pos="0">
                <a:srgbClr val="009AD0"/>
              </a:gs>
              <a:gs pos="25000">
                <a:srgbClr val="19ACB3"/>
              </a:gs>
              <a:gs pos="75000">
                <a:srgbClr val="BCD58F"/>
              </a:gs>
              <a:gs pos="100000">
                <a:srgbClr val="FAF258"/>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3" name="TextBox 12"/>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70</a:t>
            </a:fld>
            <a:endParaRPr lang="en-US" sz="1200" dirty="0">
              <a:solidFill>
                <a:schemeClr val="tx1">
                  <a:lumMod val="65000"/>
                  <a:lumOff val="35000"/>
                </a:schemeClr>
              </a:solidFill>
            </a:endParaRPr>
          </a:p>
        </p:txBody>
      </p:sp>
      <p:cxnSp>
        <p:nvCxnSpPr>
          <p:cNvPr id="14" name="Straight Connector 13"/>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5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4">
                                            <p:txEl>
                                              <p:pRg st="2" end="2"/>
                                            </p:txEl>
                                          </p:spTgt>
                                        </p:tgtEl>
                                        <p:attrNameLst>
                                          <p:attrName>style.textDecorationUnderline</p:attrName>
                                        </p:attrNameLst>
                                      </p:cBhvr>
                                      <p:to>
                                        <p:strVal val="true"/>
                                      </p:to>
                                    </p:set>
                                  </p:childTnLst>
                                </p:cTn>
                              </p:par>
                              <p:par>
                                <p:cTn id="15" presetID="16" presetClass="emph" presetSubtype="0" fill="hold" nodeType="withEffect">
                                  <p:stCondLst>
                                    <p:cond delay="0"/>
                                  </p:stCondLst>
                                  <p:iterate type="lt">
                                    <p:tmPct val="4000"/>
                                  </p:iterate>
                                  <p:childTnLst>
                                    <p:set>
                                      <p:cBhvr override="childStyle">
                                        <p:cTn id="16" dur="500" fill="hold"/>
                                        <p:tgtEl>
                                          <p:spTgt spid="4">
                                            <p:txEl>
                                              <p:pRg st="3" end="3"/>
                                            </p:txEl>
                                          </p:spTgt>
                                        </p:tgtEl>
                                        <p:attrNameLst>
                                          <p:attrName>style.color</p:attrName>
                                        </p:attrNameLst>
                                      </p:cBhvr>
                                      <p:to>
                                        <p:clrVal>
                                          <a:srgbClr val="0070C0"/>
                                        </p:clrVal>
                                      </p:to>
                                    </p:set>
                                    <p:set>
                                      <p:cBhvr>
                                        <p:cTn id="17" dur="500" fill="hold"/>
                                        <p:tgtEl>
                                          <p:spTgt spid="4">
                                            <p:txEl>
                                              <p:pRg st="3" end="3"/>
                                            </p:txEl>
                                          </p:spTgt>
                                        </p:tgtEl>
                                        <p:attrNameLst>
                                          <p:attrName>fillcolor</p:attrName>
                                        </p:attrNameLst>
                                      </p:cBhvr>
                                      <p:to>
                                        <p:clrVal>
                                          <a:srgbClr val="0070C0"/>
                                        </p:clrVal>
                                      </p:to>
                                    </p:set>
                                    <p:set>
                                      <p:cBhvr>
                                        <p:cTn id="18" dur="500" fill="hold"/>
                                        <p:tgtEl>
                                          <p:spTgt spid="4">
                                            <p:txEl>
                                              <p:pRg st="3" end="3"/>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4">
                                            <p:txEl>
                                              <p:pRg st="4" end="4"/>
                                            </p:txEl>
                                          </p:spTgt>
                                        </p:tgtEl>
                                        <p:attrNameLst>
                                          <p:attrName>style.color</p:attrName>
                                        </p:attrNameLst>
                                      </p:cBhvr>
                                      <p:to>
                                        <p:clrVal>
                                          <a:srgbClr val="0070C0"/>
                                        </p:clrVal>
                                      </p:to>
                                    </p:set>
                                    <p:set>
                                      <p:cBhvr>
                                        <p:cTn id="21" dur="500" fill="hold"/>
                                        <p:tgtEl>
                                          <p:spTgt spid="4">
                                            <p:txEl>
                                              <p:pRg st="4" end="4"/>
                                            </p:txEl>
                                          </p:spTgt>
                                        </p:tgtEl>
                                        <p:attrNameLst>
                                          <p:attrName>fillcolor</p:attrName>
                                        </p:attrNameLst>
                                      </p:cBhvr>
                                      <p:to>
                                        <p:clrVal>
                                          <a:srgbClr val="0070C0"/>
                                        </p:clrVal>
                                      </p:to>
                                    </p:set>
                                    <p:set>
                                      <p:cBhvr>
                                        <p:cTn id="22" dur="500" fill="hold"/>
                                        <p:tgtEl>
                                          <p:spTgt spid="4">
                                            <p:txEl>
                                              <p:pRg st="4" end="4"/>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4">
                                            <p:txEl>
                                              <p:pRg st="5" end="5"/>
                                            </p:txEl>
                                          </p:spTgt>
                                        </p:tgtEl>
                                        <p:attrNameLst>
                                          <p:attrName>style.color</p:attrName>
                                        </p:attrNameLst>
                                      </p:cBhvr>
                                      <p:to>
                                        <p:clrVal>
                                          <a:srgbClr val="0070C0"/>
                                        </p:clrVal>
                                      </p:to>
                                    </p:set>
                                    <p:set>
                                      <p:cBhvr>
                                        <p:cTn id="25" dur="500" fill="hold"/>
                                        <p:tgtEl>
                                          <p:spTgt spid="4">
                                            <p:txEl>
                                              <p:pRg st="5" end="5"/>
                                            </p:txEl>
                                          </p:spTgt>
                                        </p:tgtEl>
                                        <p:attrNameLst>
                                          <p:attrName>fillcolor</p:attrName>
                                        </p:attrNameLst>
                                      </p:cBhvr>
                                      <p:to>
                                        <p:clrVal>
                                          <a:srgbClr val="0070C0"/>
                                        </p:clrVal>
                                      </p:to>
                                    </p:set>
                                    <p:set>
                                      <p:cBhvr>
                                        <p:cTn id="26" dur="500" fill="hold"/>
                                        <p:tgtEl>
                                          <p:spTgt spid="4">
                                            <p:txEl>
                                              <p:pRg st="5" end="5"/>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4">
                                            <p:txEl>
                                              <p:pRg st="6" end="6"/>
                                            </p:txEl>
                                          </p:spTgt>
                                        </p:tgtEl>
                                        <p:attrNameLst>
                                          <p:attrName>style.color</p:attrName>
                                        </p:attrNameLst>
                                      </p:cBhvr>
                                      <p:to>
                                        <p:clrVal>
                                          <a:srgbClr val="0070C0"/>
                                        </p:clrVal>
                                      </p:to>
                                    </p:set>
                                    <p:set>
                                      <p:cBhvr>
                                        <p:cTn id="29" dur="500" fill="hold"/>
                                        <p:tgtEl>
                                          <p:spTgt spid="4">
                                            <p:txEl>
                                              <p:pRg st="6" end="6"/>
                                            </p:txEl>
                                          </p:spTgt>
                                        </p:tgtEl>
                                        <p:attrNameLst>
                                          <p:attrName>fillcolor</p:attrName>
                                        </p:attrNameLst>
                                      </p:cBhvr>
                                      <p:to>
                                        <p:clrVal>
                                          <a:srgbClr val="0070C0"/>
                                        </p:clrVal>
                                      </p:to>
                                    </p:set>
                                    <p:set>
                                      <p:cBhvr>
                                        <p:cTn id="30" dur="500" fill="hold"/>
                                        <p:tgtEl>
                                          <p:spTgt spid="4">
                                            <p:txEl>
                                              <p:pRg st="6" end="6"/>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8" presetClass="emph" presetSubtype="0" fill="hold" nodeType="clickEffect">
                                  <p:stCondLst>
                                    <p:cond delay="0"/>
                                  </p:stCondLst>
                                  <p:iterate type="lt">
                                    <p:tmPct val="4000"/>
                                  </p:iterate>
                                  <p:childTnLst>
                                    <p:set>
                                      <p:cBhvr override="childStyle">
                                        <p:cTn id="34" dur="500" fill="hold"/>
                                        <p:tgtEl>
                                          <p:spTgt spid="8">
                                            <p:txEl>
                                              <p:pRg st="0" end="0"/>
                                            </p:txEl>
                                          </p:spTgt>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8" presetClass="emph" presetSubtype="0" fill="hold" nodeType="clickEffect">
                                  <p:stCondLst>
                                    <p:cond delay="0"/>
                                  </p:stCondLst>
                                  <p:iterate type="lt">
                                    <p:tmPct val="4000"/>
                                  </p:iterate>
                                  <p:childTnLst>
                                    <p:set>
                                      <p:cBhvr override="childStyle">
                                        <p:cTn id="38" dur="500" fill="hold"/>
                                        <p:tgtEl>
                                          <p:spTgt spid="8">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846" y="2635930"/>
            <a:ext cx="4062859" cy="3939540"/>
          </a:xfrm>
          <a:prstGeom prst="rect">
            <a:avLst/>
          </a:prstGeom>
          <a:noFill/>
        </p:spPr>
        <p:txBody>
          <a:bodyPr wrap="square" rtlCol="0">
            <a:spAutoFit/>
          </a:bodyPr>
          <a:lstStyle/>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Welcome Kit</a:t>
            </a:r>
          </a:p>
          <a:p>
            <a:pPr>
              <a:spcAft>
                <a:spcPts val="1200"/>
              </a:spcAft>
            </a:pPr>
            <a:r>
              <a:rPr lang="en-US" sz="2000" dirty="0" err="1">
                <a:solidFill>
                  <a:schemeClr val="tx1">
                    <a:lumMod val="85000"/>
                    <a:lumOff val="15000"/>
                  </a:schemeClr>
                </a:solidFill>
                <a:latin typeface="Times New Roman" panose="02020603050405020304" pitchFamily="18" charset="0"/>
                <a:cs typeface="Times New Roman" panose="02020603050405020304" pitchFamily="18" charset="0"/>
              </a:rPr>
              <a:t>UCnet</a:t>
            </a: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Medical plan directories</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myUCretirement.com</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UCPath Portal/AYSO</a:t>
            </a:r>
          </a:p>
          <a:p>
            <a:pPr>
              <a:spcAft>
                <a:spcPts val="1200"/>
              </a:spcAft>
            </a:pPr>
            <a:r>
              <a:rPr lang="en-US" sz="2400" dirty="0">
                <a:solidFill>
                  <a:schemeClr val="tx1">
                    <a:lumMod val="85000"/>
                    <a:lumOff val="15000"/>
                  </a:schemeClr>
                </a:solidFill>
                <a:latin typeface="Times New Roman" panose="02020603050405020304" pitchFamily="18" charset="0"/>
                <a:cs typeface="Times New Roman" panose="02020603050405020304" pitchFamily="18" charset="0"/>
              </a:rPr>
              <a:t>ALEX</a:t>
            </a:r>
          </a:p>
          <a:p>
            <a:pPr marL="234950" indent="-228600">
              <a:buClr>
                <a:srgbClr val="0070C0"/>
              </a:buClr>
              <a:buFont typeface="Sylfaen" panose="010A0502050306030303" pitchFamily="18" charset="0"/>
              <a:buChar char="-"/>
              <a:tabLst>
                <a:tab pos="186260" algn="l"/>
              </a:tabLst>
              <a:defRPr/>
            </a:pPr>
            <a:r>
              <a:rPr lang="en-US" sz="2000" b="1" dirty="0">
                <a:solidFill>
                  <a:srgbClr val="0070C0"/>
                </a:solidFill>
                <a:cs typeface="Calibri"/>
              </a:rPr>
              <a:t>https://go.myalex.com/uc/2022</a:t>
            </a:r>
          </a:p>
          <a:p>
            <a:pPr>
              <a:spcAft>
                <a:spcPts val="1200"/>
              </a:spcAft>
            </a:pP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a:spcAft>
                <a:spcPts val="1200"/>
              </a:spcAft>
            </a:pPr>
            <a:endParaRPr lang="en-US" sz="16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Tools and Resources</a:t>
            </a:r>
          </a:p>
          <a:p>
            <a:endParaRPr lang="en-US" sz="2200" dirty="0"/>
          </a:p>
          <a:p>
            <a:endParaRPr lang="en-US" dirty="0"/>
          </a:p>
        </p:txBody>
      </p:sp>
      <p:cxnSp>
        <p:nvCxnSpPr>
          <p:cNvPr id="6" name="Straight Connector 5"/>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572714" y="2714173"/>
            <a:ext cx="4114636" cy="1862048"/>
          </a:xfrm>
          <a:prstGeom prst="rect">
            <a:avLst/>
          </a:prstGeom>
          <a:noFill/>
        </p:spPr>
        <p:txBody>
          <a:bodyPr wrap="square" rtlCol="0">
            <a:spAutoFit/>
          </a:bodyPr>
          <a:lstStyle/>
          <a:p>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UCPath center</a:t>
            </a:r>
          </a:p>
          <a:p>
            <a:pPr marL="342900" indent="-342900">
              <a:buFont typeface="Lucida Grande"/>
              <a:buChar char="—"/>
            </a:pPr>
            <a:r>
              <a:rPr lang="en-US" sz="2000" b="1" dirty="0">
                <a:solidFill>
                  <a:srgbClr val="0070C0"/>
                </a:solidFill>
                <a:cs typeface="Times New Roman" panose="02020603050405020304" pitchFamily="18" charset="0"/>
              </a:rPr>
              <a:t>855-9-UCPATH</a:t>
            </a:r>
          </a:p>
          <a:p>
            <a:pPr marL="342900" indent="-342900">
              <a:spcAft>
                <a:spcPts val="600"/>
              </a:spcAft>
              <a:buFont typeface="Lucida Grande"/>
              <a:buChar char="—"/>
            </a:pPr>
            <a:r>
              <a:rPr lang="en-US" sz="2000" b="1" dirty="0">
                <a:solidFill>
                  <a:srgbClr val="0070C0"/>
                </a:solidFill>
                <a:cs typeface="Times New Roman" panose="02020603050405020304" pitchFamily="18" charset="0"/>
              </a:rPr>
              <a:t>UCPath.universityofcalifornia.edu</a:t>
            </a:r>
            <a:endParaRPr lang="en-US"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Local benefits office</a:t>
            </a:r>
          </a:p>
          <a:p>
            <a:pPr>
              <a:spcAft>
                <a:spcPts val="1200"/>
              </a:spcAft>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Health Care Facilitators</a:t>
            </a:r>
          </a:p>
        </p:txBody>
      </p:sp>
      <p:sp>
        <p:nvSpPr>
          <p:cNvPr id="9" name="TextBox 8"/>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71</a:t>
            </a:fld>
            <a:endParaRPr lang="en-US" sz="1200" dirty="0">
              <a:solidFill>
                <a:schemeClr val="tx1">
                  <a:lumMod val="65000"/>
                  <a:lumOff val="35000"/>
                </a:schemeClr>
              </a:solidFill>
            </a:endParaRPr>
          </a:p>
        </p:txBody>
      </p:sp>
      <p:cxnSp>
        <p:nvCxnSpPr>
          <p:cNvPr id="10" name="Straight Connector 9"/>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16794" y="355996"/>
            <a:ext cx="8414162" cy="538609"/>
          </a:xfrm>
          <a:prstGeom prst="rect">
            <a:avLst/>
          </a:prstGeom>
          <a:noFill/>
        </p:spPr>
        <p:txBody>
          <a:bodyPr wrap="square" rtlCol="0">
            <a:spAutoFit/>
          </a:bodyPr>
          <a:lstStyle/>
          <a:p>
            <a:r>
              <a:rPr lang="en-US" sz="900" b="1" dirty="0">
                <a:solidFill>
                  <a:srgbClr val="009AD0"/>
                </a:solidFill>
                <a:latin typeface="Albertus Medium" pitchFamily="34" charset="0"/>
                <a:cs typeface="Kartika" panose="02020503030404060203" pitchFamily="18" charset="0"/>
              </a:rPr>
              <a:t>CONCLUSION</a:t>
            </a:r>
            <a:r>
              <a:rPr lang="en-US" sz="900" dirty="0">
                <a:solidFill>
                  <a:srgbClr val="009AD0"/>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solidFill>
                <a:schemeClr val="tx1">
                  <a:lumMod val="65000"/>
                  <a:lumOff val="35000"/>
                </a:schemeClr>
              </a:solidFill>
              <a:latin typeface="Albertus Medium" pitchFamily="34" charset="0"/>
            </a:endParaRPr>
          </a:p>
          <a:p>
            <a:endParaRPr lang="en-US" sz="1000" dirty="0">
              <a:latin typeface="Albertus Medium" pitchFamily="34" charset="0"/>
            </a:endParaRPr>
          </a:p>
        </p:txBody>
      </p:sp>
      <p:sp>
        <p:nvSpPr>
          <p:cNvPr id="14" name="Rectangle 13"/>
          <p:cNvSpPr/>
          <p:nvPr/>
        </p:nvSpPr>
        <p:spPr>
          <a:xfrm rot="10800000">
            <a:off x="433344" y="3044"/>
            <a:ext cx="8264433" cy="222422"/>
          </a:xfrm>
          <a:prstGeom prst="rect">
            <a:avLst/>
          </a:prstGeom>
          <a:gradFill>
            <a:gsLst>
              <a:gs pos="86675">
                <a:srgbClr val="FCF378"/>
              </a:gs>
              <a:gs pos="63000">
                <a:srgbClr val="92CD7D"/>
              </a:gs>
              <a:gs pos="50820">
                <a:srgbClr val="74CAA1"/>
              </a:gs>
              <a:gs pos="38000">
                <a:srgbClr val="30AE9F"/>
              </a:gs>
              <a:gs pos="12500">
                <a:srgbClr val="00ADEA"/>
              </a:gs>
              <a:gs pos="0">
                <a:srgbClr val="009AD0"/>
              </a:gs>
              <a:gs pos="25000">
                <a:srgbClr val="19ACB3"/>
              </a:gs>
              <a:gs pos="75000">
                <a:srgbClr val="BCD58F"/>
              </a:gs>
              <a:gs pos="100000">
                <a:srgbClr val="FAF258"/>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71</a:t>
            </a:fld>
            <a:endParaRPr lang="en-US" sz="1200" dirty="0">
              <a:solidFill>
                <a:schemeClr val="tx1">
                  <a:lumMod val="65000"/>
                  <a:lumOff val="35000"/>
                </a:schemeClr>
              </a:solidFill>
            </a:endParaRPr>
          </a:p>
        </p:txBody>
      </p:sp>
      <p:sp>
        <p:nvSpPr>
          <p:cNvPr id="16" name="TextBox 15"/>
          <p:cNvSpPr txBox="1"/>
          <p:nvPr/>
        </p:nvSpPr>
        <p:spPr>
          <a:xfrm>
            <a:off x="5660392" y="6094811"/>
            <a:ext cx="2925465"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ucnet.universityofcalifornia.edu</a:t>
            </a:r>
          </a:p>
        </p:txBody>
      </p:sp>
    </p:spTree>
    <p:extLst>
      <p:ext uri="{BB962C8B-B14F-4D97-AF65-F5344CB8AC3E}">
        <p14:creationId xmlns:p14="http://schemas.microsoft.com/office/powerpoint/2010/main" val="1077827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8-questions-1.jpg"/>
          <p:cNvPicPr>
            <a:picLocks noChangeAspect="1"/>
          </p:cNvPicPr>
          <p:nvPr/>
        </p:nvPicPr>
        <p:blipFill rotWithShape="1">
          <a:blip r:embed="rId3">
            <a:extLst>
              <a:ext uri="{28A0092B-C50C-407E-A947-70E740481C1C}">
                <a14:useLocalDpi xmlns:a14="http://schemas.microsoft.com/office/drawing/2010/main" val="0"/>
              </a:ext>
            </a:extLst>
          </a:blip>
          <a:srcRect t="7387" b="18018"/>
          <a:stretch/>
        </p:blipFill>
        <p:spPr>
          <a:xfrm>
            <a:off x="0" y="506627"/>
            <a:ext cx="9142571" cy="5115698"/>
          </a:xfrm>
          <a:prstGeom prst="rect">
            <a:avLst/>
          </a:prstGeom>
        </p:spPr>
      </p:pic>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72</a:t>
            </a:fld>
            <a:endParaRPr lang="en-US" sz="1200" dirty="0">
              <a:solidFill>
                <a:schemeClr val="tx1">
                  <a:lumMod val="65000"/>
                  <a:lumOff val="35000"/>
                </a:schemeClr>
              </a:solidFill>
            </a:endParaRPr>
          </a:p>
        </p:txBody>
      </p:sp>
      <p:sp>
        <p:nvSpPr>
          <p:cNvPr id="5" name="Rectangle 4"/>
          <p:cNvSpPr/>
          <p:nvPr/>
        </p:nvSpPr>
        <p:spPr>
          <a:xfrm rot="10800000">
            <a:off x="433344" y="3044"/>
            <a:ext cx="8264433" cy="222422"/>
          </a:xfrm>
          <a:prstGeom prst="rect">
            <a:avLst/>
          </a:prstGeom>
          <a:gradFill>
            <a:gsLst>
              <a:gs pos="86675">
                <a:srgbClr val="FCF378"/>
              </a:gs>
              <a:gs pos="63000">
                <a:srgbClr val="92CD7D"/>
              </a:gs>
              <a:gs pos="50820">
                <a:srgbClr val="74CAA1"/>
              </a:gs>
              <a:gs pos="38000">
                <a:srgbClr val="30AE9F"/>
              </a:gs>
              <a:gs pos="12500">
                <a:srgbClr val="00ADEA"/>
              </a:gs>
              <a:gs pos="0">
                <a:srgbClr val="009AD0"/>
              </a:gs>
              <a:gs pos="25000">
                <a:srgbClr val="19ACB3"/>
              </a:gs>
              <a:gs pos="75000">
                <a:srgbClr val="BCD58F"/>
              </a:gs>
              <a:gs pos="100000">
                <a:srgbClr val="FAF258"/>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TextBox 5"/>
          <p:cNvSpPr txBox="1"/>
          <p:nvPr/>
        </p:nvSpPr>
        <p:spPr>
          <a:xfrm>
            <a:off x="8277101" y="-24714"/>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72</a:t>
            </a:fld>
            <a:endParaRPr lang="en-US" sz="1200" dirty="0">
              <a:solidFill>
                <a:schemeClr val="tx1">
                  <a:lumMod val="65000"/>
                  <a:lumOff val="35000"/>
                </a:schemeClr>
              </a:solidFill>
            </a:endParaRPr>
          </a:p>
        </p:txBody>
      </p:sp>
      <p:cxnSp>
        <p:nvCxnSpPr>
          <p:cNvPr id="7" name="Straight Connector 6"/>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14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hr_nebo-09-thankYou-1.jpg"/>
          <p:cNvPicPr>
            <a:picLocks noChangeAspect="1"/>
          </p:cNvPicPr>
          <p:nvPr/>
        </p:nvPicPr>
        <p:blipFill rotWithShape="1">
          <a:blip r:embed="rId3">
            <a:extLst>
              <a:ext uri="{28A0092B-C50C-407E-A947-70E740481C1C}">
                <a14:useLocalDpi xmlns:a14="http://schemas.microsoft.com/office/drawing/2010/main" val="0"/>
              </a:ext>
            </a:extLst>
          </a:blip>
          <a:srcRect t="7387" b="17838"/>
          <a:stretch/>
        </p:blipFill>
        <p:spPr>
          <a:xfrm>
            <a:off x="0" y="506627"/>
            <a:ext cx="9142571" cy="5128054"/>
          </a:xfrm>
          <a:prstGeom prst="rect">
            <a:avLst/>
          </a:prstGeom>
        </p:spPr>
      </p:pic>
      <p:sp>
        <p:nvSpPr>
          <p:cNvPr id="4" name="TextBox 3"/>
          <p:cNvSpPr txBox="1"/>
          <p:nvPr/>
        </p:nvSpPr>
        <p:spPr>
          <a:xfrm>
            <a:off x="8277101" y="0"/>
            <a:ext cx="445324"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73</a:t>
            </a:fld>
            <a:endParaRPr lang="en-US" sz="1200" dirty="0">
              <a:solidFill>
                <a:schemeClr val="tx1">
                  <a:lumMod val="65000"/>
                  <a:lumOff val="35000"/>
                </a:schemeClr>
              </a:solidFill>
            </a:endParaRPr>
          </a:p>
        </p:txBody>
      </p:sp>
      <p:sp>
        <p:nvSpPr>
          <p:cNvPr id="5" name="Rectangle 4"/>
          <p:cNvSpPr/>
          <p:nvPr/>
        </p:nvSpPr>
        <p:spPr>
          <a:xfrm>
            <a:off x="445701" y="-85"/>
            <a:ext cx="8264433" cy="222422"/>
          </a:xfrm>
          <a:prstGeom prst="rect">
            <a:avLst/>
          </a:prstGeom>
          <a:gradFill>
            <a:gsLst>
              <a:gs pos="100000">
                <a:srgbClr val="33889F"/>
              </a:gs>
              <a:gs pos="51000">
                <a:srgbClr val="7F86A9"/>
              </a:gs>
              <a:gs pos="38000">
                <a:srgbClr val="9C78B0"/>
              </a:gs>
              <a:gs pos="64000">
                <a:srgbClr val="379CBB"/>
              </a:gs>
              <a:gs pos="0">
                <a:srgbClr val="D64A93"/>
              </a:gs>
              <a:gs pos="77000">
                <a:srgbClr val="3898B2"/>
              </a:gs>
              <a:gs pos="25000">
                <a:srgbClr val="BB77AE"/>
              </a:gs>
              <a:gs pos="88000">
                <a:srgbClr val="399AB5"/>
              </a:gs>
              <a:gs pos="13000">
                <a:srgbClr val="DA5C9E"/>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6" name="TextBox 5"/>
          <p:cNvSpPr txBox="1"/>
          <p:nvPr/>
        </p:nvSpPr>
        <p:spPr>
          <a:xfrm>
            <a:off x="8277101" y="-37071"/>
            <a:ext cx="445324" cy="276999"/>
          </a:xfrm>
          <a:prstGeom prst="rect">
            <a:avLst/>
          </a:prstGeom>
          <a:noFill/>
        </p:spPr>
        <p:txBody>
          <a:bodyPr wrap="square" rtlCol="0">
            <a:spAutoFit/>
          </a:bodyPr>
          <a:lstStyle/>
          <a:p>
            <a:pPr algn="r"/>
            <a:r>
              <a:rPr lang="en-US" sz="1200" dirty="0">
                <a:solidFill>
                  <a:schemeClr val="tx1">
                    <a:lumMod val="65000"/>
                    <a:lumOff val="35000"/>
                  </a:schemeClr>
                </a:solidFill>
              </a:rPr>
              <a:t>72</a:t>
            </a:r>
          </a:p>
        </p:txBody>
      </p:sp>
      <p:cxnSp>
        <p:nvCxnSpPr>
          <p:cNvPr id="7" name="Straight Connector 6"/>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176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701" y="-85"/>
            <a:ext cx="8264433" cy="222422"/>
          </a:xfrm>
          <a:prstGeom prst="rect">
            <a:avLst/>
          </a:prstGeom>
          <a:gradFill>
            <a:gsLst>
              <a:gs pos="100000">
                <a:srgbClr val="33889F"/>
              </a:gs>
              <a:gs pos="51000">
                <a:srgbClr val="7F86A9"/>
              </a:gs>
              <a:gs pos="38000">
                <a:srgbClr val="9C78B0"/>
              </a:gs>
              <a:gs pos="64000">
                <a:srgbClr val="379CBB"/>
              </a:gs>
              <a:gs pos="0">
                <a:srgbClr val="D64A93"/>
              </a:gs>
              <a:gs pos="77000">
                <a:srgbClr val="3898B2"/>
              </a:gs>
              <a:gs pos="25000">
                <a:srgbClr val="BB77AE"/>
              </a:gs>
              <a:gs pos="88000">
                <a:srgbClr val="399AB5"/>
              </a:gs>
              <a:gs pos="13000">
                <a:srgbClr val="DA5C9E"/>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cxnSp>
        <p:nvCxnSpPr>
          <p:cNvPr id="3" name="Straight Connector 2"/>
          <p:cNvCxnSpPr/>
          <p:nvPr/>
        </p:nvCxnSpPr>
        <p:spPr>
          <a:xfrm>
            <a:off x="433344" y="5884793"/>
            <a:ext cx="8152513"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516446"/>
            <a:ext cx="9143999" cy="5078313"/>
          </a:xfrm>
          <a:prstGeom prst="rect">
            <a:avLst/>
          </a:prstGeom>
          <a:solidFill>
            <a:schemeClr val="accent1">
              <a:lumMod val="20000"/>
              <a:lumOff val="80000"/>
            </a:schemeClr>
          </a:solidFill>
        </p:spPr>
        <p:txBody>
          <a:bodyPr wrap="square">
            <a:spAutoFit/>
          </a:bodyPr>
          <a:lstStyle/>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endParaRPr lang="en-US" sz="1100" b="1" dirty="0">
              <a:latin typeface="Calibri" panose="020F0502020204030204" pitchFamily="34" charset="0"/>
              <a:ea typeface="Calibri" panose="020F0502020204030204" pitchFamily="34" charset="0"/>
            </a:endParaRPr>
          </a:p>
          <a:p>
            <a:r>
              <a:rPr lang="en-US" sz="1400" b="1" dirty="0">
                <a:latin typeface="Calibri" panose="020F0502020204030204" pitchFamily="34" charset="0"/>
                <a:ea typeface="Calibri" panose="020F0502020204030204" pitchFamily="34" charset="0"/>
              </a:rPr>
              <a:t>NOTICE REGARDING ADMINISTRATION OF BENEFITS</a:t>
            </a:r>
          </a:p>
          <a:p>
            <a:r>
              <a:rPr lang="en-US" sz="1200" dirty="0">
                <a:latin typeface="Calibri" panose="020F0502020204030204" pitchFamily="34" charset="0"/>
                <a:ea typeface="Calibri" panose="020F0502020204030204" pitchFamily="34" charset="0"/>
              </a:rPr>
              <a:t>By authority of the Regents, University of California Human Resources, located in Oakland, administers all benefit plans in accordance with applicable plan documents and regulations, custodial agreements, University of California Group Insurance Regulations, group insurance contracts, and state and federal laws. No person is authorized to provide benefits information not contained in these source documents, and information not contained in these source documents cannot be relied upon as having been authorized by the Regents. Source documents are available for inspection upon request (800-888-8267). What is written here does not constitute a guarantee of plan coverage or benefits—particular rules and eligibility requirements must be met before benefits can be received. The University of California intends to continue the benefits described here indefinitely; however, the benefits of all employees, retirees, and plan beneficiaries are subject to change or termination at the time of contract renewal or at any other time by the University or other governing authorities. The University also reserves the right to determine new premiums, employer contributions and monthly costs at any time. Health and welfare benefits are not accrued or vested benefit entitlements. UC’s contribution toward the monthly cost of the coverage is determined by UC and may change or stop altogether, and may be affected by the state of California’s annual budget appropriation. If you belong to an exclusively represented bargaining unit, some of your benefits may differ from the ones described here. For more information, employees should contact their Human Resources Office and retirees should call the Retirement Administration Service Center (800-888-8267).</a:t>
            </a:r>
            <a:endParaRPr lang="en-US" sz="1100" dirty="0">
              <a:latin typeface="Calibri" panose="020F0502020204030204" pitchFamily="34" charset="0"/>
              <a:ea typeface="Calibri" panose="020F0502020204030204" pitchFamily="34" charset="0"/>
            </a:endParaRPr>
          </a:p>
          <a:p>
            <a:endParaRPr lang="en-US" sz="1100" dirty="0">
              <a:effectLst/>
              <a:latin typeface="Calibri" panose="020F0502020204030204" pitchFamily="34" charset="0"/>
              <a:ea typeface="Calibri" panose="020F0502020204030204" pitchFamily="34" charset="0"/>
            </a:endParaRPr>
          </a:p>
          <a:p>
            <a:endParaRPr lang="en-US" sz="1100" dirty="0">
              <a:latin typeface="Calibri" panose="020F0502020204030204" pitchFamily="34" charset="0"/>
              <a:ea typeface="Calibri" panose="020F0502020204030204" pitchFamily="34" charset="0"/>
            </a:endParaRPr>
          </a:p>
          <a:p>
            <a:endParaRPr lang="en-US" sz="1100" dirty="0">
              <a:effectLst/>
              <a:latin typeface="Calibri" panose="020F0502020204030204" pitchFamily="34" charset="0"/>
              <a:ea typeface="Calibri" panose="020F0502020204030204" pitchFamily="34" charset="0"/>
            </a:endParaRPr>
          </a:p>
          <a:p>
            <a:endParaRPr lang="en-US" sz="1100" dirty="0">
              <a:latin typeface="Calibri" panose="020F0502020204030204" pitchFamily="34" charset="0"/>
              <a:ea typeface="Calibri" panose="020F0502020204030204" pitchFamily="34" charset="0"/>
            </a:endParaRPr>
          </a:p>
          <a:p>
            <a:endParaRPr lang="en-US" sz="1100" dirty="0">
              <a:effectLst/>
              <a:latin typeface="Calibri" panose="020F0502020204030204" pitchFamily="34" charset="0"/>
              <a:ea typeface="Calibri" panose="020F0502020204030204" pitchFamily="34" charset="0"/>
            </a:endParaRPr>
          </a:p>
          <a:p>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7112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49291" y="0"/>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8</a:t>
            </a:fld>
            <a:endParaRPr lang="en-US" sz="1200" dirty="0">
              <a:solidFill>
                <a:schemeClr val="tx1">
                  <a:lumMod val="65000"/>
                  <a:lumOff val="35000"/>
                </a:schemeClr>
              </a:solidFill>
            </a:endParaRPr>
          </a:p>
        </p:txBody>
      </p:sp>
      <p:sp>
        <p:nvSpPr>
          <p:cNvPr id="24" name="TextBox 23"/>
          <p:cNvSpPr txBox="1"/>
          <p:nvPr/>
        </p:nvSpPr>
        <p:spPr>
          <a:xfrm>
            <a:off x="8449291" y="-37071"/>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8</a:t>
            </a:fld>
            <a:endParaRPr lang="en-US" sz="1200" dirty="0">
              <a:solidFill>
                <a:schemeClr val="tx1">
                  <a:lumMod val="65000"/>
                  <a:lumOff val="35000"/>
                </a:schemeClr>
              </a:solidFill>
            </a:endParaRPr>
          </a:p>
        </p:txBody>
      </p:sp>
      <p:sp>
        <p:nvSpPr>
          <p:cNvPr id="25" name="Rectangle 24"/>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6" name="TextBox 25"/>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8</a:t>
            </a:fld>
            <a:endParaRPr lang="en-US" sz="1200" dirty="0">
              <a:solidFill>
                <a:schemeClr val="tx1">
                  <a:lumMod val="65000"/>
                  <a:lumOff val="35000"/>
                </a:schemeClr>
              </a:solidFill>
            </a:endParaRPr>
          </a:p>
        </p:txBody>
      </p:sp>
      <p:sp>
        <p:nvSpPr>
          <p:cNvPr id="27" name="TextBox 26"/>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grpSp>
        <p:nvGrpSpPr>
          <p:cNvPr id="30" name="Group 29"/>
          <p:cNvGrpSpPr/>
          <p:nvPr/>
        </p:nvGrpSpPr>
        <p:grpSpPr>
          <a:xfrm>
            <a:off x="247203" y="619390"/>
            <a:ext cx="8587878" cy="6016708"/>
            <a:chOff x="247203" y="619390"/>
            <a:chExt cx="8587878" cy="6016708"/>
          </a:xfrm>
        </p:grpSpPr>
        <p:pic>
          <p:nvPicPr>
            <p:cNvPr id="31" name="Picture 30"/>
            <p:cNvPicPr>
              <a:picLocks noChangeAspect="1"/>
            </p:cNvPicPr>
            <p:nvPr/>
          </p:nvPicPr>
          <p:blipFill>
            <a:blip r:embed="rId3"/>
            <a:stretch>
              <a:fillRect/>
            </a:stretch>
          </p:blipFill>
          <p:spPr>
            <a:xfrm>
              <a:off x="247203" y="619390"/>
              <a:ext cx="8587878" cy="6016708"/>
            </a:xfrm>
            <a:prstGeom prst="rect">
              <a:avLst/>
            </a:prstGeom>
          </p:spPr>
        </p:pic>
        <p:sp>
          <p:nvSpPr>
            <p:cNvPr id="32" name="Rectangle 31"/>
            <p:cNvSpPr/>
            <p:nvPr/>
          </p:nvSpPr>
          <p:spPr>
            <a:xfrm>
              <a:off x="2780272" y="1555734"/>
              <a:ext cx="1893070" cy="333580"/>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741714" y="2074337"/>
              <a:ext cx="1022841" cy="336999"/>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867638" y="4743290"/>
              <a:ext cx="1153508" cy="192384"/>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819010" y="4568042"/>
              <a:ext cx="927571" cy="160107"/>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848588" y="3627744"/>
              <a:ext cx="1458308" cy="360056"/>
            </a:xfrm>
            <a:prstGeom prst="rect">
              <a:avLst/>
            </a:prstGeom>
            <a:noFill/>
            <a:ln w="34925">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7" name="Picture 36" descr="HCF Program brochure cover 10.1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280" y="2074337"/>
            <a:ext cx="2727054" cy="42252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912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49291" y="-37071"/>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9</a:t>
            </a:fld>
            <a:endParaRPr lang="en-US" sz="1200" dirty="0">
              <a:solidFill>
                <a:schemeClr val="tx1">
                  <a:lumMod val="65000"/>
                  <a:lumOff val="35000"/>
                </a:schemeClr>
              </a:solidFill>
            </a:endParaRPr>
          </a:p>
        </p:txBody>
      </p:sp>
      <p:sp>
        <p:nvSpPr>
          <p:cNvPr id="19" name="Rectangle 18"/>
          <p:cNvSpPr/>
          <p:nvPr/>
        </p:nvSpPr>
        <p:spPr>
          <a:xfrm rot="10800000">
            <a:off x="457990" y="-19"/>
            <a:ext cx="8264433" cy="222422"/>
          </a:xfrm>
          <a:prstGeom prst="rect">
            <a:avLst/>
          </a:prstGeom>
          <a:gradFill>
            <a:gsLst>
              <a:gs pos="86675">
                <a:srgbClr val="FBEF4F"/>
              </a:gs>
              <a:gs pos="63000">
                <a:srgbClr val="EFFD8B"/>
              </a:gs>
              <a:gs pos="50820">
                <a:srgbClr val="C1F49E"/>
              </a:gs>
              <a:gs pos="37100">
                <a:srgbClr val="77D9DB"/>
              </a:gs>
              <a:gs pos="12500">
                <a:srgbClr val="4BD0FF"/>
              </a:gs>
              <a:gs pos="0">
                <a:srgbClr val="4BD0FF"/>
              </a:gs>
              <a:gs pos="25000">
                <a:srgbClr val="53E0E7"/>
              </a:gs>
              <a:gs pos="75000">
                <a:srgbClr val="F8EE70"/>
              </a:gs>
              <a:gs pos="100000">
                <a:srgbClr val="EFE407"/>
              </a:gs>
            </a:gsLst>
            <a:path path="circle">
              <a:fillToRect l="100000" t="10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0" name="TextBox 19"/>
          <p:cNvSpPr txBox="1"/>
          <p:nvPr/>
        </p:nvSpPr>
        <p:spPr>
          <a:xfrm>
            <a:off x="8449291" y="-24714"/>
            <a:ext cx="273133" cy="276999"/>
          </a:xfrm>
          <a:prstGeom prst="rect">
            <a:avLst/>
          </a:prstGeom>
          <a:noFill/>
        </p:spPr>
        <p:txBody>
          <a:bodyPr wrap="square" rtlCol="0">
            <a:spAutoFit/>
          </a:bodyPr>
          <a:lstStyle/>
          <a:p>
            <a:pPr algn="r"/>
            <a:fld id="{4F0E836D-397A-4919-B7CA-63A0128C7C09}" type="slidenum">
              <a:rPr lang="en-US" sz="1200" smtClean="0">
                <a:solidFill>
                  <a:schemeClr val="tx1">
                    <a:lumMod val="65000"/>
                    <a:lumOff val="35000"/>
                  </a:schemeClr>
                </a:solidFill>
              </a:rPr>
              <a:pPr algn="r"/>
              <a:t>9</a:t>
            </a:fld>
            <a:endParaRPr lang="en-US" sz="1200" dirty="0">
              <a:solidFill>
                <a:schemeClr val="tx1">
                  <a:lumMod val="65000"/>
                  <a:lumOff val="35000"/>
                </a:schemeClr>
              </a:solidFill>
            </a:endParaRPr>
          </a:p>
        </p:txBody>
      </p:sp>
      <p:sp>
        <p:nvSpPr>
          <p:cNvPr id="21" name="TextBox 20"/>
          <p:cNvSpPr txBox="1"/>
          <p:nvPr/>
        </p:nvSpPr>
        <p:spPr>
          <a:xfrm>
            <a:off x="420919" y="350086"/>
            <a:ext cx="8414162" cy="538609"/>
          </a:xfrm>
          <a:prstGeom prst="rect">
            <a:avLst/>
          </a:prstGeom>
          <a:noFill/>
        </p:spPr>
        <p:txBody>
          <a:bodyPr wrap="square" rtlCol="0">
            <a:spAutoFit/>
          </a:bodyPr>
          <a:lstStyle/>
          <a:p>
            <a:r>
              <a:rPr lang="en-US" sz="900" b="1" dirty="0">
                <a:solidFill>
                  <a:srgbClr val="00B0F0"/>
                </a:solidFill>
                <a:latin typeface="Albertus Medium" pitchFamily="34" charset="0"/>
                <a:cs typeface="Kartika" panose="02020503030404060203" pitchFamily="18" charset="0"/>
              </a:rPr>
              <a:t>INTRODUCTION</a:t>
            </a:r>
            <a:r>
              <a:rPr lang="en-US" sz="900" b="1" dirty="0">
                <a:solidFill>
                  <a:schemeClr val="tx1">
                    <a:lumMod val="85000"/>
                    <a:lumOff val="15000"/>
                  </a:schemeClr>
                </a:solidFill>
                <a:latin typeface="Univers" pitchFamily="34" charset="0"/>
              </a:rPr>
              <a:t> </a:t>
            </a:r>
            <a:r>
              <a:rPr lang="en-US" sz="900" b="1" dirty="0">
                <a:solidFill>
                  <a:schemeClr val="tx1">
                    <a:lumMod val="85000"/>
                    <a:lumOff val="15000"/>
                  </a:schemeClr>
                </a:solidFill>
                <a:latin typeface="Albertus Medium" pitchFamily="34" charset="0"/>
              </a:rPr>
              <a:t> </a:t>
            </a:r>
            <a:r>
              <a:rPr lang="en-US" sz="900" dirty="0">
                <a:solidFill>
                  <a:schemeClr val="tx1">
                    <a:lumMod val="85000"/>
                    <a:lumOff val="15000"/>
                  </a:schemeClr>
                </a:solidFill>
                <a:latin typeface="Albertus Medium" pitchFamily="34" charset="0"/>
              </a:rPr>
              <a:t>				  						          </a:t>
            </a:r>
            <a:r>
              <a:rPr lang="en-US" sz="900" dirty="0">
                <a:solidFill>
                  <a:schemeClr val="tx1">
                    <a:lumMod val="65000"/>
                    <a:lumOff val="35000"/>
                  </a:schemeClr>
                </a:solidFill>
                <a:latin typeface="Albertus Medium" pitchFamily="34" charset="0"/>
              </a:rPr>
              <a:t>NEW EMPLOYEE BENEFITS ORIENTATION</a:t>
            </a:r>
          </a:p>
          <a:p>
            <a:endParaRPr lang="en-US" sz="1000" dirty="0">
              <a:latin typeface="Albertus Medium" pitchFamily="34" charset="0"/>
            </a:endParaRPr>
          </a:p>
          <a:p>
            <a:endParaRPr lang="en-US" sz="1000" dirty="0">
              <a:latin typeface="Albertus Medium" pitchFamily="34" charset="0"/>
            </a:endParaRPr>
          </a:p>
        </p:txBody>
      </p:sp>
      <p:sp>
        <p:nvSpPr>
          <p:cNvPr id="14" name="TextBox 13"/>
          <p:cNvSpPr txBox="1"/>
          <p:nvPr/>
        </p:nvSpPr>
        <p:spPr>
          <a:xfrm>
            <a:off x="420919" y="1524001"/>
            <a:ext cx="7170057" cy="1046440"/>
          </a:xfrm>
          <a:prstGeom prst="rect">
            <a:avLst/>
          </a:prstGeom>
          <a:noFill/>
        </p:spPr>
        <p:txBody>
          <a:bodyPr wrap="square" rtlCol="0">
            <a:spAutoFit/>
          </a:bodyPr>
          <a:lstStyle/>
          <a:p>
            <a:r>
              <a:rPr lang="en-US" sz="2200" dirty="0">
                <a:solidFill>
                  <a:schemeClr val="tx1">
                    <a:lumMod val="85000"/>
                    <a:lumOff val="15000"/>
                  </a:schemeClr>
                </a:solidFill>
              </a:rPr>
              <a:t>ALEX – Benefits Decision Support Tool</a:t>
            </a:r>
          </a:p>
          <a:p>
            <a:endParaRPr lang="en-US" sz="2200" dirty="0"/>
          </a:p>
          <a:p>
            <a:endParaRPr lang="en-US" dirty="0"/>
          </a:p>
        </p:txBody>
      </p:sp>
      <p:sp>
        <p:nvSpPr>
          <p:cNvPr id="15" name="TextBox 14"/>
          <p:cNvSpPr txBox="1"/>
          <p:nvPr/>
        </p:nvSpPr>
        <p:spPr>
          <a:xfrm>
            <a:off x="420199" y="2269673"/>
            <a:ext cx="4543687" cy="249299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 fun, interactive benefits conversation for faculty and staff</a:t>
            </a:r>
          </a:p>
          <a:p>
            <a:pPr marL="342900" indent="-342900">
              <a:spcAft>
                <a:spcPts val="1200"/>
              </a:spcAft>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Provides guidance on best-fit plans based on medical care needs, cost, provider access preferences and other factors</a:t>
            </a:r>
          </a:p>
          <a:p>
            <a:pPr marL="342900" indent="-342900">
              <a:spcAft>
                <a:spcPts val="1200"/>
              </a:spcAft>
              <a:buFont typeface="Arial" panose="020B0604020202020204" pitchFamily="34" charset="0"/>
              <a:buChar char="•"/>
            </a:pPr>
            <a:endParaRPr lang="en-US" sz="16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2" name="Rectangle 1"/>
          <p:cNvSpPr/>
          <p:nvPr/>
        </p:nvSpPr>
        <p:spPr>
          <a:xfrm>
            <a:off x="5105890" y="2269673"/>
            <a:ext cx="4038110" cy="2585323"/>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Includes:</a:t>
            </a:r>
          </a:p>
          <a:p>
            <a:pPr marL="800100" lvl="1" indent="-342900">
              <a:spcAft>
                <a:spcPts val="600"/>
              </a:spcAft>
              <a:buFont typeface="Arial" panose="020B0604020202020204" pitchFamily="34" charset="0"/>
              <a:buChar char="•"/>
            </a:pPr>
            <a:r>
              <a:rPr lang="en-US" sz="1600" b="1" dirty="0">
                <a:solidFill>
                  <a:srgbClr val="0070C0"/>
                </a:solidFill>
                <a:cs typeface="Calibri"/>
              </a:rPr>
              <a:t>Medical</a:t>
            </a:r>
          </a:p>
          <a:p>
            <a:pPr marL="800100" lvl="1" indent="-342900">
              <a:spcAft>
                <a:spcPts val="600"/>
              </a:spcAft>
              <a:buFont typeface="Arial" panose="020B0604020202020204" pitchFamily="34" charset="0"/>
              <a:buChar char="•"/>
            </a:pPr>
            <a:r>
              <a:rPr lang="en-US" sz="1600" b="1" dirty="0">
                <a:solidFill>
                  <a:srgbClr val="0070C0"/>
                </a:solidFill>
                <a:cs typeface="Calibri"/>
              </a:rPr>
              <a:t>Supplemental Health Plans</a:t>
            </a:r>
          </a:p>
          <a:p>
            <a:pPr marL="800100" lvl="1" indent="-342900">
              <a:spcAft>
                <a:spcPts val="600"/>
              </a:spcAft>
              <a:buFont typeface="Arial" panose="020B0604020202020204" pitchFamily="34" charset="0"/>
              <a:buChar char="•"/>
            </a:pPr>
            <a:r>
              <a:rPr lang="en-US" sz="1600" b="1" dirty="0">
                <a:solidFill>
                  <a:srgbClr val="0070C0"/>
                </a:solidFill>
                <a:cs typeface="Calibri"/>
              </a:rPr>
              <a:t>Tax savings options (FSA &amp; HSA)</a:t>
            </a:r>
          </a:p>
          <a:p>
            <a:pPr marL="800100" lvl="1" indent="-342900">
              <a:spcAft>
                <a:spcPts val="600"/>
              </a:spcAft>
              <a:buFont typeface="Arial" panose="020B0604020202020204" pitchFamily="34" charset="0"/>
              <a:buChar char="•"/>
            </a:pPr>
            <a:r>
              <a:rPr lang="en-US" sz="1600" b="1" dirty="0">
                <a:solidFill>
                  <a:srgbClr val="0070C0"/>
                </a:solidFill>
                <a:cs typeface="Calibri"/>
              </a:rPr>
              <a:t>Disability, Life and Accident Insurance</a:t>
            </a:r>
          </a:p>
          <a:p>
            <a:pPr marL="800100" lvl="1" indent="-342900">
              <a:spcAft>
                <a:spcPts val="600"/>
              </a:spcAft>
              <a:buFont typeface="Arial" panose="020B0604020202020204" pitchFamily="34" charset="0"/>
              <a:buChar char="•"/>
            </a:pPr>
            <a:r>
              <a:rPr lang="en-US" sz="1600" b="1" dirty="0">
                <a:solidFill>
                  <a:srgbClr val="0070C0"/>
                </a:solidFill>
                <a:cs typeface="Calibri"/>
              </a:rPr>
              <a:t>Other Voluntary Benefits – Legal, Pet, Homeowners, Auto</a:t>
            </a:r>
          </a:p>
        </p:txBody>
      </p:sp>
      <p:sp>
        <p:nvSpPr>
          <p:cNvPr id="22" name="object 24"/>
          <p:cNvSpPr/>
          <p:nvPr/>
        </p:nvSpPr>
        <p:spPr>
          <a:xfrm rot="594840">
            <a:off x="1798748" y="4062481"/>
            <a:ext cx="2095022" cy="1915108"/>
          </a:xfrm>
          <a:prstGeom prst="rect">
            <a:avLst/>
          </a:prstGeom>
          <a:blipFill>
            <a:blip r:embed="rId3" cstate="print"/>
            <a:srcRect/>
            <a:stretch>
              <a:fillRect l="-1246" r="-26414" b="2874"/>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8" name="Picture 27"/>
          <p:cNvPicPr>
            <a:picLocks noChangeAspect="1"/>
          </p:cNvPicPr>
          <p:nvPr/>
        </p:nvPicPr>
        <p:blipFill>
          <a:blip r:embed="rId4"/>
          <a:stretch>
            <a:fillRect/>
          </a:stretch>
        </p:blipFill>
        <p:spPr>
          <a:xfrm>
            <a:off x="7382900" y="736062"/>
            <a:ext cx="1276190" cy="1900724"/>
          </a:xfrm>
          <a:prstGeom prst="rect">
            <a:avLst/>
          </a:prstGeom>
        </p:spPr>
      </p:pic>
      <p:cxnSp>
        <p:nvCxnSpPr>
          <p:cNvPr id="29" name="Straight Connector 28"/>
          <p:cNvCxnSpPr/>
          <p:nvPr/>
        </p:nvCxnSpPr>
        <p:spPr>
          <a:xfrm>
            <a:off x="537033" y="2264230"/>
            <a:ext cx="12192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569781" y="6069718"/>
            <a:ext cx="2042390" cy="338554"/>
          </a:xfrm>
          <a:prstGeom prst="rect">
            <a:avLst/>
          </a:prstGeom>
          <a:solidFill>
            <a:srgbClr val="009AD0"/>
          </a:solidFill>
          <a:ln>
            <a:solidFill>
              <a:schemeClr val="bg1"/>
            </a:solidFill>
          </a:ln>
        </p:spPr>
        <p:txBody>
          <a:bodyPr wrap="square" rtlCol="0">
            <a:spAutoFit/>
          </a:bodyPr>
          <a:lstStyle/>
          <a:p>
            <a:pPr algn="ctr"/>
            <a:r>
              <a:rPr lang="en-US" sz="1600" b="1" dirty="0">
                <a:solidFill>
                  <a:schemeClr val="bg1"/>
                </a:solidFill>
              </a:rPr>
              <a:t>myalex.com/</a:t>
            </a:r>
            <a:r>
              <a:rPr lang="en-US" sz="1600" b="1" dirty="0" err="1">
                <a:solidFill>
                  <a:schemeClr val="bg1"/>
                </a:solidFill>
              </a:rPr>
              <a:t>uc</a:t>
            </a:r>
            <a:r>
              <a:rPr lang="en-US" sz="1600" b="1" dirty="0">
                <a:solidFill>
                  <a:schemeClr val="bg1"/>
                </a:solidFill>
              </a:rPr>
              <a:t>/2022</a:t>
            </a:r>
          </a:p>
        </p:txBody>
      </p:sp>
      <p:cxnSp>
        <p:nvCxnSpPr>
          <p:cNvPr id="31" name="Straight Connector 30"/>
          <p:cNvCxnSpPr/>
          <p:nvPr/>
        </p:nvCxnSpPr>
        <p:spPr>
          <a:xfrm>
            <a:off x="420200" y="5884793"/>
            <a:ext cx="8165657" cy="0"/>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6819" r="83506"/>
          <a:stretch/>
        </p:blipFill>
        <p:spPr bwMode="auto">
          <a:xfrm>
            <a:off x="-715" y="5953452"/>
            <a:ext cx="1508239" cy="90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111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043244d-cb55-4e35-aa0d-25359e2ea91e">
      <UserInfo>
        <DisplayName>Sunna Siddiqui</DisplayName>
        <AccountId>6288</AccountId>
        <AccountType/>
      </UserInfo>
      <UserInfo>
        <DisplayName>Josselyn Chicas Parada</DisplayName>
        <AccountId>6563</AccountId>
        <AccountType/>
      </UserInfo>
      <UserInfo>
        <DisplayName>Lorena Galvez Del Toro</DisplayName>
        <AccountId>6830</AccountId>
        <AccountType/>
      </UserInfo>
      <UserInfo>
        <DisplayName>Tiffany Henderson</DisplayName>
        <AccountId>6483</AccountId>
        <AccountType/>
      </UserInfo>
      <UserInfo>
        <DisplayName>Kenneth Brass</DisplayName>
        <AccountId>7085</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C50F3E6B4DAF4CBB173F8DA21E516F" ma:contentTypeVersion="3" ma:contentTypeDescription="Create a new document." ma:contentTypeScope="" ma:versionID="131b7eda5567022395baeaf870863578">
  <xsd:schema xmlns:xsd="http://www.w3.org/2001/XMLSchema" xmlns:xs="http://www.w3.org/2001/XMLSchema" xmlns:p="http://schemas.microsoft.com/office/2006/metadata/properties" xmlns:ns1="http://schemas.microsoft.com/sharepoint/v3" xmlns:ns2="f043244d-cb55-4e35-aa0d-25359e2ea91e" targetNamespace="http://schemas.microsoft.com/office/2006/metadata/properties" ma:root="true" ma:fieldsID="88f17a05f7da8d5569755e3d30eb02a3" ns1:_="" ns2:_="">
    <xsd:import namespace="http://schemas.microsoft.com/sharepoint/v3"/>
    <xsd:import namespace="f043244d-cb55-4e35-aa0d-25359e2ea91e"/>
    <xsd:element name="properties">
      <xsd:complexType>
        <xsd:sequence>
          <xsd:element name="documentManagement">
            <xsd:complexType>
              <xsd:all>
                <xsd:element ref="ns2:SharedWithUser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9" nillable="true" ma:displayName="Unified Compliance Policy Properties" ma:hidden="true" ma:internalName="_ip_UnifiedCompliancePolicyProperties">
      <xsd:simpleType>
        <xsd:restriction base="dms:Note"/>
      </xsd:simpleType>
    </xsd:element>
    <xsd:element name="_ip_UnifiedCompliancePolicyUIAction" ma:index="1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43244d-cb55-4e35-aa0d-25359e2ea9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76468-3C2D-4E55-9DF0-B52D26401EC8}">
  <ds:schemaRefs>
    <ds:schemaRef ds:uri="http://schemas.microsoft.com/sharepoint/v3/contenttype/forms"/>
  </ds:schemaRefs>
</ds:datastoreItem>
</file>

<file path=customXml/itemProps2.xml><?xml version="1.0" encoding="utf-8"?>
<ds:datastoreItem xmlns:ds="http://schemas.openxmlformats.org/officeDocument/2006/customXml" ds:itemID="{2789B9E2-A522-4B43-BF51-EE620057AF90}">
  <ds:schemaRef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 ds:uri="http://schemas.microsoft.com/office/2006/documentManagement/types"/>
    <ds:schemaRef ds:uri="http://schemas.microsoft.com/sharepoint/v3"/>
    <ds:schemaRef ds:uri="http://schemas.openxmlformats.org/package/2006/metadata/core-properties"/>
    <ds:schemaRef ds:uri="f043244d-cb55-4e35-aa0d-25359e2ea91e"/>
    <ds:schemaRef ds:uri="http://purl.org/dc/terms/"/>
  </ds:schemaRefs>
</ds:datastoreItem>
</file>

<file path=customXml/itemProps3.xml><?xml version="1.0" encoding="utf-8"?>
<ds:datastoreItem xmlns:ds="http://schemas.openxmlformats.org/officeDocument/2006/customXml" ds:itemID="{0C76C61E-555A-49C8-AD07-60AD89C46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043244d-cb55-4e35-aa0d-25359e2ea9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20016</TotalTime>
  <Words>13692</Words>
  <Application>Microsoft Office PowerPoint</Application>
  <PresentationFormat>On-screen Show (4:3)</PresentationFormat>
  <Paragraphs>1533</Paragraphs>
  <Slides>74</Slides>
  <Notes>74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74</vt:i4>
      </vt:variant>
    </vt:vector>
  </HeadingPairs>
  <TitlesOfParts>
    <vt:vector size="87" baseType="lpstr">
      <vt:lpstr>ＭＳ Ｐゴシック</vt:lpstr>
      <vt:lpstr>宋体</vt:lpstr>
      <vt:lpstr>Albertus Medium</vt:lpstr>
      <vt:lpstr>Arial</vt:lpstr>
      <vt:lpstr>Calibri</vt:lpstr>
      <vt:lpstr>Kartika</vt:lpstr>
      <vt:lpstr>Lucida Grande</vt:lpstr>
      <vt:lpstr>Palatino Linotype</vt:lpstr>
      <vt:lpstr>Sylfaen</vt:lpstr>
      <vt:lpstr>Times New Roman</vt:lpstr>
      <vt:lpstr>Univers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Davis</dc:creator>
  <cp:lastModifiedBy>Tina Rodriguez</cp:lastModifiedBy>
  <cp:revision>617</cp:revision>
  <cp:lastPrinted>2019-12-18T22:38:58Z</cp:lastPrinted>
  <dcterms:created xsi:type="dcterms:W3CDTF">2015-08-05T17:54:53Z</dcterms:created>
  <dcterms:modified xsi:type="dcterms:W3CDTF">2022-03-03T20:54:51Z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0x01010060C50F3E6B4DAF4CBB173F8DA21E516F</vt:lpwstr>
  </property>
</Properties>
</file>