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9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4442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811772"/>
            <a:ext cx="9143999" cy="1046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71497" y="2132076"/>
            <a:ext cx="5001005" cy="690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444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811772"/>
            <a:ext cx="9143999" cy="1046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288035"/>
            <a:ext cx="7340600" cy="99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3CA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7785" y="1988058"/>
            <a:ext cx="7488428" cy="35039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wipe dir="r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hyperlink" Target="https://retirementatyourservice.ucop.edu/" TargetMode="Externa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hyperlink" Target="https://nb.fidelity.com/public/nb/default/hom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hyperlink" Target="http://ucnet.universityofcalifornia.edu/oe/index.html" TargetMode="External"/><Relationship Id="rId4" Type="http://schemas.openxmlformats.org/officeDocument/2006/relationships/hyperlink" Target="https://ucnet.universityofcalifornia.edu/compensation-and-benefits/index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hyperlink" Target="https://www.ucop.edu/ucpath-center/_files/mypath/oe/registration.pdf" TargetMode="External"/><Relationship Id="rId4" Type="http://schemas.openxmlformats.org/officeDocument/2006/relationships/hyperlink" Target="https://ucpath.universityofcalifornia.edu/ho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turacu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jparedes@alturacu.com" TargetMode="Externa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s://www.calcas.com/web/ccmc/fmm?id=1394603" TargetMode="External"/><Relationship Id="rId5" Type="http://schemas.openxmlformats.org/officeDocument/2006/relationships/hyperlink" Target="https://hr.ucr.edu/employee-resources/faculty-and-staff-assistance-program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guidanceresources.com/groWeb/login/login.xhtml" TargetMode="External"/><Relationship Id="rId9" Type="http://schemas.openxmlformats.org/officeDocument/2006/relationships/hyperlink" Target="https://www.schoolsfirstfcu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hyperlink" Target="https://ucnet.universityofcalifornia.edu/contacts/health-care-facilitators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s://nb.fidelity.com/public/nb/default/home" TargetMode="External"/><Relationship Id="rId5" Type="http://schemas.openxmlformats.org/officeDocument/2006/relationships/hyperlink" Target="https://retirementatyourservice.ucop.edu/UCRAYS/Account/Login" TargetMode="External"/><Relationship Id="rId4" Type="http://schemas.openxmlformats.org/officeDocument/2006/relationships/hyperlink" Target="https://idpproxy-ucpath.universityofcalifornia.edu/simplesaml/module.php/ucpathdiscovery/disco.php?entityID=https%3A%2F%2Fucpath.universityofcalifornia.edu&amp;amp;return=https%3A%2F%2Fidpproxy-ucpath.universityofcalifornia.edu%2Fsimplesaml%2Fmodule.php%2Fsaml%2Fsp%2Fdiscoresp.php%3FAuthID%3D_165903f0c1b10bc1241f36b1f517112cd003e82e87%253Ahttps%253A%252F%252Fidpproxy-ucpath.universityofcalifornia.edu%252Fsimplesaml%252Fsaml2%252Fidp%252FSSOService.php%253Fspentityid%253Dhttps%25253A%25252F%25252Fucpath.universityofcalifornia.edu%25252Fsimplesaml%25252Fmodule.php%25252Fsaml%25252Fsp%25252Fmetadata.php%25252Fdefault-sp%2526RelayState%253Dhttps%25253A%25252F%25252Fucpath.universityofcalifornia.edu%25252Fsaml_login%2526cookieTime%253D1601488577&amp;amp;returnIDParam=idpentityi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png"/><Relationship Id="rId5" Type="http://schemas.openxmlformats.org/officeDocument/2006/relationships/hyperlink" Target="https://ucnet.universityofcalifornia.edu/forms/pdf/complete-health-benefits-guide-for-employees.pdf" TargetMode="External"/><Relationship Id="rId4" Type="http://schemas.openxmlformats.org/officeDocument/2006/relationships/hyperlink" Target="mailto:benefits@ucr.ed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hyperlink" Target="https://ucnet.universityofcalifornia.edu/o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D41275-0C7C-435C-8CDE-B6BCEBC39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019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21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476440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Kaiser Permanente</a:t>
            </a:r>
            <a:r>
              <a:rPr spc="-40" dirty="0"/>
              <a:t> </a:t>
            </a:r>
            <a:r>
              <a:rPr spc="-5" dirty="0"/>
              <a:t>HMO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7287259" cy="5037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318135" indent="-285750">
              <a:lnSpc>
                <a:spcPct val="100000"/>
              </a:lnSpc>
              <a:spcBef>
                <a:spcPts val="2090"/>
              </a:spcBef>
              <a:buClr>
                <a:srgbClr val="003CA4"/>
              </a:buClr>
              <a:buChar char="•"/>
              <a:tabLst>
                <a:tab pos="318135" algn="l"/>
                <a:tab pos="318770" algn="l"/>
              </a:tabLst>
            </a:pPr>
            <a:r>
              <a:rPr sz="2200" dirty="0">
                <a:latin typeface="Arial"/>
                <a:cs typeface="Arial"/>
              </a:rPr>
              <a:t>Emergency </a:t>
            </a:r>
            <a:r>
              <a:rPr sz="2200" spc="-5" dirty="0">
                <a:latin typeface="Arial"/>
                <a:cs typeface="Arial"/>
              </a:rPr>
              <a:t>room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copay</a:t>
            </a:r>
            <a:endParaRPr sz="2200">
              <a:latin typeface="Arial"/>
              <a:cs typeface="Arial"/>
            </a:endParaRPr>
          </a:p>
          <a:p>
            <a:pPr marL="718185" lvl="1" indent="-22860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718185" algn="l"/>
                <a:tab pos="718820" algn="l"/>
              </a:tabLst>
            </a:pPr>
            <a:r>
              <a:rPr sz="2200" dirty="0">
                <a:latin typeface="Arial"/>
                <a:cs typeface="Arial"/>
              </a:rPr>
              <a:t>Increase from </a:t>
            </a:r>
            <a:r>
              <a:rPr sz="2200" spc="-5" dirty="0">
                <a:latin typeface="Arial"/>
                <a:cs typeface="Arial"/>
              </a:rPr>
              <a:t>$75 to $125 </a:t>
            </a:r>
            <a:r>
              <a:rPr sz="2200" dirty="0">
                <a:latin typeface="Arial"/>
                <a:cs typeface="Arial"/>
              </a:rPr>
              <a:t>(waived if</a:t>
            </a:r>
            <a:r>
              <a:rPr sz="2200" spc="-2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admitted)</a:t>
            </a:r>
            <a:endParaRPr sz="2200">
              <a:latin typeface="Arial"/>
              <a:cs typeface="Arial"/>
            </a:endParaRPr>
          </a:p>
          <a:p>
            <a:pPr marL="318135" indent="-28575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318135" algn="l"/>
                <a:tab pos="318770" algn="l"/>
              </a:tabLst>
            </a:pPr>
            <a:r>
              <a:rPr sz="2200" dirty="0">
                <a:latin typeface="Arial"/>
                <a:cs typeface="Arial"/>
              </a:rPr>
              <a:t>Outpatient prescription </a:t>
            </a:r>
            <a:r>
              <a:rPr sz="2200" spc="-5" dirty="0">
                <a:latin typeface="Arial"/>
                <a:cs typeface="Arial"/>
              </a:rPr>
              <a:t>drugs </a:t>
            </a:r>
            <a:r>
              <a:rPr sz="2200" dirty="0">
                <a:latin typeface="Arial"/>
                <a:cs typeface="Arial"/>
              </a:rPr>
              <a:t>with </a:t>
            </a:r>
            <a:r>
              <a:rPr sz="2200" spc="-5" dirty="0">
                <a:latin typeface="Arial"/>
                <a:cs typeface="Arial"/>
              </a:rPr>
              <a:t>an </a:t>
            </a:r>
            <a:r>
              <a:rPr sz="2200" dirty="0">
                <a:latin typeface="Arial"/>
                <a:cs typeface="Arial"/>
              </a:rPr>
              <a:t>Over </a:t>
            </a:r>
            <a:r>
              <a:rPr sz="2200" spc="-5" dirty="0">
                <a:latin typeface="Arial"/>
                <a:cs typeface="Arial"/>
              </a:rPr>
              <a:t>the  </a:t>
            </a:r>
            <a:r>
              <a:rPr sz="2200" spc="15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Counter</a:t>
            </a:r>
            <a:endParaRPr sz="2200">
              <a:latin typeface="Arial"/>
              <a:cs typeface="Arial"/>
            </a:endParaRPr>
          </a:p>
          <a:p>
            <a:pPr marL="318135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latin typeface="Arial"/>
                <a:cs typeface="Arial"/>
              </a:rPr>
              <a:t>(OTC) Equivalent excluded from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coverage</a:t>
            </a:r>
            <a:endParaRPr sz="2200">
              <a:latin typeface="Arial"/>
              <a:cs typeface="Arial"/>
            </a:endParaRPr>
          </a:p>
          <a:p>
            <a:pPr marL="718185" marR="5715" lvl="1" indent="-228600" algn="just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718820" algn="l"/>
              </a:tabLst>
            </a:pPr>
            <a:r>
              <a:rPr sz="2200" dirty="0">
                <a:latin typeface="Arial"/>
                <a:cs typeface="Arial"/>
              </a:rPr>
              <a:t>Drugs with same active ingredient, strength, dosage  form </a:t>
            </a:r>
            <a:r>
              <a:rPr sz="2200" spc="-5" dirty="0">
                <a:latin typeface="Arial"/>
                <a:cs typeface="Arial"/>
              </a:rPr>
              <a:t>as the </a:t>
            </a:r>
            <a:r>
              <a:rPr sz="2200" dirty="0">
                <a:latin typeface="Arial"/>
                <a:cs typeface="Arial"/>
              </a:rPr>
              <a:t>prescription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drug</a:t>
            </a:r>
            <a:endParaRPr sz="2200">
              <a:latin typeface="Arial"/>
              <a:cs typeface="Arial"/>
            </a:endParaRPr>
          </a:p>
          <a:p>
            <a:pPr marL="718185" marR="5080" lvl="1" indent="-228600" algn="just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718820" algn="l"/>
              </a:tabLst>
            </a:pPr>
            <a:r>
              <a:rPr sz="2200" dirty="0">
                <a:latin typeface="Arial"/>
                <a:cs typeface="Arial"/>
              </a:rPr>
              <a:t>Does </a:t>
            </a:r>
            <a:r>
              <a:rPr sz="2200" spc="-5" dirty="0">
                <a:latin typeface="Arial"/>
                <a:cs typeface="Arial"/>
              </a:rPr>
              <a:t>not </a:t>
            </a:r>
            <a:r>
              <a:rPr sz="2200" dirty="0">
                <a:latin typeface="Arial"/>
                <a:cs typeface="Arial"/>
              </a:rPr>
              <a:t>apply </a:t>
            </a:r>
            <a:r>
              <a:rPr sz="2200" spc="-5" dirty="0">
                <a:latin typeface="Arial"/>
                <a:cs typeface="Arial"/>
              </a:rPr>
              <a:t>to </a:t>
            </a:r>
            <a:r>
              <a:rPr sz="2200" dirty="0">
                <a:latin typeface="Arial"/>
                <a:cs typeface="Arial"/>
              </a:rPr>
              <a:t>insulin, OTC drugs considered  preventive (such </a:t>
            </a:r>
            <a:r>
              <a:rPr sz="2200" spc="-5" dirty="0">
                <a:latin typeface="Arial"/>
                <a:cs typeface="Arial"/>
              </a:rPr>
              <a:t>as </a:t>
            </a:r>
            <a:r>
              <a:rPr sz="2200" dirty="0">
                <a:latin typeface="Arial"/>
                <a:cs typeface="Arial"/>
              </a:rPr>
              <a:t>tobacco cessation </a:t>
            </a:r>
            <a:r>
              <a:rPr sz="2200" spc="-5" dirty="0">
                <a:latin typeface="Arial"/>
                <a:cs typeface="Arial"/>
              </a:rPr>
              <a:t>and  </a:t>
            </a:r>
            <a:r>
              <a:rPr sz="2200" dirty="0">
                <a:latin typeface="Arial"/>
                <a:cs typeface="Arial"/>
              </a:rPr>
              <a:t>contraceptives), and </a:t>
            </a:r>
            <a:r>
              <a:rPr sz="2200" spc="-5" dirty="0">
                <a:latin typeface="Arial"/>
                <a:cs typeface="Arial"/>
              </a:rPr>
              <a:t>an </a:t>
            </a:r>
            <a:r>
              <a:rPr sz="2200" dirty="0">
                <a:latin typeface="Arial"/>
                <a:cs typeface="Arial"/>
              </a:rPr>
              <a:t>entire class </a:t>
            </a:r>
            <a:r>
              <a:rPr sz="2200" spc="-5" dirty="0">
                <a:latin typeface="Arial"/>
                <a:cs typeface="Arial"/>
              </a:rPr>
              <a:t>of </a:t>
            </a:r>
            <a:r>
              <a:rPr sz="2200" dirty="0">
                <a:latin typeface="Arial"/>
                <a:cs typeface="Arial"/>
              </a:rPr>
              <a:t>prescription  </a:t>
            </a:r>
            <a:r>
              <a:rPr sz="2200" spc="-5" dirty="0">
                <a:latin typeface="Arial"/>
                <a:cs typeface="Arial"/>
              </a:rPr>
              <a:t>drugs when </a:t>
            </a:r>
            <a:r>
              <a:rPr sz="2200" dirty="0">
                <a:latin typeface="Arial"/>
                <a:cs typeface="Arial"/>
              </a:rPr>
              <a:t>one drug </a:t>
            </a:r>
            <a:r>
              <a:rPr sz="2200" spc="-5" dirty="0">
                <a:latin typeface="Arial"/>
                <a:cs typeface="Arial"/>
              </a:rPr>
              <a:t>within that </a:t>
            </a:r>
            <a:r>
              <a:rPr sz="2200" dirty="0">
                <a:latin typeface="Arial"/>
                <a:cs typeface="Arial"/>
              </a:rPr>
              <a:t>class becomes  available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OTC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B40950-40F0-4315-ACD9-6DC3C8DBA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105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30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09951" y="3329940"/>
            <a:ext cx="4382135" cy="145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795"/>
              </a:lnSpc>
            </a:pP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UC</a:t>
            </a:r>
            <a:r>
              <a:rPr sz="3200" spc="-80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12700" marR="5080" algn="ctr">
              <a:lnSpc>
                <a:spcPts val="3750"/>
              </a:lnSpc>
              <a:spcBef>
                <a:spcPts val="155"/>
              </a:spcBef>
            </a:pP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UC Health</a:t>
            </a:r>
            <a:r>
              <a:rPr sz="3200" spc="-20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Savings</a:t>
            </a:r>
            <a:r>
              <a:rPr sz="3200" spc="-15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Plan  CORE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0429" y="2132076"/>
            <a:ext cx="483997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Medical PPO</a:t>
            </a:r>
            <a:r>
              <a:rPr sz="4400" b="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8AD2AB-2B11-4402-9F74-9DF965712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4953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7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62877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</a:t>
            </a:r>
            <a:r>
              <a:rPr spc="-80" dirty="0"/>
              <a:t> </a:t>
            </a:r>
            <a:r>
              <a:rPr spc="-5"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7287259" cy="1673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 dirty="0">
              <a:latin typeface="Arial"/>
              <a:cs typeface="Arial"/>
            </a:endParaRPr>
          </a:p>
          <a:p>
            <a:pPr marL="304165" marR="5715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  <a:tab pos="1573530" algn="l"/>
                <a:tab pos="2254250" algn="l"/>
                <a:tab pos="3665220" algn="l"/>
                <a:tab pos="4858385" algn="l"/>
                <a:tab pos="5289550" algn="l"/>
                <a:tab pos="6047740" algn="l"/>
                <a:tab pos="6510020" algn="l"/>
                <a:tab pos="7117715" algn="l"/>
              </a:tabLst>
            </a:pPr>
            <a:endParaRPr lang="en-US" sz="2200" dirty="0">
              <a:latin typeface="Arial"/>
              <a:cs typeface="Arial"/>
            </a:endParaRPr>
          </a:p>
          <a:p>
            <a:pPr marL="304165" marR="5715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  <a:tab pos="1573530" algn="l"/>
                <a:tab pos="2254250" algn="l"/>
                <a:tab pos="3665220" algn="l"/>
                <a:tab pos="4858385" algn="l"/>
                <a:tab pos="5289550" algn="l"/>
                <a:tab pos="6047740" algn="l"/>
                <a:tab pos="6510020" algn="l"/>
                <a:tab pos="7117715" algn="l"/>
              </a:tabLst>
            </a:pPr>
            <a:r>
              <a:rPr sz="2200" dirty="0">
                <a:latin typeface="Arial"/>
                <a:cs typeface="Arial"/>
              </a:rPr>
              <a:t>Calendar	</a:t>
            </a:r>
            <a:r>
              <a:rPr sz="2200" spc="5" dirty="0">
                <a:latin typeface="Arial"/>
                <a:cs typeface="Arial"/>
              </a:rPr>
              <a:t>y</a:t>
            </a:r>
            <a:r>
              <a:rPr sz="2200" dirty="0">
                <a:latin typeface="Arial"/>
                <a:cs typeface="Arial"/>
              </a:rPr>
              <a:t>ear	dedu</a:t>
            </a:r>
            <a:r>
              <a:rPr sz="2200" spc="5" dirty="0">
                <a:latin typeface="Arial"/>
                <a:cs typeface="Arial"/>
              </a:rPr>
              <a:t>c</a:t>
            </a:r>
            <a:r>
              <a:rPr sz="2200" dirty="0">
                <a:latin typeface="Arial"/>
                <a:cs typeface="Arial"/>
              </a:rPr>
              <a:t>tible	increase	</a:t>
            </a:r>
            <a:r>
              <a:rPr sz="2200" spc="-5" dirty="0">
                <a:latin typeface="Arial"/>
                <a:cs typeface="Arial"/>
              </a:rPr>
              <a:t>b</a:t>
            </a:r>
            <a:r>
              <a:rPr sz="2200" dirty="0">
                <a:latin typeface="Arial"/>
                <a:cs typeface="Arial"/>
              </a:rPr>
              <a:t>y	</a:t>
            </a:r>
            <a:r>
              <a:rPr sz="2200" spc="-5" dirty="0">
                <a:latin typeface="Arial"/>
                <a:cs typeface="Arial"/>
              </a:rPr>
              <a:t>$25</a:t>
            </a:r>
            <a:r>
              <a:rPr sz="2200" dirty="0">
                <a:latin typeface="Arial"/>
                <a:cs typeface="Arial"/>
              </a:rPr>
              <a:t>0	</a:t>
            </a:r>
            <a:r>
              <a:rPr sz="2200" spc="-5" dirty="0">
                <a:latin typeface="Arial"/>
                <a:cs typeface="Arial"/>
              </a:rPr>
              <a:t>fo</a:t>
            </a:r>
            <a:r>
              <a:rPr sz="2200" dirty="0">
                <a:latin typeface="Arial"/>
                <a:cs typeface="Arial"/>
              </a:rPr>
              <a:t>r	</a:t>
            </a:r>
            <a:r>
              <a:rPr sz="2200" spc="-90" dirty="0">
                <a:latin typeface="Arial"/>
                <a:cs typeface="Arial"/>
              </a:rPr>
              <a:t>T</a:t>
            </a:r>
            <a:r>
              <a:rPr sz="2200" spc="5" dirty="0">
                <a:latin typeface="Arial"/>
                <a:cs typeface="Arial"/>
              </a:rPr>
              <a:t>i</a:t>
            </a:r>
            <a:r>
              <a:rPr sz="2200" dirty="0">
                <a:latin typeface="Arial"/>
                <a:cs typeface="Arial"/>
              </a:rPr>
              <a:t>er	2  and </a:t>
            </a:r>
            <a:r>
              <a:rPr sz="2200" spc="-25" dirty="0">
                <a:latin typeface="Arial"/>
                <a:cs typeface="Arial"/>
              </a:rPr>
              <a:t>Tier</a:t>
            </a:r>
            <a:r>
              <a:rPr sz="2200" spc="-114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3</a:t>
            </a:r>
          </a:p>
        </p:txBody>
      </p:sp>
      <p:sp>
        <p:nvSpPr>
          <p:cNvPr id="4" name="object 4"/>
          <p:cNvSpPr/>
          <p:nvPr/>
        </p:nvSpPr>
        <p:spPr>
          <a:xfrm>
            <a:off x="914400" y="3194304"/>
            <a:ext cx="7315200" cy="1674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45586A-5E35-4CEF-96B7-8A8AE09FD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0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52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62877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</a:t>
            </a:r>
            <a:r>
              <a:rPr spc="-80" dirty="0"/>
              <a:t> </a:t>
            </a:r>
            <a:r>
              <a:rPr spc="-5"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6553" y="841247"/>
            <a:ext cx="5921375" cy="342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328930" indent="-285750">
              <a:lnSpc>
                <a:spcPct val="100000"/>
              </a:lnSpc>
              <a:spcBef>
                <a:spcPts val="2260"/>
              </a:spcBef>
              <a:buClr>
                <a:srgbClr val="003CA4"/>
              </a:buClr>
              <a:buChar char="•"/>
              <a:tabLst>
                <a:tab pos="328930" algn="l"/>
                <a:tab pos="329565" algn="l"/>
              </a:tabLst>
            </a:pPr>
            <a:r>
              <a:rPr sz="2200" dirty="0">
                <a:latin typeface="Arial"/>
                <a:cs typeface="Arial"/>
              </a:rPr>
              <a:t>Co-insurance increase from </a:t>
            </a:r>
            <a:r>
              <a:rPr sz="2200" spc="-5" dirty="0">
                <a:latin typeface="Arial"/>
                <a:cs typeface="Arial"/>
              </a:rPr>
              <a:t>20% to 30%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for:</a:t>
            </a:r>
            <a:endParaRPr sz="2200">
              <a:latin typeface="Arial"/>
              <a:cs typeface="Arial"/>
            </a:endParaRPr>
          </a:p>
          <a:p>
            <a:pPr marL="729615" lvl="1" indent="-22923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729615" algn="l"/>
                <a:tab pos="730250" algn="l"/>
              </a:tabLst>
            </a:pPr>
            <a:r>
              <a:rPr sz="2200" spc="-10" dirty="0">
                <a:latin typeface="Arial"/>
                <a:cs typeface="Arial"/>
              </a:rPr>
              <a:t>Office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visits</a:t>
            </a:r>
            <a:endParaRPr sz="2200">
              <a:latin typeface="Arial"/>
              <a:cs typeface="Arial"/>
            </a:endParaRPr>
          </a:p>
          <a:p>
            <a:pPr marL="729615" lvl="1" indent="-22923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729615" algn="l"/>
                <a:tab pos="730250" algn="l"/>
              </a:tabLst>
            </a:pPr>
            <a:r>
              <a:rPr sz="2200" dirty="0">
                <a:latin typeface="Arial"/>
                <a:cs typeface="Arial"/>
              </a:rPr>
              <a:t>Inpatient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  <a:p>
            <a:pPr marL="729615" lvl="1" indent="-229235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729615" algn="l"/>
                <a:tab pos="730250" algn="l"/>
              </a:tabLst>
            </a:pPr>
            <a:r>
              <a:rPr sz="2200" dirty="0">
                <a:latin typeface="Arial"/>
                <a:cs typeface="Arial"/>
              </a:rPr>
              <a:t>Outpatient</a:t>
            </a:r>
            <a:r>
              <a:rPr sz="2200" spc="-9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  <a:p>
            <a:pPr marL="43180">
              <a:lnSpc>
                <a:spcPct val="100000"/>
              </a:lnSpc>
              <a:spcBef>
                <a:spcPts val="865"/>
              </a:spcBef>
            </a:pPr>
            <a:r>
              <a:rPr sz="2200" i="1" dirty="0">
                <a:solidFill>
                  <a:srgbClr val="003CA4"/>
                </a:solidFill>
                <a:latin typeface="Arial"/>
                <a:cs typeface="Arial"/>
              </a:rPr>
              <a:t>Only applies </a:t>
            </a:r>
            <a:r>
              <a:rPr sz="2200" i="1" spc="-5" dirty="0">
                <a:solidFill>
                  <a:srgbClr val="003CA4"/>
                </a:solidFill>
                <a:latin typeface="Arial"/>
                <a:cs typeface="Arial"/>
              </a:rPr>
              <a:t>to </a:t>
            </a:r>
            <a:r>
              <a:rPr sz="2200" i="1" dirty="0">
                <a:solidFill>
                  <a:srgbClr val="003CA4"/>
                </a:solidFill>
                <a:latin typeface="Arial"/>
                <a:cs typeface="Arial"/>
              </a:rPr>
              <a:t>services obtained in </a:t>
            </a:r>
            <a:r>
              <a:rPr sz="2200" i="1" spc="-5" dirty="0">
                <a:solidFill>
                  <a:srgbClr val="003CA4"/>
                </a:solidFill>
                <a:latin typeface="Arial"/>
                <a:cs typeface="Arial"/>
              </a:rPr>
              <a:t>the</a:t>
            </a:r>
            <a:r>
              <a:rPr sz="2200" i="1" spc="-5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003CA4"/>
                </a:solidFill>
                <a:latin typeface="Arial"/>
                <a:cs typeface="Arial"/>
              </a:rPr>
              <a:t>U.S.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60"/>
              </a:spcBef>
              <a:buClr>
                <a:srgbClr val="003CA4"/>
              </a:buClr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Urgent care copay decrease from </a:t>
            </a:r>
            <a:r>
              <a:rPr sz="2200" spc="-5" dirty="0">
                <a:latin typeface="Arial"/>
                <a:cs typeface="Arial"/>
              </a:rPr>
              <a:t>$30 to</a:t>
            </a:r>
            <a:r>
              <a:rPr sz="2200" spc="-4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$20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2EE0CD-B09D-4ABB-9CB5-6E514CD5E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953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5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62877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</a:t>
            </a:r>
            <a:r>
              <a:rPr spc="-80" dirty="0"/>
              <a:t> </a:t>
            </a:r>
            <a:r>
              <a:rPr spc="-5" dirty="0"/>
              <a:t>Care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7286625" cy="2247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 Changes – All</a:t>
            </a:r>
            <a:r>
              <a:rPr sz="2800" spc="-25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03CA4"/>
                </a:solidFill>
                <a:latin typeface="Arial"/>
                <a:cs typeface="Arial"/>
              </a:rPr>
              <a:t>Tiers</a:t>
            </a:r>
            <a:endParaRPr sz="280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226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  <a:tab pos="1856105" algn="l"/>
                <a:tab pos="2539365" algn="l"/>
                <a:tab pos="3562350" algn="l"/>
                <a:tab pos="4385945" algn="l"/>
                <a:tab pos="5581015" algn="l"/>
                <a:tab pos="6279515" algn="l"/>
                <a:tab pos="7039609" algn="l"/>
              </a:tabLst>
            </a:pPr>
            <a:r>
              <a:rPr sz="2200" dirty="0">
                <a:latin typeface="Arial"/>
                <a:cs typeface="Arial"/>
              </a:rPr>
              <a:t>Emergen</a:t>
            </a:r>
            <a:r>
              <a:rPr sz="2200" spc="5" dirty="0">
                <a:latin typeface="Arial"/>
                <a:cs typeface="Arial"/>
              </a:rPr>
              <a:t>c</a:t>
            </a:r>
            <a:r>
              <a:rPr sz="2200" dirty="0">
                <a:latin typeface="Arial"/>
                <a:cs typeface="Arial"/>
              </a:rPr>
              <a:t>y	care	</a:t>
            </a:r>
            <a:r>
              <a:rPr sz="2200" i="1" dirty="0">
                <a:latin typeface="Arial"/>
                <a:cs typeface="Arial"/>
              </a:rPr>
              <a:t>without	admit	</a:t>
            </a:r>
            <a:r>
              <a:rPr sz="2200" dirty="0">
                <a:latin typeface="Arial"/>
                <a:cs typeface="Arial"/>
              </a:rPr>
              <a:t>increase	from	</a:t>
            </a:r>
            <a:r>
              <a:rPr sz="2200" spc="-5" dirty="0">
                <a:latin typeface="Arial"/>
                <a:cs typeface="Arial"/>
              </a:rPr>
              <a:t>$</a:t>
            </a:r>
            <a:r>
              <a:rPr sz="2200" dirty="0">
                <a:latin typeface="Arial"/>
                <a:cs typeface="Arial"/>
              </a:rPr>
              <a:t>200	</a:t>
            </a:r>
            <a:r>
              <a:rPr sz="2200" spc="-5" dirty="0">
                <a:latin typeface="Arial"/>
                <a:cs typeface="Arial"/>
              </a:rPr>
              <a:t>to</a:t>
            </a:r>
            <a:endParaRPr sz="2200">
              <a:latin typeface="Arial"/>
              <a:cs typeface="Arial"/>
            </a:endParaRPr>
          </a:p>
          <a:p>
            <a:pPr marL="304165">
              <a:lnSpc>
                <a:spcPct val="100000"/>
              </a:lnSpc>
              <a:spcBef>
                <a:spcPts val="260"/>
              </a:spcBef>
              <a:tabLst>
                <a:tab pos="1828164" algn="l"/>
              </a:tabLst>
            </a:pPr>
            <a:r>
              <a:rPr sz="2200" spc="-5" dirty="0">
                <a:latin typeface="Arial"/>
                <a:cs typeface="Arial"/>
              </a:rPr>
              <a:t>$300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on</a:t>
            </a:r>
            <a:r>
              <a:rPr sz="2200" spc="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all	tiers</a:t>
            </a:r>
            <a:endParaRPr sz="2200">
              <a:latin typeface="Arial"/>
              <a:cs typeface="Arial"/>
            </a:endParaRPr>
          </a:p>
          <a:p>
            <a:pPr marL="304165" marR="5080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  <a:tab pos="1775460" algn="l"/>
                <a:tab pos="2936240" algn="l"/>
                <a:tab pos="3599179" algn="l"/>
                <a:tab pos="4137025" algn="l"/>
                <a:tab pos="6059805" algn="l"/>
              </a:tabLst>
            </a:pPr>
            <a:r>
              <a:rPr sz="2200" dirty="0">
                <a:latin typeface="Arial"/>
                <a:cs typeface="Arial"/>
              </a:rPr>
              <a:t>Combin</a:t>
            </a:r>
            <a:r>
              <a:rPr sz="2200" spc="5" dirty="0">
                <a:latin typeface="Arial"/>
                <a:cs typeface="Arial"/>
              </a:rPr>
              <a:t>e</a:t>
            </a:r>
            <a:r>
              <a:rPr sz="2200" dirty="0">
                <a:latin typeface="Arial"/>
                <a:cs typeface="Arial"/>
              </a:rPr>
              <a:t>d	medical	</a:t>
            </a:r>
            <a:r>
              <a:rPr sz="2200" spc="-5" dirty="0">
                <a:latin typeface="Arial"/>
                <a:cs typeface="Arial"/>
              </a:rPr>
              <a:t>an</a:t>
            </a:r>
            <a:r>
              <a:rPr sz="2200" dirty="0">
                <a:latin typeface="Arial"/>
                <a:cs typeface="Arial"/>
              </a:rPr>
              <a:t>d	Rx	Out-</a:t>
            </a:r>
            <a:r>
              <a:rPr sz="2200" spc="-5" dirty="0">
                <a:latin typeface="Arial"/>
                <a:cs typeface="Arial"/>
              </a:rPr>
              <a:t>of-</a:t>
            </a:r>
            <a:r>
              <a:rPr sz="2200" dirty="0">
                <a:latin typeface="Arial"/>
                <a:cs typeface="Arial"/>
              </a:rPr>
              <a:t>Pocket	maxim</a:t>
            </a:r>
            <a:r>
              <a:rPr sz="2200" spc="5" dirty="0">
                <a:latin typeface="Arial"/>
                <a:cs typeface="Arial"/>
              </a:rPr>
              <a:t>u</a:t>
            </a:r>
            <a:r>
              <a:rPr sz="2200" dirty="0">
                <a:latin typeface="Arial"/>
                <a:cs typeface="Arial"/>
              </a:rPr>
              <a:t>m  increase </a:t>
            </a:r>
            <a:r>
              <a:rPr sz="2200" spc="-5" dirty="0">
                <a:latin typeface="Arial"/>
                <a:cs typeface="Arial"/>
              </a:rPr>
              <a:t>by $1,000 on </a:t>
            </a:r>
            <a:r>
              <a:rPr sz="2200" dirty="0">
                <a:latin typeface="Arial"/>
                <a:cs typeface="Arial"/>
              </a:rPr>
              <a:t>all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tiers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3255264"/>
            <a:ext cx="7315200" cy="1512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833087-CF95-4977-B7B3-5CE0D00A4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5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90461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Health Savings</a:t>
            </a:r>
            <a:r>
              <a:rPr spc="-60" dirty="0"/>
              <a:t> </a:t>
            </a:r>
            <a:r>
              <a:rPr spc="-5" dirty="0"/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7287895" cy="3775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7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 dirty="0">
              <a:latin typeface="Arial"/>
              <a:cs typeface="Arial"/>
            </a:endParaRPr>
          </a:p>
          <a:p>
            <a:pPr marL="304165" marR="6350" indent="-285750">
              <a:lnSpc>
                <a:spcPct val="110000"/>
              </a:lnSpc>
              <a:spcBef>
                <a:spcPts val="119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  <a:tab pos="1127125" algn="l"/>
                <a:tab pos="2274570" algn="l"/>
                <a:tab pos="3608704" algn="l"/>
                <a:tab pos="4959985" algn="l"/>
                <a:tab pos="6060440" algn="l"/>
              </a:tabLst>
            </a:pPr>
            <a:r>
              <a:rPr sz="2200" dirty="0">
                <a:latin typeface="Arial"/>
                <a:cs typeface="Arial"/>
              </a:rPr>
              <a:t>The	Health	Savin</a:t>
            </a:r>
            <a:r>
              <a:rPr sz="2200" spc="-10" dirty="0">
                <a:latin typeface="Arial"/>
                <a:cs typeface="Arial"/>
              </a:rPr>
              <a:t>g</a:t>
            </a:r>
            <a:r>
              <a:rPr sz="2200" dirty="0">
                <a:latin typeface="Arial"/>
                <a:cs typeface="Arial"/>
              </a:rPr>
              <a:t>s	Account	(HSA)	maximum  contribution will </a:t>
            </a:r>
            <a:r>
              <a:rPr sz="2200" spc="-5" dirty="0">
                <a:latin typeface="Arial"/>
                <a:cs typeface="Arial"/>
              </a:rPr>
              <a:t>be </a:t>
            </a:r>
            <a:r>
              <a:rPr sz="2200" dirty="0">
                <a:latin typeface="Arial"/>
                <a:cs typeface="Arial"/>
              </a:rPr>
              <a:t>increasing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from:</a:t>
            </a:r>
          </a:p>
          <a:p>
            <a:pPr marL="704215" lvl="1" indent="-22860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704215" algn="l"/>
                <a:tab pos="704850" algn="l"/>
                <a:tab pos="1687195" algn="l"/>
                <a:tab pos="2048510" algn="l"/>
                <a:tab pos="3032125" algn="l"/>
                <a:tab pos="3486785" algn="l"/>
                <a:tab pos="4345305" algn="l"/>
                <a:tab pos="5624195" algn="l"/>
              </a:tabLst>
            </a:pPr>
            <a:r>
              <a:rPr sz="2200" spc="-5" dirty="0">
                <a:latin typeface="Arial"/>
                <a:cs typeface="Arial"/>
              </a:rPr>
              <a:t>$3,550	to	$3,600	for	</a:t>
            </a:r>
            <a:r>
              <a:rPr sz="2200" dirty="0">
                <a:latin typeface="Arial"/>
                <a:cs typeface="Arial"/>
              </a:rPr>
              <a:t>single	coverage	(includes</a:t>
            </a:r>
            <a:r>
              <a:rPr sz="2200" spc="30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UC</a:t>
            </a:r>
            <a:endParaRPr sz="2200" dirty="0">
              <a:latin typeface="Arial"/>
              <a:cs typeface="Arial"/>
            </a:endParaRPr>
          </a:p>
          <a:p>
            <a:pPr marL="704215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latin typeface="Arial"/>
                <a:cs typeface="Arial"/>
              </a:rPr>
              <a:t>Contribution)</a:t>
            </a:r>
          </a:p>
          <a:p>
            <a:pPr marL="704215" marR="5080" lvl="1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704215" algn="l"/>
                <a:tab pos="704850" algn="l"/>
                <a:tab pos="1687195" algn="l"/>
                <a:tab pos="2048510" algn="l"/>
                <a:tab pos="3032125" algn="l"/>
                <a:tab pos="3486785" algn="l"/>
                <a:tab pos="4345305" algn="l"/>
                <a:tab pos="5624195" algn="l"/>
                <a:tab pos="6870700" algn="l"/>
              </a:tabLst>
            </a:pPr>
            <a:r>
              <a:rPr sz="2200" spc="-5" dirty="0">
                <a:latin typeface="Arial"/>
                <a:cs typeface="Arial"/>
              </a:rPr>
              <a:t>$7,</a:t>
            </a:r>
            <a:r>
              <a:rPr sz="2200" dirty="0">
                <a:latin typeface="Arial"/>
                <a:cs typeface="Arial"/>
              </a:rPr>
              <a:t>100	</a:t>
            </a:r>
            <a:r>
              <a:rPr sz="2200" spc="-5" dirty="0">
                <a:latin typeface="Arial"/>
                <a:cs typeface="Arial"/>
              </a:rPr>
              <a:t>t</a:t>
            </a:r>
            <a:r>
              <a:rPr sz="2200" dirty="0">
                <a:latin typeface="Arial"/>
                <a:cs typeface="Arial"/>
              </a:rPr>
              <a:t>o	</a:t>
            </a:r>
            <a:r>
              <a:rPr sz="2200" spc="-5" dirty="0">
                <a:latin typeface="Arial"/>
                <a:cs typeface="Arial"/>
              </a:rPr>
              <a:t>$7,</a:t>
            </a:r>
            <a:r>
              <a:rPr sz="2200" dirty="0">
                <a:latin typeface="Arial"/>
                <a:cs typeface="Arial"/>
              </a:rPr>
              <a:t>200	</a:t>
            </a:r>
            <a:r>
              <a:rPr sz="2200" spc="-5" dirty="0">
                <a:latin typeface="Arial"/>
                <a:cs typeface="Arial"/>
              </a:rPr>
              <a:t>fo</a:t>
            </a:r>
            <a:r>
              <a:rPr sz="2200" dirty="0">
                <a:latin typeface="Arial"/>
                <a:cs typeface="Arial"/>
              </a:rPr>
              <a:t>r	family	coverage	(inc</a:t>
            </a:r>
            <a:r>
              <a:rPr sz="2200" spc="5" dirty="0">
                <a:latin typeface="Arial"/>
                <a:cs typeface="Arial"/>
              </a:rPr>
              <a:t>l</a:t>
            </a:r>
            <a:r>
              <a:rPr sz="2200" dirty="0">
                <a:latin typeface="Arial"/>
                <a:cs typeface="Arial"/>
              </a:rPr>
              <a:t>u</a:t>
            </a:r>
            <a:r>
              <a:rPr sz="2200" spc="-10" dirty="0">
                <a:latin typeface="Arial"/>
                <a:cs typeface="Arial"/>
              </a:rPr>
              <a:t>d</a:t>
            </a:r>
            <a:r>
              <a:rPr sz="2200" dirty="0">
                <a:latin typeface="Arial"/>
                <a:cs typeface="Arial"/>
              </a:rPr>
              <a:t>es	UC  contribution)</a:t>
            </a:r>
          </a:p>
          <a:p>
            <a:pPr marL="704215" marR="6350" lvl="1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704215" algn="l"/>
                <a:tab pos="704850" algn="l"/>
                <a:tab pos="1687830" algn="l"/>
                <a:tab pos="2888615" algn="l"/>
                <a:tab pos="4462780" algn="l"/>
                <a:tab pos="4917440" algn="l"/>
                <a:tab pos="5652135" algn="l"/>
                <a:tab pos="6806565" algn="l"/>
              </a:tabLst>
            </a:pPr>
            <a:r>
              <a:rPr sz="2200" spc="-5" dirty="0">
                <a:latin typeface="Arial"/>
                <a:cs typeface="Arial"/>
              </a:rPr>
              <a:t>$1,</a:t>
            </a:r>
            <a:r>
              <a:rPr sz="2200" dirty="0">
                <a:latin typeface="Arial"/>
                <a:cs typeface="Arial"/>
              </a:rPr>
              <a:t>000	catc</a:t>
            </a:r>
            <a:r>
              <a:rPr sz="2200" spc="-5" dirty="0">
                <a:latin typeface="Arial"/>
                <a:cs typeface="Arial"/>
              </a:rPr>
              <a:t>h-u</a:t>
            </a:r>
            <a:r>
              <a:rPr sz="2200" dirty="0">
                <a:latin typeface="Arial"/>
                <a:cs typeface="Arial"/>
              </a:rPr>
              <a:t>p	contribution	</a:t>
            </a:r>
            <a:r>
              <a:rPr sz="2200" spc="-5" dirty="0">
                <a:latin typeface="Arial"/>
                <a:cs typeface="Arial"/>
              </a:rPr>
              <a:t>fo</a:t>
            </a:r>
            <a:r>
              <a:rPr sz="2200" dirty="0">
                <a:latin typeface="Arial"/>
                <a:cs typeface="Arial"/>
              </a:rPr>
              <a:t>r	each	mem</a:t>
            </a:r>
            <a:r>
              <a:rPr sz="2200" spc="5" dirty="0">
                <a:latin typeface="Arial"/>
                <a:cs typeface="Arial"/>
              </a:rPr>
              <a:t>b</a:t>
            </a:r>
            <a:r>
              <a:rPr sz="2200" dirty="0">
                <a:latin typeface="Arial"/>
                <a:cs typeface="Arial"/>
              </a:rPr>
              <a:t>er	and  each family member who </a:t>
            </a:r>
            <a:r>
              <a:rPr sz="2200" spc="-5" dirty="0">
                <a:latin typeface="Arial"/>
                <a:cs typeface="Arial"/>
              </a:rPr>
              <a:t>are </a:t>
            </a:r>
            <a:r>
              <a:rPr sz="2200" dirty="0">
                <a:latin typeface="Arial"/>
                <a:cs typeface="Arial"/>
              </a:rPr>
              <a:t>least </a:t>
            </a:r>
            <a:r>
              <a:rPr sz="2200" spc="-5" dirty="0">
                <a:latin typeface="Arial"/>
                <a:cs typeface="Arial"/>
              </a:rPr>
              <a:t>55 </a:t>
            </a:r>
            <a:r>
              <a:rPr sz="2200" dirty="0">
                <a:latin typeface="Arial"/>
                <a:cs typeface="Arial"/>
              </a:rPr>
              <a:t>years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old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EE08EA-90AF-433D-9B25-ED6B5AE4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876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11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4632" y="2572451"/>
            <a:ext cx="4138168" cy="14792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6775" marR="5080" indent="-854710">
              <a:lnSpc>
                <a:spcPct val="114100"/>
              </a:lnSpc>
            </a:pP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lang="en-US" sz="4400" b="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4400" b="0" dirty="0">
                <a:solidFill>
                  <a:srgbClr val="FFFFFF"/>
                </a:solidFill>
                <a:latin typeface="Arial"/>
                <a:cs typeface="Arial"/>
              </a:rPr>
              <a:t>Medical  </a:t>
            </a: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Plans</a:t>
            </a:r>
            <a:endParaRPr sz="4400" dirty="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A3366-C190-42E9-B074-E75AF7E14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4953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63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26682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Dental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25823" y="1548384"/>
            <a:ext cx="349885" cy="320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full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8329" y="1548384"/>
            <a:ext cx="2346960" cy="320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43890" algn="l"/>
                <a:tab pos="1106805" algn="l"/>
              </a:tabLst>
            </a:pPr>
            <a:r>
              <a:rPr sz="2000" spc="-5" dirty="0">
                <a:latin typeface="Arial"/>
                <a:cs typeface="Arial"/>
              </a:rPr>
              <a:t>cost	for	employees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7783" y="1548384"/>
            <a:ext cx="1407160" cy="320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1345" algn="l"/>
              </a:tabLst>
            </a:pPr>
            <a:r>
              <a:rPr sz="2000" spc="-10" dirty="0">
                <a:latin typeface="Arial"/>
                <a:cs typeface="Arial"/>
              </a:rPr>
              <a:t>an</a:t>
            </a:r>
            <a:r>
              <a:rPr sz="2000" spc="-5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" dirty="0">
                <a:latin typeface="Arial"/>
                <a:cs typeface="Arial"/>
              </a:rPr>
              <a:t>el</a:t>
            </a:r>
            <a:r>
              <a:rPr sz="2000" spc="0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gi</a:t>
            </a:r>
            <a:r>
              <a:rPr sz="2000" dirty="0">
                <a:latin typeface="Arial"/>
                <a:cs typeface="Arial"/>
              </a:rPr>
              <a:t>b</a:t>
            </a:r>
            <a:r>
              <a:rPr sz="2000" spc="-5" dirty="0">
                <a:latin typeface="Arial"/>
                <a:cs typeface="Arial"/>
              </a:rPr>
              <a:t>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6874" y="1136903"/>
            <a:ext cx="4473575" cy="189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Arial"/>
                <a:cs typeface="Arial"/>
              </a:rPr>
              <a:t>Delta Dental continues as the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vendor</a:t>
            </a:r>
            <a:endParaRPr sz="2000">
              <a:latin typeface="Arial"/>
              <a:cs typeface="Arial"/>
            </a:endParaRPr>
          </a:p>
          <a:p>
            <a:pPr marL="298450" marR="1590675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832485" algn="l"/>
                <a:tab pos="2087245" algn="l"/>
                <a:tab pos="2465705" algn="l"/>
              </a:tabLst>
            </a:pPr>
            <a:r>
              <a:rPr sz="2000" spc="-5" dirty="0">
                <a:latin typeface="Arial"/>
                <a:cs typeface="Arial"/>
              </a:rPr>
              <a:t>UC	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-5" dirty="0">
                <a:latin typeface="Arial"/>
                <a:cs typeface="Arial"/>
              </a:rPr>
              <a:t>ontinues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pay  dependents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Arial"/>
                <a:cs typeface="Arial"/>
              </a:rPr>
              <a:t>Benefit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changes: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000" spc="-5" dirty="0">
                <a:latin typeface="Arial"/>
                <a:cs typeface="Arial"/>
              </a:rPr>
              <a:t>PPO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plan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30300" rIns="0" bIns="0" rtlCol="0">
            <a:spAutoFit/>
          </a:bodyPr>
          <a:lstStyle/>
          <a:p>
            <a:pPr marL="128143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1281430" algn="l"/>
                <a:tab pos="1282065" algn="l"/>
                <a:tab pos="2260600" algn="l"/>
                <a:tab pos="2927350" algn="l"/>
                <a:tab pos="4722495" algn="l"/>
                <a:tab pos="6362065" algn="l"/>
              </a:tabLst>
            </a:pPr>
            <a:r>
              <a:rPr sz="2000" spc="-5" dirty="0"/>
              <a:t>Cr</a:t>
            </a:r>
            <a:r>
              <a:rPr sz="2000" dirty="0"/>
              <a:t>o</a:t>
            </a:r>
            <a:r>
              <a:rPr sz="2000" spc="-5" dirty="0"/>
              <a:t>wn</a:t>
            </a:r>
            <a:r>
              <a:rPr sz="2000" dirty="0"/>
              <a:t>	</a:t>
            </a:r>
            <a:r>
              <a:rPr sz="2000" spc="-10" dirty="0"/>
              <a:t>an</a:t>
            </a:r>
            <a:r>
              <a:rPr sz="2000" spc="-5" dirty="0"/>
              <a:t>d</a:t>
            </a:r>
            <a:r>
              <a:rPr sz="2000" dirty="0"/>
              <a:t>	</a:t>
            </a:r>
            <a:r>
              <a:rPr sz="2000" spc="-5" dirty="0"/>
              <a:t>Prosthodontic</a:t>
            </a:r>
            <a:r>
              <a:rPr sz="2000" dirty="0"/>
              <a:t>	</a:t>
            </a:r>
            <a:r>
              <a:rPr sz="2000" spc="-5" dirty="0"/>
              <a:t>r</a:t>
            </a:r>
            <a:r>
              <a:rPr sz="2000" spc="-15" dirty="0"/>
              <a:t>e</a:t>
            </a:r>
            <a:r>
              <a:rPr sz="2000" spc="-5" dirty="0"/>
              <a:t>pla</a:t>
            </a:r>
            <a:r>
              <a:rPr sz="2000" dirty="0"/>
              <a:t>c</a:t>
            </a:r>
            <a:r>
              <a:rPr sz="2000" spc="-5" dirty="0"/>
              <a:t>ement</a:t>
            </a:r>
            <a:r>
              <a:rPr sz="2000" dirty="0"/>
              <a:t>	</a:t>
            </a:r>
            <a:r>
              <a:rPr sz="2000" spc="-5" dirty="0"/>
              <a:t>fre</a:t>
            </a:r>
            <a:r>
              <a:rPr sz="2000" spc="-15" dirty="0"/>
              <a:t>q</a:t>
            </a:r>
            <a:r>
              <a:rPr sz="2000" spc="-5" dirty="0"/>
              <a:t>uency</a:t>
            </a:r>
            <a:endParaRPr sz="2000"/>
          </a:p>
          <a:p>
            <a:pPr marL="1281430">
              <a:lnSpc>
                <a:spcPct val="100000"/>
              </a:lnSpc>
              <a:spcBef>
                <a:spcPts val="240"/>
              </a:spcBef>
            </a:pPr>
            <a:r>
              <a:rPr sz="2000" spc="-5" dirty="0"/>
              <a:t>change from once every 5 years to once every 7</a:t>
            </a:r>
            <a:r>
              <a:rPr sz="2000" spc="55" dirty="0"/>
              <a:t> </a:t>
            </a:r>
            <a:r>
              <a:rPr sz="2000" spc="-5" dirty="0"/>
              <a:t>years</a:t>
            </a:r>
            <a:endParaRPr sz="2000"/>
          </a:p>
          <a:p>
            <a:pPr marL="1281430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1281430" algn="l"/>
                <a:tab pos="1282065" algn="l"/>
              </a:tabLst>
            </a:pPr>
            <a:r>
              <a:rPr sz="2000" spc="-5" dirty="0"/>
              <a:t>Covered Exams reduced from 4 per year to 2 per</a:t>
            </a:r>
            <a:r>
              <a:rPr sz="2000" spc="20" dirty="0"/>
              <a:t> </a:t>
            </a:r>
            <a:r>
              <a:rPr sz="2000" spc="-5" dirty="0"/>
              <a:t>year</a:t>
            </a:r>
            <a:endParaRPr sz="2000"/>
          </a:p>
          <a:p>
            <a:pPr marL="367030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367030" algn="l"/>
                <a:tab pos="367665" algn="l"/>
              </a:tabLst>
            </a:pPr>
            <a:r>
              <a:rPr sz="2000" spc="-5" dirty="0"/>
              <a:t>HMO</a:t>
            </a:r>
            <a:r>
              <a:rPr sz="2000" spc="-85" dirty="0"/>
              <a:t> </a:t>
            </a:r>
            <a:r>
              <a:rPr sz="2000" spc="-5" dirty="0"/>
              <a:t>plan</a:t>
            </a:r>
            <a:endParaRPr sz="2000"/>
          </a:p>
          <a:p>
            <a:pPr marL="824230" lvl="1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824230" algn="l"/>
                <a:tab pos="824865" algn="l"/>
              </a:tabLst>
            </a:pPr>
            <a:r>
              <a:rPr sz="2000" spc="-5" dirty="0">
                <a:latin typeface="Arial"/>
                <a:cs typeface="Arial"/>
              </a:rPr>
              <a:t>Crown Fusion copay increase from $50 to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$150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04FF3F-1AE6-48A2-95D2-7029B0258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314" y="512114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21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23698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65" dirty="0"/>
              <a:t>V</a:t>
            </a:r>
            <a:r>
              <a:rPr spc="-5" dirty="0"/>
              <a:t>ision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6874" y="1136141"/>
            <a:ext cx="7418705" cy="340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600" spc="-5" dirty="0">
                <a:latin typeface="Arial"/>
                <a:cs typeface="Arial"/>
              </a:rPr>
              <a:t>VSP continues as the</a:t>
            </a:r>
            <a:r>
              <a:rPr sz="2600" spc="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vendor</a:t>
            </a:r>
            <a:endParaRPr sz="2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600" spc="-5" dirty="0">
                <a:latin typeface="Arial"/>
                <a:cs typeface="Arial"/>
              </a:rPr>
              <a:t>Network change from VSP Choice to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Advantage</a:t>
            </a:r>
            <a:endParaRPr sz="26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600" spc="-5" dirty="0">
                <a:latin typeface="Arial"/>
                <a:cs typeface="Arial"/>
              </a:rPr>
              <a:t>Minimal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disruption</a:t>
            </a:r>
            <a:endParaRPr sz="2600">
              <a:latin typeface="Arial"/>
              <a:cs typeface="Arial"/>
            </a:endParaRPr>
          </a:p>
          <a:p>
            <a:pPr marL="1212850" lvl="2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1212215" algn="l"/>
                <a:tab pos="1212850" algn="l"/>
              </a:tabLst>
            </a:pPr>
            <a:r>
              <a:rPr sz="2600" spc="-5" dirty="0">
                <a:latin typeface="Arial"/>
                <a:cs typeface="Arial"/>
              </a:rPr>
              <a:t>98%+ provider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match</a:t>
            </a:r>
            <a:endParaRPr sz="26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600" spc="-15" dirty="0">
                <a:latin typeface="Arial"/>
                <a:cs typeface="Arial"/>
              </a:rPr>
              <a:t>Walmart </a:t>
            </a:r>
            <a:r>
              <a:rPr sz="2600" spc="-10" dirty="0">
                <a:latin typeface="Arial"/>
                <a:cs typeface="Arial"/>
              </a:rPr>
              <a:t>Vision </a:t>
            </a:r>
            <a:r>
              <a:rPr sz="2600" spc="-5" dirty="0">
                <a:latin typeface="Arial"/>
                <a:cs typeface="Arial"/>
              </a:rPr>
              <a:t>Centers added to</a:t>
            </a:r>
            <a:r>
              <a:rPr sz="2600" spc="8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network</a:t>
            </a:r>
            <a:endParaRPr sz="2600">
              <a:latin typeface="Arial"/>
              <a:cs typeface="Arial"/>
            </a:endParaRPr>
          </a:p>
          <a:p>
            <a:pPr marL="298450" marR="5080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600" spc="-5" dirty="0">
                <a:latin typeface="Arial"/>
                <a:cs typeface="Arial"/>
              </a:rPr>
              <a:t>UC </a:t>
            </a:r>
            <a:r>
              <a:rPr sz="2600" dirty="0">
                <a:latin typeface="Arial"/>
                <a:cs typeface="Arial"/>
              </a:rPr>
              <a:t>continues </a:t>
            </a:r>
            <a:r>
              <a:rPr sz="2600" spc="-5" dirty="0">
                <a:latin typeface="Arial"/>
                <a:cs typeface="Arial"/>
              </a:rPr>
              <a:t>to </a:t>
            </a:r>
            <a:r>
              <a:rPr sz="2600" dirty="0">
                <a:latin typeface="Arial"/>
                <a:cs typeface="Arial"/>
              </a:rPr>
              <a:t>pay the </a:t>
            </a:r>
            <a:r>
              <a:rPr sz="2600" spc="-5" dirty="0">
                <a:latin typeface="Arial"/>
                <a:cs typeface="Arial"/>
              </a:rPr>
              <a:t>full cost for employees  and eligible</a:t>
            </a:r>
            <a:r>
              <a:rPr sz="2600" spc="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dependents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4738F2-645B-4ABA-994A-09B9ACED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0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19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364229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ARAG Legal</a:t>
            </a:r>
            <a:r>
              <a:rPr spc="-65" dirty="0"/>
              <a:t> </a:t>
            </a:r>
            <a:r>
              <a:rPr spc="-5" dirty="0"/>
              <a:t>Plan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6874" y="1136650"/>
            <a:ext cx="7418705" cy="1165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ARAG continues </a:t>
            </a:r>
            <a:r>
              <a:rPr sz="2200" spc="-5" dirty="0">
                <a:latin typeface="Arial"/>
                <a:cs typeface="Arial"/>
              </a:rPr>
              <a:t>as the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vendor</a:t>
            </a:r>
            <a:endParaRPr sz="2200">
              <a:latin typeface="Arial"/>
              <a:cs typeface="Arial"/>
            </a:endParaRPr>
          </a:p>
          <a:p>
            <a:pPr marL="298450" marR="5080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990600" algn="l"/>
                <a:tab pos="2197100" algn="l"/>
                <a:tab pos="2796540" algn="l"/>
                <a:tab pos="4034154" algn="l"/>
                <a:tab pos="5193665" algn="l"/>
                <a:tab pos="6105525" algn="l"/>
                <a:tab pos="6472555" algn="l"/>
              </a:tabLst>
            </a:pPr>
            <a:r>
              <a:rPr sz="2200" dirty="0">
                <a:latin typeface="Arial"/>
                <a:cs typeface="Arial"/>
              </a:rPr>
              <a:t>New	Diversity	a</a:t>
            </a:r>
            <a:r>
              <a:rPr sz="2200" spc="-10" dirty="0">
                <a:latin typeface="Arial"/>
                <a:cs typeface="Arial"/>
              </a:rPr>
              <a:t>n</a:t>
            </a:r>
            <a:r>
              <a:rPr sz="2200" dirty="0">
                <a:latin typeface="Arial"/>
                <a:cs typeface="Arial"/>
              </a:rPr>
              <a:t>d	Inclusion	services	</a:t>
            </a:r>
            <a:r>
              <a:rPr sz="2200" spc="-5" dirty="0">
                <a:latin typeface="Arial"/>
                <a:cs typeface="Arial"/>
              </a:rPr>
              <a:t>adde</a:t>
            </a:r>
            <a:r>
              <a:rPr sz="2200" dirty="0">
                <a:latin typeface="Arial"/>
                <a:cs typeface="Arial"/>
              </a:rPr>
              <a:t>d	</a:t>
            </a:r>
            <a:r>
              <a:rPr sz="2200" spc="-5" dirty="0">
                <a:latin typeface="Arial"/>
                <a:cs typeface="Arial"/>
              </a:rPr>
              <a:t>t</a:t>
            </a:r>
            <a:r>
              <a:rPr sz="2200" dirty="0">
                <a:latin typeface="Arial"/>
                <a:cs typeface="Arial"/>
              </a:rPr>
              <a:t>o	support  </a:t>
            </a:r>
            <a:r>
              <a:rPr sz="2200" spc="-5" dirty="0">
                <a:latin typeface="Arial"/>
                <a:cs typeface="Arial"/>
              </a:rPr>
              <a:t>the needs of </a:t>
            </a:r>
            <a:r>
              <a:rPr sz="2200" spc="-10" dirty="0">
                <a:latin typeface="Arial"/>
                <a:cs typeface="Arial"/>
              </a:rPr>
              <a:t>UC’s </a:t>
            </a:r>
            <a:r>
              <a:rPr sz="2200" dirty="0">
                <a:latin typeface="Arial"/>
                <a:cs typeface="Arial"/>
              </a:rPr>
              <a:t>diverse</a:t>
            </a:r>
            <a:r>
              <a:rPr sz="2200" spc="-4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population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54074" y="2395473"/>
            <a:ext cx="5955665" cy="168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Domestic Partnership</a:t>
            </a:r>
            <a:r>
              <a:rPr sz="2200" spc="-20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Agreements</a:t>
            </a:r>
          </a:p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Funeral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Directives</a:t>
            </a:r>
          </a:p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Hospital </a:t>
            </a:r>
            <a:r>
              <a:rPr sz="2200" spc="-5" dirty="0">
                <a:latin typeface="Arial"/>
                <a:cs typeface="Arial"/>
              </a:rPr>
              <a:t>Visitation</a:t>
            </a:r>
            <a:r>
              <a:rPr sz="2200" spc="-19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Authorizations</a:t>
            </a:r>
          </a:p>
          <a:p>
            <a:pPr marL="298450" indent="-28575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1428750" algn="l"/>
                <a:tab pos="2700020" algn="l"/>
                <a:tab pos="3956050" algn="l"/>
                <a:tab pos="4464685" algn="l"/>
              </a:tabLst>
            </a:pPr>
            <a:r>
              <a:rPr sz="2200" dirty="0">
                <a:latin typeface="Arial"/>
                <a:cs typeface="Arial"/>
              </a:rPr>
              <a:t>Gender	Ident</a:t>
            </a:r>
            <a:r>
              <a:rPr sz="2200" spc="5" dirty="0">
                <a:latin typeface="Arial"/>
                <a:cs typeface="Arial"/>
              </a:rPr>
              <a:t>i</a:t>
            </a:r>
            <a:r>
              <a:rPr sz="2200" dirty="0">
                <a:latin typeface="Arial"/>
                <a:cs typeface="Arial"/>
              </a:rPr>
              <a:t>fier	changes	</a:t>
            </a:r>
            <a:r>
              <a:rPr sz="2200" spc="-5" dirty="0">
                <a:latin typeface="Arial"/>
                <a:cs typeface="Arial"/>
              </a:rPr>
              <a:t>o</a:t>
            </a:r>
            <a:r>
              <a:rPr sz="2200" dirty="0">
                <a:latin typeface="Arial"/>
                <a:cs typeface="Arial"/>
              </a:rPr>
              <a:t>n	government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483093" y="3730752"/>
            <a:ext cx="833755" cy="35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latin typeface="Arial"/>
                <a:cs typeface="Arial"/>
              </a:rPr>
              <a:t>issued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6874" y="4099559"/>
            <a:ext cx="6808470" cy="1241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650">
              <a:lnSpc>
                <a:spcPct val="100000"/>
              </a:lnSpc>
            </a:pPr>
            <a:r>
              <a:rPr sz="2200" dirty="0">
                <a:latin typeface="Arial"/>
                <a:cs typeface="Arial"/>
              </a:rPr>
              <a:t>documents</a:t>
            </a:r>
            <a:endParaRPr sz="22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Paid in full when working with </a:t>
            </a:r>
            <a:r>
              <a:rPr sz="2200" spc="-5" dirty="0">
                <a:latin typeface="Arial"/>
                <a:cs typeface="Arial"/>
              </a:rPr>
              <a:t>an in-network</a:t>
            </a:r>
            <a:r>
              <a:rPr sz="2200" spc="-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attorney</a:t>
            </a:r>
            <a:endParaRPr sz="22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No rate changes </a:t>
            </a:r>
            <a:r>
              <a:rPr sz="2200" spc="-5" dirty="0">
                <a:latin typeface="Arial"/>
                <a:cs typeface="Arial"/>
              </a:rPr>
              <a:t>for</a:t>
            </a:r>
            <a:r>
              <a:rPr sz="2200" spc="-6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employees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ED858D-0782-47E4-8BFC-D6312EBB1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257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5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2037527"/>
            <a:ext cx="8001000" cy="282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2050" marR="1202055" algn="ctr">
              <a:lnSpc>
                <a:spcPct val="114100"/>
              </a:lnSpc>
            </a:pPr>
            <a:r>
              <a:rPr lang="en-US" sz="4400" b="0" spc="-5" dirty="0">
                <a:solidFill>
                  <a:srgbClr val="FFFFFF"/>
                </a:solidFill>
                <a:latin typeface="Arial"/>
                <a:cs typeface="Arial"/>
              </a:rPr>
              <a:t>Faculty and Staff</a:t>
            </a:r>
            <a:br>
              <a:rPr lang="en-US" sz="4400" b="0" spc="-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4400" b="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Enrollment </a:t>
            </a:r>
            <a:r>
              <a:rPr lang="en-US" sz="4400" b="0" spc="-5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 Benefits</a:t>
            </a:r>
            <a:r>
              <a:rPr sz="4400" b="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0" spc="-5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endParaRPr sz="4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2400" b="0" i="1" spc="-5" dirty="0">
                <a:solidFill>
                  <a:srgbClr val="FFF050"/>
                </a:solidFill>
                <a:latin typeface="Arial"/>
                <a:cs typeface="Arial"/>
              </a:rPr>
              <a:t>Plan changes </a:t>
            </a:r>
            <a:r>
              <a:rPr sz="2400" b="0" i="1" dirty="0">
                <a:solidFill>
                  <a:srgbClr val="FFF050"/>
                </a:solidFill>
                <a:latin typeface="Arial"/>
                <a:cs typeface="Arial"/>
              </a:rPr>
              <a:t>for </a:t>
            </a:r>
            <a:r>
              <a:rPr sz="2400" b="0" i="1" spc="-5" dirty="0">
                <a:solidFill>
                  <a:srgbClr val="FFF050"/>
                </a:solidFill>
                <a:latin typeface="Arial"/>
                <a:cs typeface="Arial"/>
              </a:rPr>
              <a:t>2021 effective January </a:t>
            </a:r>
            <a:r>
              <a:rPr sz="2400" b="0" i="1" dirty="0">
                <a:solidFill>
                  <a:srgbClr val="FFF050"/>
                </a:solidFill>
                <a:latin typeface="Arial"/>
                <a:cs typeface="Arial"/>
              </a:rPr>
              <a:t>1,</a:t>
            </a:r>
            <a:r>
              <a:rPr sz="2400" b="0" i="1" spc="75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2400" b="0" i="1" spc="-5" dirty="0">
                <a:solidFill>
                  <a:srgbClr val="FFF050"/>
                </a:solidFill>
                <a:latin typeface="Arial"/>
                <a:cs typeface="Arial"/>
              </a:rPr>
              <a:t>2021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44C283-13FE-45BD-A2E3-85CD56222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00" y="52232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0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1831339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Disability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80282" y="1107185"/>
            <a:ext cx="4535170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63625" algn="l"/>
                <a:tab pos="2062480" algn="l"/>
                <a:tab pos="3571875" algn="l"/>
                <a:tab pos="4097654" algn="l"/>
              </a:tabLst>
            </a:pPr>
            <a:r>
              <a:rPr sz="2400" dirty="0">
                <a:latin typeface="Arial"/>
                <a:cs typeface="Arial"/>
              </a:rPr>
              <a:t>G</a:t>
            </a:r>
            <a:r>
              <a:rPr sz="2400" spc="-10" dirty="0">
                <a:latin typeface="Arial"/>
                <a:cs typeface="Arial"/>
              </a:rPr>
              <a:t>r</a:t>
            </a:r>
            <a:r>
              <a:rPr sz="2400" spc="-5" dirty="0">
                <a:latin typeface="Arial"/>
                <a:cs typeface="Arial"/>
              </a:rPr>
              <a:t>oup</a:t>
            </a:r>
            <a:r>
              <a:rPr sz="2400" dirty="0">
                <a:latin typeface="Arial"/>
                <a:cs typeface="Arial"/>
              </a:rPr>
              <a:t>	(LFG)	</a:t>
            </a:r>
            <a:r>
              <a:rPr sz="2400" spc="-5" dirty="0">
                <a:latin typeface="Arial"/>
                <a:cs typeface="Arial"/>
              </a:rPr>
              <a:t>continues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as</a:t>
            </a:r>
            <a:r>
              <a:rPr sz="2400" dirty="0">
                <a:latin typeface="Arial"/>
                <a:cs typeface="Arial"/>
              </a:rPr>
              <a:t>	the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6874" y="1070609"/>
            <a:ext cx="2703830" cy="805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1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  <a:tab pos="1470025" algn="l"/>
              </a:tabLst>
            </a:pPr>
            <a:r>
              <a:rPr sz="2400" spc="-5" dirty="0">
                <a:latin typeface="Arial"/>
                <a:cs typeface="Arial"/>
              </a:rPr>
              <a:t>Lin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5" dirty="0">
                <a:latin typeface="Arial"/>
                <a:cs typeface="Arial"/>
              </a:rPr>
              <a:t>Financ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al  vendor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703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367030" algn="l"/>
                <a:tab pos="367665" algn="l"/>
              </a:tabLst>
            </a:pPr>
            <a:r>
              <a:rPr dirty="0"/>
              <a:t>No rate </a:t>
            </a:r>
            <a:r>
              <a:rPr spc="-5" dirty="0"/>
              <a:t>increases </a:t>
            </a:r>
            <a:r>
              <a:rPr dirty="0"/>
              <a:t>for </a:t>
            </a:r>
            <a:r>
              <a:rPr spc="-5" dirty="0"/>
              <a:t>Basic or </a:t>
            </a:r>
            <a:r>
              <a:rPr spc="-20" dirty="0"/>
              <a:t>Voluntary </a:t>
            </a:r>
            <a:r>
              <a:rPr spc="-30" dirty="0"/>
              <a:t>Short-Term</a:t>
            </a:r>
          </a:p>
          <a:p>
            <a:pPr marL="367030">
              <a:lnSpc>
                <a:spcPct val="100000"/>
              </a:lnSpc>
              <a:spcBef>
                <a:spcPts val="285"/>
              </a:spcBef>
            </a:pPr>
            <a:r>
              <a:rPr spc="-5" dirty="0"/>
              <a:t>Disability</a:t>
            </a:r>
          </a:p>
          <a:p>
            <a:pPr marL="367030" marR="5080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367030" algn="l"/>
                <a:tab pos="367665" algn="l"/>
                <a:tab pos="1479550" algn="l"/>
                <a:tab pos="2150110" algn="l"/>
                <a:tab pos="3738879" algn="l"/>
                <a:tab pos="5513070" algn="l"/>
                <a:tab pos="7051040" algn="l"/>
              </a:tabLst>
            </a:pPr>
            <a:r>
              <a:rPr spc="-5" dirty="0"/>
              <a:t>Rates	for	</a:t>
            </a:r>
            <a:r>
              <a:rPr spc="-130" dirty="0"/>
              <a:t>V</a:t>
            </a:r>
            <a:r>
              <a:rPr spc="-5" dirty="0"/>
              <a:t>o</a:t>
            </a:r>
            <a:r>
              <a:rPr dirty="0"/>
              <a:t>l</a:t>
            </a:r>
            <a:r>
              <a:rPr spc="-5" dirty="0"/>
              <a:t>untary</a:t>
            </a:r>
            <a:r>
              <a:rPr dirty="0"/>
              <a:t>	</a:t>
            </a:r>
            <a:r>
              <a:rPr spc="-5" dirty="0"/>
              <a:t>Lon</a:t>
            </a:r>
            <a:r>
              <a:rPr spc="-10" dirty="0"/>
              <a:t>g</a:t>
            </a:r>
            <a:r>
              <a:rPr spc="-5" dirty="0"/>
              <a:t>-</a:t>
            </a:r>
            <a:r>
              <a:rPr spc="-265" dirty="0"/>
              <a:t>T</a:t>
            </a:r>
            <a:r>
              <a:rPr spc="-5" dirty="0"/>
              <a:t>erm	Disabil</a:t>
            </a:r>
            <a:r>
              <a:rPr dirty="0"/>
              <a:t>ity	</a:t>
            </a:r>
            <a:r>
              <a:rPr spc="-5" dirty="0"/>
              <a:t>w</a:t>
            </a:r>
            <a:r>
              <a:rPr dirty="0"/>
              <a:t>i</a:t>
            </a:r>
            <a:r>
              <a:rPr spc="-5" dirty="0"/>
              <a:t>ll  increase an average of</a:t>
            </a:r>
            <a:r>
              <a:rPr spc="5" dirty="0"/>
              <a:t> </a:t>
            </a:r>
            <a:r>
              <a:rPr spc="-5" dirty="0"/>
              <a:t>33%</a:t>
            </a:r>
          </a:p>
          <a:p>
            <a:pPr marL="824230" marR="5715" lvl="1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824230" algn="l"/>
                <a:tab pos="824865" algn="l"/>
              </a:tabLst>
            </a:pPr>
            <a:r>
              <a:rPr sz="2400" dirty="0">
                <a:latin typeface="Arial"/>
                <a:cs typeface="Arial"/>
              </a:rPr>
              <a:t>Employee premium increases will range from </a:t>
            </a:r>
            <a:r>
              <a:rPr sz="2400" spc="-5" dirty="0">
                <a:latin typeface="Arial"/>
                <a:cs typeface="Arial"/>
              </a:rPr>
              <a:t>$1  to $75 per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month</a:t>
            </a:r>
            <a:endParaRPr sz="2400" dirty="0">
              <a:latin typeface="Arial"/>
              <a:cs typeface="Arial"/>
            </a:endParaRPr>
          </a:p>
          <a:p>
            <a:pPr marL="824230" lvl="1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824230" algn="l"/>
                <a:tab pos="824865" algn="l"/>
              </a:tabLst>
            </a:pPr>
            <a:r>
              <a:rPr sz="2400" spc="-10" dirty="0">
                <a:latin typeface="Arial"/>
                <a:cs typeface="Arial"/>
              </a:rPr>
              <a:t>Average </a:t>
            </a:r>
            <a:r>
              <a:rPr sz="2400" spc="-5" dirty="0">
                <a:latin typeface="Arial"/>
                <a:cs typeface="Arial"/>
              </a:rPr>
              <a:t>increase is $10.50 per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month</a:t>
            </a:r>
            <a:endParaRPr sz="2400" dirty="0">
              <a:latin typeface="Arial"/>
              <a:cs typeface="Arial"/>
            </a:endParaRPr>
          </a:p>
          <a:p>
            <a:pPr marL="367030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367030" algn="l"/>
                <a:tab pos="367665" algn="l"/>
              </a:tabLst>
            </a:pPr>
            <a:r>
              <a:rPr dirty="0"/>
              <a:t>Not </a:t>
            </a:r>
            <a:r>
              <a:rPr spc="-5" dirty="0"/>
              <a:t>open </a:t>
            </a:r>
            <a:r>
              <a:rPr dirty="0"/>
              <a:t>for </a:t>
            </a:r>
            <a:r>
              <a:rPr spc="-5" dirty="0"/>
              <a:t>enrollment during Open</a:t>
            </a:r>
            <a:r>
              <a:rPr spc="85" dirty="0"/>
              <a:t> </a:t>
            </a:r>
            <a:r>
              <a:rPr spc="-5" dirty="0"/>
              <a:t>Enrollment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DBD349-4A0B-4C0D-BDD8-CC230394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2887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90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74803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Life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3139" y="1107694"/>
            <a:ext cx="7195820" cy="1882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Arial"/>
                <a:cs typeface="Arial"/>
              </a:rPr>
              <a:t>Prudential continues as the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vendor</a:t>
            </a:r>
            <a:endParaRPr sz="20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solidFill>
                  <a:srgbClr val="1E1C11"/>
                </a:solidFill>
                <a:latin typeface="Arial"/>
                <a:cs typeface="Arial"/>
              </a:rPr>
              <a:t>Cost</a:t>
            </a:r>
            <a:r>
              <a:rPr sz="2000" spc="-5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"/>
                <a:cs typeface="Arial"/>
              </a:rPr>
              <a:t>reductions</a:t>
            </a:r>
            <a:endParaRPr sz="2000" dirty="0">
              <a:latin typeface="Arial"/>
              <a:cs typeface="Arial"/>
            </a:endParaRPr>
          </a:p>
          <a:p>
            <a:pPr marL="755650" marR="50800" lvl="1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755650" algn="l"/>
                <a:tab pos="756285" algn="l"/>
                <a:tab pos="1730375" algn="l"/>
                <a:tab pos="2336800" algn="l"/>
                <a:tab pos="3777615" algn="l"/>
              </a:tabLst>
            </a:pPr>
            <a:r>
              <a:rPr sz="2000" spc="-5" dirty="0">
                <a:latin typeface="Arial"/>
                <a:cs typeface="Arial"/>
              </a:rPr>
              <a:t>Rates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Employee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Supp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emental</a:t>
            </a:r>
            <a:r>
              <a:rPr lang="en-US" sz="2000" spc="-5" dirty="0">
                <a:latin typeface="Arial"/>
                <a:cs typeface="Arial"/>
              </a:rPr>
              <a:t> coverage is </a:t>
            </a:r>
            <a:r>
              <a:rPr sz="2000" spc="-5" dirty="0">
                <a:latin typeface="Arial"/>
                <a:cs typeface="Arial"/>
              </a:rPr>
              <a:t>decreasing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8%</a:t>
            </a:r>
            <a:endParaRPr sz="2000" dirty="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755650" algn="l"/>
                <a:tab pos="756285" algn="l"/>
                <a:tab pos="1708150" algn="l"/>
                <a:tab pos="2292350" algn="l"/>
                <a:tab pos="3823970" algn="l"/>
              </a:tabLst>
            </a:pPr>
            <a:r>
              <a:rPr sz="2000" spc="-5" dirty="0">
                <a:latin typeface="Arial"/>
                <a:cs typeface="Arial"/>
              </a:rPr>
              <a:t>Rates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for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Dependent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Supplemental</a:t>
            </a:r>
            <a:r>
              <a:rPr lang="en-US" sz="2000" spc="-5" dirty="0">
                <a:latin typeface="Arial"/>
                <a:cs typeface="Arial"/>
              </a:rPr>
              <a:t> coverage is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0339" y="3012947"/>
            <a:ext cx="6738620" cy="2225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algn="just">
              <a:lnSpc>
                <a:spcPct val="100000"/>
              </a:lnSpc>
            </a:pPr>
            <a:r>
              <a:rPr sz="2000" spc="-5" dirty="0">
                <a:latin typeface="Arial"/>
                <a:cs typeface="Arial"/>
              </a:rPr>
              <a:t>decreasing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7%</a:t>
            </a:r>
            <a:endParaRPr sz="2000" dirty="0">
              <a:latin typeface="Arial"/>
              <a:cs typeface="Arial"/>
            </a:endParaRPr>
          </a:p>
          <a:p>
            <a:pPr marL="298450" marR="5080" indent="-285750" algn="just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8450" algn="l"/>
                <a:tab pos="299085" algn="l"/>
              </a:tabLst>
            </a:pPr>
            <a:r>
              <a:rPr sz="2000" spc="-5" dirty="0">
                <a:latin typeface="Arial"/>
                <a:cs typeface="Arial"/>
              </a:rPr>
              <a:t>Premiums continue to be based on age and coverage  amount</a:t>
            </a:r>
            <a:endParaRPr sz="20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003CA4"/>
              </a:buClr>
              <a:buChar char="•"/>
              <a:tabLst>
                <a:tab pos="298450" algn="l"/>
                <a:tab pos="299085" algn="l"/>
              </a:tabLst>
            </a:pPr>
            <a:r>
              <a:rPr sz="2000" spc="-5" dirty="0">
                <a:latin typeface="Arial"/>
                <a:cs typeface="Arial"/>
              </a:rPr>
              <a:t>Life Insurance Estimator on UCnet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updated</a:t>
            </a:r>
            <a:endParaRPr sz="2000" dirty="0">
              <a:latin typeface="Arial"/>
              <a:cs typeface="Arial"/>
            </a:endParaRPr>
          </a:p>
          <a:p>
            <a:pPr marL="298450" marR="5080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8450" algn="l"/>
                <a:tab pos="299085" algn="l"/>
              </a:tabLst>
            </a:pPr>
            <a:r>
              <a:rPr sz="2000" spc="-5" dirty="0">
                <a:latin typeface="Arial"/>
                <a:cs typeface="Arial"/>
              </a:rPr>
              <a:t>Not </a:t>
            </a:r>
            <a:r>
              <a:rPr sz="2000" spc="-10" dirty="0">
                <a:latin typeface="Arial"/>
                <a:cs typeface="Arial"/>
              </a:rPr>
              <a:t>open </a:t>
            </a:r>
            <a:r>
              <a:rPr sz="2000" spc="-5" dirty="0">
                <a:latin typeface="Arial"/>
                <a:cs typeface="Arial"/>
              </a:rPr>
              <a:t>for enrollment during </a:t>
            </a:r>
            <a:r>
              <a:rPr sz="2000" spc="-10" dirty="0">
                <a:latin typeface="Arial"/>
                <a:cs typeface="Arial"/>
              </a:rPr>
              <a:t>Open </a:t>
            </a:r>
            <a:r>
              <a:rPr sz="2000" spc="-5" dirty="0">
                <a:latin typeface="Arial"/>
                <a:cs typeface="Arial"/>
              </a:rPr>
              <a:t>Enrollment: apply  anytime with Evidence of Insurability</a:t>
            </a:r>
            <a:r>
              <a:rPr sz="2000" spc="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(EOI)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A39A50-5734-4B36-B9E6-5DBEF4EDA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0354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0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87819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 Retirement at </a:t>
            </a:r>
            <a:r>
              <a:rPr spc="-65" dirty="0"/>
              <a:t>Your </a:t>
            </a:r>
            <a:r>
              <a:rPr spc="-5" dirty="0"/>
              <a:t>Service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775715"/>
            <a:ext cx="197485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003CA4"/>
                </a:solidFill>
                <a:latin typeface="Arial"/>
                <a:cs typeface="Arial"/>
              </a:rPr>
              <a:t>(UCR</a:t>
            </a:r>
            <a:r>
              <a:rPr sz="3200" b="1" spc="-300" dirty="0">
                <a:solidFill>
                  <a:srgbClr val="003CA4"/>
                </a:solidFill>
                <a:latin typeface="Arial"/>
                <a:cs typeface="Arial"/>
              </a:rPr>
              <a:t>A</a:t>
            </a:r>
            <a:r>
              <a:rPr sz="3200" b="1" spc="-5" dirty="0">
                <a:solidFill>
                  <a:srgbClr val="003CA4"/>
                </a:solidFill>
                <a:latin typeface="Arial"/>
                <a:cs typeface="Arial"/>
              </a:rPr>
              <a:t>Y</a:t>
            </a:r>
            <a:r>
              <a:rPr sz="3200" b="1" dirty="0">
                <a:solidFill>
                  <a:srgbClr val="003CA4"/>
                </a:solidFill>
                <a:latin typeface="Arial"/>
                <a:cs typeface="Arial"/>
              </a:rPr>
              <a:t>S</a:t>
            </a:r>
            <a:r>
              <a:rPr sz="3200" b="1" spc="-5" dirty="0">
                <a:solidFill>
                  <a:srgbClr val="003CA4"/>
                </a:solidFill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9541" y="1011936"/>
            <a:ext cx="3069336" cy="1608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8398" y="1010792"/>
            <a:ext cx="3072130" cy="1610995"/>
          </a:xfrm>
          <a:custGeom>
            <a:avLst/>
            <a:gdLst/>
            <a:ahLst/>
            <a:cxnLst/>
            <a:rect l="l" t="t" r="r" b="b"/>
            <a:pathLst>
              <a:path w="3072129" h="1610995">
                <a:moveTo>
                  <a:pt x="0" y="1610867"/>
                </a:moveTo>
                <a:lnTo>
                  <a:pt x="3071622" y="1610867"/>
                </a:lnTo>
                <a:lnTo>
                  <a:pt x="3071622" y="0"/>
                </a:lnTo>
                <a:lnTo>
                  <a:pt x="0" y="0"/>
                </a:lnTo>
                <a:lnTo>
                  <a:pt x="0" y="1610867"/>
                </a:lnTo>
                <a:close/>
              </a:path>
            </a:pathLst>
          </a:custGeom>
          <a:ln w="3175">
            <a:solidFill>
              <a:srgbClr val="0197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1700" y="2286000"/>
            <a:ext cx="6922770" cy="406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Log in</a:t>
            </a:r>
            <a:r>
              <a:rPr sz="2200" spc="-80" dirty="0">
                <a:solidFill>
                  <a:srgbClr val="1C1718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to:</a:t>
            </a:r>
            <a:endParaRPr sz="2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lang="en-US" sz="2200" dirty="0">
                <a:solidFill>
                  <a:srgbClr val="1C1718"/>
                </a:solidFill>
                <a:latin typeface="Arial"/>
                <a:cs typeface="Arial"/>
              </a:rPr>
              <a:t>View retirement service credit</a:t>
            </a:r>
          </a:p>
          <a:p>
            <a:pPr marL="698500" lvl="1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lang="en-US" sz="2200" dirty="0">
                <a:solidFill>
                  <a:srgbClr val="1C1718"/>
                </a:solidFill>
                <a:latin typeface="Arial"/>
                <a:cs typeface="Arial"/>
              </a:rPr>
              <a:t>Run retirement estimates</a:t>
            </a:r>
          </a:p>
          <a:p>
            <a:pPr marL="698500" lvl="1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sz="2200" dirty="0">
                <a:solidFill>
                  <a:srgbClr val="1C1718"/>
                </a:solidFill>
                <a:latin typeface="Arial"/>
                <a:cs typeface="Arial"/>
              </a:rPr>
              <a:t>Add, </a:t>
            </a: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review and update </a:t>
            </a:r>
            <a:r>
              <a:rPr sz="2200" dirty="0">
                <a:solidFill>
                  <a:srgbClr val="1C1718"/>
                </a:solidFill>
                <a:latin typeface="Arial"/>
                <a:cs typeface="Arial"/>
              </a:rPr>
              <a:t>beneficiary</a:t>
            </a:r>
            <a:r>
              <a:rPr sz="2200" spc="15" dirty="0">
                <a:solidFill>
                  <a:srgbClr val="1C1718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designations</a:t>
            </a:r>
            <a:r>
              <a:rPr lang="en-US" sz="2200" spc="-5" dirty="0">
                <a:solidFill>
                  <a:srgbClr val="1C1718"/>
                </a:solidFill>
                <a:latin typeface="Arial"/>
                <a:cs typeface="Arial"/>
              </a:rPr>
              <a:t> for: Supplemental and Dependent Life, Accidental Death &amp; Dismemberment, and Business Travel insurance</a:t>
            </a:r>
            <a:endParaRPr sz="2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Send and receive RASC</a:t>
            </a:r>
            <a:r>
              <a:rPr sz="2200" spc="25" dirty="0">
                <a:solidFill>
                  <a:srgbClr val="1C1718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C1718"/>
                </a:solidFill>
                <a:latin typeface="Arial"/>
                <a:cs typeface="Arial"/>
              </a:rPr>
              <a:t>messages</a:t>
            </a:r>
            <a:endParaRPr lang="en-US" sz="2200" spc="-5" dirty="0">
              <a:solidFill>
                <a:srgbClr val="1C1718"/>
              </a:solidFill>
              <a:latin typeface="Arial"/>
              <a:cs typeface="Arial"/>
            </a:endParaRPr>
          </a:p>
          <a:p>
            <a:pPr marL="469900" lvl="1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tabLst>
                <a:tab pos="697865" algn="l"/>
                <a:tab pos="698500" algn="l"/>
              </a:tabLst>
            </a:pPr>
            <a:r>
              <a:rPr lang="en-US" sz="2200" spc="-5" dirty="0">
                <a:solidFill>
                  <a:srgbClr val="1C1718"/>
                </a:solidFill>
                <a:latin typeface="Arial"/>
                <a:cs typeface="Arial"/>
              </a:rPr>
              <a:t>UCRAYS - </a:t>
            </a:r>
            <a:r>
              <a:rPr lang="en-US" sz="2200" u="heavy" spc="-5" dirty="0">
                <a:solidFill>
                  <a:srgbClr val="003CA4"/>
                </a:solidFill>
                <a:latin typeface="Arial"/>
                <a:cs typeface="Arial"/>
                <a:hlinkClick r:id="rId5"/>
              </a:rPr>
              <a:t>https://retirementatyourservice.ucop.edu</a:t>
            </a:r>
            <a:endParaRPr lang="en-US" sz="2200" u="heavy" spc="-5" dirty="0">
              <a:solidFill>
                <a:srgbClr val="003CA4"/>
              </a:solidFill>
              <a:latin typeface="Arial"/>
              <a:cs typeface="Arial"/>
            </a:endParaRPr>
          </a:p>
          <a:p>
            <a:pPr marL="320040" marR="5080">
              <a:lnSpc>
                <a:spcPct val="100000"/>
              </a:lnSpc>
              <a:spcBef>
                <a:spcPts val="1764"/>
              </a:spcBef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ED3BD-B2A5-4140-9D33-2592E50A7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0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9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562353"/>
            <a:ext cx="7265670" cy="220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10" dirty="0">
                <a:latin typeface="Arial"/>
                <a:cs typeface="Arial"/>
              </a:rPr>
              <a:t>Visit </a:t>
            </a:r>
            <a:r>
              <a:rPr sz="2000" spc="-5" dirty="0">
                <a:latin typeface="Arial"/>
                <a:cs typeface="Arial"/>
              </a:rPr>
              <a:t>Fidelity Investments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NetBenefits</a:t>
            </a:r>
            <a:endParaRPr sz="2000" dirty="0">
              <a:latin typeface="Arial"/>
              <a:cs typeface="Arial"/>
            </a:endParaRPr>
          </a:p>
          <a:p>
            <a:pPr marL="698500" marR="5080" lvl="1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698500" algn="l"/>
              </a:tabLst>
            </a:pPr>
            <a:r>
              <a:rPr sz="2000" dirty="0">
                <a:latin typeface="Arial"/>
                <a:cs typeface="Arial"/>
              </a:rPr>
              <a:t>Review </a:t>
            </a:r>
            <a:r>
              <a:rPr sz="2000" spc="-5" dirty="0">
                <a:latin typeface="Arial"/>
                <a:cs typeface="Arial"/>
              </a:rPr>
              <a:t>and update all beneficiary designations  for:</a:t>
            </a:r>
            <a:endParaRPr sz="2000" dirty="0">
              <a:latin typeface="Arial"/>
              <a:cs typeface="Arial"/>
            </a:endParaRPr>
          </a:p>
          <a:p>
            <a:pPr marL="1155700" marR="5080" lvl="2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1155700" algn="l"/>
              </a:tabLst>
            </a:pPr>
            <a:r>
              <a:rPr sz="2000" spc="-5" dirty="0">
                <a:latin typeface="Arial"/>
                <a:cs typeface="Arial"/>
              </a:rPr>
              <a:t>Fidelity </a:t>
            </a:r>
            <a:r>
              <a:rPr sz="2000" dirty="0">
                <a:latin typeface="Arial"/>
                <a:cs typeface="Arial"/>
              </a:rPr>
              <a:t>Investments manages </a:t>
            </a:r>
            <a:r>
              <a:rPr sz="2000" spc="-5" dirty="0">
                <a:latin typeface="Arial"/>
                <a:cs typeface="Arial"/>
              </a:rPr>
              <a:t>403(b), 457(b)  and Defined Compensation Plan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(DCP)</a:t>
            </a:r>
            <a:endParaRPr sz="2000" dirty="0">
              <a:latin typeface="Arial"/>
              <a:cs typeface="Arial"/>
            </a:endParaRPr>
          </a:p>
          <a:p>
            <a:pPr marL="1155700" marR="112395" lvl="2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1155700" algn="l"/>
              </a:tabLst>
            </a:pPr>
            <a:r>
              <a:rPr sz="2000" spc="-5" dirty="0">
                <a:latin typeface="Arial"/>
                <a:cs typeface="Arial"/>
              </a:rPr>
              <a:t>Fidelity </a:t>
            </a:r>
            <a:r>
              <a:rPr sz="2000" dirty="0">
                <a:latin typeface="Arial"/>
                <a:cs typeface="Arial"/>
              </a:rPr>
              <a:t>Investments </a:t>
            </a:r>
            <a:r>
              <a:rPr sz="2000" spc="-5" dirty="0">
                <a:latin typeface="Arial"/>
                <a:cs typeface="Arial"/>
              </a:rPr>
              <a:t>NetBenefits:  </a:t>
            </a:r>
            <a:r>
              <a:rPr sz="20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htt</a:t>
            </a:r>
            <a:r>
              <a:rPr sz="2000" u="heavy" spc="-10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p</a:t>
            </a:r>
            <a:r>
              <a:rPr sz="20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s://n</a:t>
            </a:r>
            <a:r>
              <a:rPr sz="2000" u="heavy" spc="-10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b</a:t>
            </a:r>
            <a:r>
              <a:rPr sz="20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.fidelit</a:t>
            </a:r>
            <a:r>
              <a:rPr sz="2000" u="heavy" spc="-18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y</a:t>
            </a:r>
            <a:r>
              <a:rPr sz="20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.com/</a:t>
            </a:r>
            <a:r>
              <a:rPr sz="2000" u="heavy" spc="-10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p</a:t>
            </a:r>
            <a:r>
              <a:rPr sz="2000" u="heavy" spc="-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ublic/nb/def</a:t>
            </a:r>
            <a:r>
              <a:rPr sz="20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a</a:t>
            </a:r>
            <a:r>
              <a:rPr sz="2000" u="heavy" spc="-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ult/home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Beneficiary Designations –</a:t>
            </a:r>
            <a:r>
              <a:rPr spc="-20" dirty="0"/>
              <a:t> </a:t>
            </a:r>
            <a:r>
              <a:rPr spc="-5" dirty="0"/>
              <a:t>Fidelity  Investments</a:t>
            </a:r>
            <a:r>
              <a:rPr spc="-60" dirty="0"/>
              <a:t> </a:t>
            </a:r>
            <a:r>
              <a:rPr spc="-5" dirty="0"/>
              <a:t>NetBenefits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14B5A-6A08-42F8-B147-3BE68631C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132"/>
            <a:ext cx="4933780" cy="275983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56DC35-799B-4B1A-972F-08EC3ECFE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5334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25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68109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Discovery</a:t>
            </a:r>
            <a:r>
              <a:rPr spc="-50" dirty="0"/>
              <a:t> </a:t>
            </a:r>
            <a:r>
              <a:rPr spc="-5" dirty="0"/>
              <a:t>Benefits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1223517"/>
            <a:ext cx="6943598" cy="2120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New FSA and COBRA Plan</a:t>
            </a:r>
            <a:r>
              <a:rPr lang="en-US" sz="280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spc="-56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Administrator</a:t>
            </a:r>
            <a:endParaRPr sz="2800" dirty="0">
              <a:latin typeface="Arial"/>
              <a:cs typeface="Arial"/>
            </a:endParaRPr>
          </a:p>
          <a:p>
            <a:pPr marL="1884680">
              <a:lnSpc>
                <a:spcPct val="100000"/>
              </a:lnSpc>
              <a:spcBef>
                <a:spcPts val="345"/>
              </a:spcBef>
            </a:pP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Starting January 1,</a:t>
            </a:r>
            <a:r>
              <a:rPr sz="2000" i="1" spc="-35" dirty="0">
                <a:solidFill>
                  <a:srgbClr val="1E467A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2021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Offering greater enhancements</a:t>
            </a:r>
            <a:r>
              <a:rPr sz="2000" i="1" spc="-10" dirty="0">
                <a:solidFill>
                  <a:srgbClr val="1E467A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and</a:t>
            </a:r>
            <a:endParaRPr sz="2000" dirty="0">
              <a:latin typeface="Arial"/>
              <a:cs typeface="Arial"/>
            </a:endParaRPr>
          </a:p>
          <a:p>
            <a:pPr marL="592455" marR="582295" algn="ctr">
              <a:lnSpc>
                <a:spcPct val="110000"/>
              </a:lnSpc>
            </a:pP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ease of use for submitting FSA</a:t>
            </a:r>
            <a:r>
              <a:rPr sz="2000" i="1" spc="-50" dirty="0">
                <a:solidFill>
                  <a:srgbClr val="1E467A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reimbursements  and COBRA</a:t>
            </a:r>
            <a:r>
              <a:rPr sz="2000" i="1" spc="-90" dirty="0">
                <a:solidFill>
                  <a:srgbClr val="1E467A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467A"/>
                </a:solidFill>
                <a:latin typeface="Arial"/>
                <a:cs typeface="Arial"/>
              </a:rPr>
              <a:t>facilitation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36820" y="4011929"/>
            <a:ext cx="3505962" cy="1304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7D17CD-4457-4210-9B32-858D50BA7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11327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30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154429"/>
            <a:ext cx="7267575" cy="327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FSA </a:t>
            </a:r>
            <a:r>
              <a:rPr sz="1800" spc="-5" dirty="0">
                <a:latin typeface="Arial"/>
                <a:cs typeface="Arial"/>
              </a:rPr>
              <a:t>debit card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members will arrive </a:t>
            </a:r>
            <a:r>
              <a:rPr lang="en-US" sz="1800" spc="-5" dirty="0">
                <a:latin typeface="Arial"/>
                <a:cs typeface="Arial"/>
              </a:rPr>
              <a:t>approximately </a:t>
            </a:r>
            <a:r>
              <a:rPr sz="1800" spc="-5" dirty="0">
                <a:latin typeface="Arial"/>
                <a:cs typeface="Arial"/>
              </a:rPr>
              <a:t>by </a:t>
            </a:r>
            <a:r>
              <a:rPr sz="1800" dirty="0">
                <a:latin typeface="Arial"/>
                <a:cs typeface="Arial"/>
              </a:rPr>
              <a:t>December 31,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2020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Member accounts </a:t>
            </a:r>
            <a:r>
              <a:rPr sz="1800" dirty="0">
                <a:latin typeface="Arial"/>
                <a:cs typeface="Arial"/>
              </a:rPr>
              <a:t>may be created </a:t>
            </a:r>
            <a:r>
              <a:rPr sz="1800" spc="-5" dirty="0">
                <a:latin typeface="Arial"/>
                <a:cs typeface="Arial"/>
              </a:rPr>
              <a:t>in Discovery Benefits System </a:t>
            </a:r>
            <a:r>
              <a:rPr sz="1800" spc="3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</a:p>
          <a:p>
            <a:pPr marL="298450">
              <a:lnSpc>
                <a:spcPct val="100000"/>
              </a:lnSpc>
              <a:spcBef>
                <a:spcPts val="215"/>
              </a:spcBef>
            </a:pPr>
            <a:r>
              <a:rPr sz="1800" dirty="0">
                <a:latin typeface="Arial"/>
                <a:cs typeface="Arial"/>
              </a:rPr>
              <a:t>first </a:t>
            </a:r>
            <a:r>
              <a:rPr sz="1800" spc="-5" dirty="0">
                <a:latin typeface="Arial"/>
                <a:cs typeface="Arial"/>
              </a:rPr>
              <a:t>week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December</a:t>
            </a:r>
          </a:p>
          <a:p>
            <a:pPr marL="298450" marR="5080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Discovery Benefits </a:t>
            </a:r>
            <a:r>
              <a:rPr sz="1800" dirty="0">
                <a:latin typeface="Arial"/>
                <a:cs typeface="Arial"/>
              </a:rPr>
              <a:t>will </a:t>
            </a:r>
            <a:r>
              <a:rPr sz="1800" spc="-5" dirty="0">
                <a:latin typeface="Arial"/>
                <a:cs typeface="Arial"/>
              </a:rPr>
              <a:t>conduct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2021 </a:t>
            </a:r>
            <a:r>
              <a:rPr sz="1800" dirty="0">
                <a:latin typeface="Arial"/>
                <a:cs typeface="Arial"/>
              </a:rPr>
              <a:t>COBRA </a:t>
            </a:r>
            <a:r>
              <a:rPr sz="1800" spc="-5" dirty="0">
                <a:latin typeface="Arial"/>
                <a:cs typeface="Arial"/>
              </a:rPr>
              <a:t>Open Enrollment  by </a:t>
            </a:r>
            <a:r>
              <a:rPr sz="1800" dirty="0">
                <a:latin typeface="Arial"/>
                <a:cs typeface="Arial"/>
              </a:rPr>
              <a:t>mailing </a:t>
            </a:r>
            <a:r>
              <a:rPr sz="1800" spc="-5" dirty="0">
                <a:latin typeface="Arial"/>
                <a:cs typeface="Arial"/>
              </a:rPr>
              <a:t>paperwork </a:t>
            </a:r>
            <a:r>
              <a:rPr sz="1800" dirty="0">
                <a:latin typeface="Arial"/>
                <a:cs typeface="Arial"/>
              </a:rPr>
              <a:t>the first </a:t>
            </a:r>
            <a:r>
              <a:rPr sz="1800" spc="-5" dirty="0">
                <a:latin typeface="Arial"/>
                <a:cs typeface="Arial"/>
              </a:rPr>
              <a:t>week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November</a:t>
            </a:r>
          </a:p>
          <a:p>
            <a:pPr marL="698500" marR="5080" lvl="1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Current or pending members will be loaded into the Discovery  Benefits </a:t>
            </a:r>
            <a:r>
              <a:rPr sz="1800" dirty="0">
                <a:latin typeface="Arial"/>
                <a:cs typeface="Arial"/>
              </a:rPr>
              <a:t>system </a:t>
            </a:r>
            <a:r>
              <a:rPr sz="1800" spc="-5" dirty="0">
                <a:latin typeface="Arial"/>
                <a:cs typeface="Arial"/>
              </a:rPr>
              <a:t>late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October</a:t>
            </a:r>
          </a:p>
          <a:p>
            <a:pPr marL="298450" marR="5080" indent="-28575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Late </a:t>
            </a:r>
            <a:r>
              <a:rPr sz="1800" dirty="0">
                <a:latin typeface="Arial"/>
                <a:cs typeface="Arial"/>
              </a:rPr>
              <a:t>payments, </a:t>
            </a:r>
            <a:r>
              <a:rPr sz="1800" spc="-5" dirty="0">
                <a:latin typeface="Arial"/>
                <a:cs typeface="Arial"/>
              </a:rPr>
              <a:t>payment extensions and </a:t>
            </a:r>
            <a:r>
              <a:rPr sz="1800" dirty="0">
                <a:latin typeface="Arial"/>
                <a:cs typeface="Arial"/>
              </a:rPr>
              <a:t>COBRA enrollments </a:t>
            </a:r>
            <a:r>
              <a:rPr sz="1800" spc="-5" dirty="0">
                <a:latin typeface="Arial"/>
                <a:cs typeface="Arial"/>
              </a:rPr>
              <a:t>will </a:t>
            </a:r>
            <a:r>
              <a:rPr sz="1800" spc="-10" dirty="0">
                <a:latin typeface="Arial"/>
                <a:cs typeface="Arial"/>
              </a:rPr>
              <a:t>be  </a:t>
            </a:r>
            <a:r>
              <a:rPr sz="1800" spc="-5" dirty="0">
                <a:latin typeface="Arial"/>
                <a:cs typeface="Arial"/>
              </a:rPr>
              <a:t>allowed under </a:t>
            </a:r>
            <a:r>
              <a:rPr sz="1800" dirty="0">
                <a:latin typeface="Arial"/>
                <a:cs typeface="Arial"/>
              </a:rPr>
              <a:t>the COVID-19 </a:t>
            </a:r>
            <a:r>
              <a:rPr sz="1800" spc="-5" dirty="0">
                <a:latin typeface="Arial"/>
                <a:cs typeface="Arial"/>
              </a:rPr>
              <a:t>pandemic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regulations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68109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Discovery</a:t>
            </a:r>
            <a:r>
              <a:rPr spc="-50" dirty="0"/>
              <a:t> </a:t>
            </a:r>
            <a:r>
              <a:rPr spc="-5" dirty="0"/>
              <a:t>Benefits</a:t>
            </a:r>
          </a:p>
        </p:txBody>
      </p:sp>
      <p:sp>
        <p:nvSpPr>
          <p:cNvPr id="4" name="object 4"/>
          <p:cNvSpPr/>
          <p:nvPr/>
        </p:nvSpPr>
        <p:spPr>
          <a:xfrm>
            <a:off x="1450087" y="4648200"/>
            <a:ext cx="2298954" cy="1497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4960" y="4648200"/>
            <a:ext cx="2420112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8EF906-8083-45FF-AFBE-A12EDD71F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28" y="519379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39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154429"/>
            <a:ext cx="7268845" cy="3765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2020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grace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period</a:t>
            </a:r>
            <a:r>
              <a:rPr sz="1800" spc="2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Dependent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Care</a:t>
            </a:r>
            <a:r>
              <a:rPr sz="1800" spc="2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claims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will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administered</a:t>
            </a:r>
            <a:endParaRPr sz="18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15"/>
              </a:spcBef>
            </a:pPr>
            <a:r>
              <a:rPr sz="1800" dirty="0">
                <a:latin typeface="Arial"/>
                <a:cs typeface="Arial"/>
              </a:rPr>
              <a:t>by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WageWorks</a:t>
            </a:r>
            <a:endParaRPr sz="1800">
              <a:latin typeface="Arial"/>
              <a:cs typeface="Arial"/>
            </a:endParaRPr>
          </a:p>
          <a:p>
            <a:pPr marL="298450" marR="5080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All eligible 2020 Health </a:t>
            </a:r>
            <a:r>
              <a:rPr sz="1800" dirty="0">
                <a:latin typeface="Arial"/>
                <a:cs typeface="Arial"/>
              </a:rPr>
              <a:t>FSA </a:t>
            </a:r>
            <a:r>
              <a:rPr sz="1800" spc="-5" dirty="0">
                <a:latin typeface="Arial"/>
                <a:cs typeface="Arial"/>
              </a:rPr>
              <a:t>claims will be managed by </a:t>
            </a:r>
            <a:r>
              <a:rPr sz="1800" spc="-15" dirty="0">
                <a:latin typeface="Arial"/>
                <a:cs typeface="Arial"/>
              </a:rPr>
              <a:t>WageWorks  </a:t>
            </a:r>
            <a:r>
              <a:rPr sz="1800" dirty="0">
                <a:latin typeface="Arial"/>
                <a:cs typeface="Arial"/>
              </a:rPr>
              <a:t>for the </a:t>
            </a:r>
            <a:r>
              <a:rPr sz="1800" spc="-5" dirty="0">
                <a:latin typeface="Arial"/>
                <a:cs typeface="Arial"/>
              </a:rPr>
              <a:t>runout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period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After April </a:t>
            </a:r>
            <a:r>
              <a:rPr sz="1800" dirty="0">
                <a:latin typeface="Arial"/>
                <a:cs typeface="Arial"/>
              </a:rPr>
              <a:t>15, </a:t>
            </a:r>
            <a:r>
              <a:rPr sz="1800" spc="-5" dirty="0">
                <a:latin typeface="Arial"/>
                <a:cs typeface="Arial"/>
              </a:rPr>
              <a:t>2021, all </a:t>
            </a:r>
            <a:r>
              <a:rPr sz="1800" dirty="0">
                <a:latin typeface="Arial"/>
                <a:cs typeface="Arial"/>
              </a:rPr>
              <a:t>rollover </a:t>
            </a:r>
            <a:r>
              <a:rPr sz="1800" spc="-5" dirty="0">
                <a:latin typeface="Arial"/>
                <a:cs typeface="Arial"/>
              </a:rPr>
              <a:t>funds will move to Discovery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Benefits</a:t>
            </a:r>
            <a:endParaRPr sz="1800">
              <a:latin typeface="Arial"/>
              <a:cs typeface="Arial"/>
            </a:endParaRPr>
          </a:p>
          <a:p>
            <a:pPr marL="298450" marR="5715" indent="-28575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Arial"/>
                <a:cs typeface="Arial"/>
              </a:rPr>
              <a:t>Claims incurred </a:t>
            </a:r>
            <a:r>
              <a:rPr sz="1800" dirty="0">
                <a:latin typeface="Arial"/>
                <a:cs typeface="Arial"/>
              </a:rPr>
              <a:t>after </a:t>
            </a:r>
            <a:r>
              <a:rPr sz="1800" spc="-5" dirty="0">
                <a:latin typeface="Arial"/>
                <a:cs typeface="Arial"/>
              </a:rPr>
              <a:t>January </a:t>
            </a:r>
            <a:r>
              <a:rPr sz="1800" dirty="0">
                <a:latin typeface="Arial"/>
                <a:cs typeface="Arial"/>
              </a:rPr>
              <a:t>1, </a:t>
            </a:r>
            <a:r>
              <a:rPr sz="1800" spc="-5" dirty="0">
                <a:latin typeface="Arial"/>
                <a:cs typeface="Arial"/>
              </a:rPr>
              <a:t>2021 can be </a:t>
            </a:r>
            <a:r>
              <a:rPr sz="1800" dirty="0">
                <a:latin typeface="Arial"/>
                <a:cs typeface="Arial"/>
              </a:rPr>
              <a:t>submitted </a:t>
            </a:r>
            <a:r>
              <a:rPr sz="1800" spc="-5" dirty="0">
                <a:latin typeface="Arial"/>
                <a:cs typeface="Arial"/>
              </a:rPr>
              <a:t>to Discovery  Benefits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Contact </a:t>
            </a:r>
            <a:r>
              <a:rPr sz="1800" spc="-15" dirty="0">
                <a:latin typeface="Arial"/>
                <a:cs typeface="Arial"/>
              </a:rPr>
              <a:t>WageWorks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questions regarding a 2020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claim.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Contact </a:t>
            </a:r>
            <a:r>
              <a:rPr sz="1800" spc="-5" dirty="0">
                <a:latin typeface="Arial"/>
                <a:cs typeface="Arial"/>
              </a:rPr>
              <a:t>Discovery </a:t>
            </a:r>
            <a:r>
              <a:rPr sz="1800" dirty="0">
                <a:latin typeface="Arial"/>
                <a:cs typeface="Arial"/>
              </a:rPr>
              <a:t>Benefits for </a:t>
            </a:r>
            <a:r>
              <a:rPr sz="1800" spc="-5" dirty="0">
                <a:latin typeface="Arial"/>
                <a:cs typeface="Arial"/>
              </a:rPr>
              <a:t>questions regarding a 2021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claim.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1213485" algn="l"/>
                <a:tab pos="2345690" algn="l"/>
                <a:tab pos="4393565" algn="l"/>
                <a:tab pos="5029835" algn="l"/>
                <a:tab pos="6873875" algn="l"/>
              </a:tabLst>
            </a:pPr>
            <a:r>
              <a:rPr sz="1800" dirty="0">
                <a:latin typeface="Arial"/>
                <a:cs typeface="Arial"/>
              </a:rPr>
              <a:t>Conta</a:t>
            </a:r>
            <a:r>
              <a:rPr sz="1800" spc="-10" dirty="0">
                <a:latin typeface="Arial"/>
                <a:cs typeface="Arial"/>
              </a:rPr>
              <a:t>c</a:t>
            </a:r>
            <a:r>
              <a:rPr sz="1800" dirty="0">
                <a:latin typeface="Arial"/>
                <a:cs typeface="Arial"/>
              </a:rPr>
              <a:t>t	Discovery	Ben</a:t>
            </a:r>
            <a:r>
              <a:rPr sz="1800" spc="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fits 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rega</a:t>
            </a:r>
            <a:r>
              <a:rPr sz="1800" spc="-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ding	</a:t>
            </a:r>
            <a:r>
              <a:rPr sz="1800" spc="-10" dirty="0">
                <a:latin typeface="Arial"/>
                <a:cs typeface="Arial"/>
              </a:rPr>
              <a:t>2</a:t>
            </a:r>
            <a:r>
              <a:rPr sz="1800" dirty="0">
                <a:latin typeface="Arial"/>
                <a:cs typeface="Arial"/>
              </a:rPr>
              <a:t>021	C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BRA 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election	</a:t>
            </a:r>
            <a:r>
              <a:rPr sz="1800" spc="-10" dirty="0"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15"/>
              </a:spcBef>
            </a:pPr>
            <a:r>
              <a:rPr sz="1800" spc="-5" dirty="0">
                <a:latin typeface="Arial"/>
                <a:cs typeface="Arial"/>
              </a:rPr>
              <a:t>payments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68109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Discovery</a:t>
            </a:r>
            <a:r>
              <a:rPr spc="-50" dirty="0"/>
              <a:t> </a:t>
            </a:r>
            <a:r>
              <a:rPr spc="-5" dirty="0"/>
              <a:t>Benefits</a:t>
            </a:r>
          </a:p>
        </p:txBody>
      </p:sp>
      <p:sp>
        <p:nvSpPr>
          <p:cNvPr id="4" name="object 4"/>
          <p:cNvSpPr/>
          <p:nvPr/>
        </p:nvSpPr>
        <p:spPr>
          <a:xfrm>
            <a:off x="6167628" y="5003291"/>
            <a:ext cx="1686305" cy="624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619D4-8B6A-4444-BFDE-B151DA3C2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22173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8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45588" y="2810631"/>
            <a:ext cx="4091304" cy="1222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00">
              <a:lnSpc>
                <a:spcPct val="109700"/>
              </a:lnSpc>
            </a:pP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Open Enrollment  </a:t>
            </a:r>
            <a:r>
              <a:rPr sz="3600" b="0" spc="-5" dirty="0">
                <a:solidFill>
                  <a:srgbClr val="FFF050"/>
                </a:solidFill>
                <a:latin typeface="Arial"/>
                <a:cs typeface="Arial"/>
              </a:rPr>
              <a:t>Benefits</a:t>
            </a:r>
            <a:r>
              <a:rPr sz="3600" b="0" spc="-65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rgbClr val="FFF050"/>
                </a:solidFill>
                <a:latin typeface="Arial"/>
                <a:cs typeface="Arial"/>
              </a:rPr>
              <a:t>Information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DF7281-8163-49DA-8A29-8FE72AAAC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" y="52331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0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700" y="1371600"/>
            <a:ext cx="7266940" cy="4529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 algn="just">
              <a:lnSpc>
                <a:spcPct val="110000"/>
              </a:lnSpc>
              <a:buClr>
                <a:srgbClr val="003CA4"/>
              </a:buClr>
              <a:buChar char="•"/>
              <a:tabLst>
                <a:tab pos="298450" algn="l"/>
              </a:tabLst>
            </a:pPr>
            <a:r>
              <a:rPr sz="2200" dirty="0">
                <a:latin typeface="Arial"/>
                <a:cs typeface="Arial"/>
              </a:rPr>
              <a:t>UCnet is </a:t>
            </a:r>
            <a:r>
              <a:rPr sz="2200" spc="-5" dirty="0">
                <a:latin typeface="Arial"/>
                <a:cs typeface="Arial"/>
              </a:rPr>
              <a:t>an </a:t>
            </a:r>
            <a:r>
              <a:rPr sz="2200" dirty="0">
                <a:latin typeface="Arial"/>
                <a:cs typeface="Arial"/>
              </a:rPr>
              <a:t>employee intranet for UC </a:t>
            </a:r>
            <a:r>
              <a:rPr sz="2200" spc="-20" dirty="0">
                <a:latin typeface="Arial"/>
                <a:cs typeface="Arial"/>
              </a:rPr>
              <a:t>faculty, </a:t>
            </a:r>
            <a:r>
              <a:rPr sz="2200" spc="-10" dirty="0">
                <a:latin typeface="Arial"/>
                <a:cs typeface="Arial"/>
              </a:rPr>
              <a:t>staff </a:t>
            </a:r>
            <a:r>
              <a:rPr sz="2200" dirty="0">
                <a:latin typeface="Arial"/>
                <a:cs typeface="Arial"/>
              </a:rPr>
              <a:t>and  retirees </a:t>
            </a:r>
            <a:r>
              <a:rPr sz="2200" spc="-5" dirty="0">
                <a:latin typeface="Arial"/>
                <a:cs typeface="Arial"/>
              </a:rPr>
              <a:t>to </a:t>
            </a:r>
            <a:r>
              <a:rPr sz="2200" dirty="0">
                <a:latin typeface="Arial"/>
                <a:cs typeface="Arial"/>
              </a:rPr>
              <a:t>obtain </a:t>
            </a:r>
            <a:r>
              <a:rPr sz="2200" spc="-5" dirty="0">
                <a:latin typeface="Arial"/>
                <a:cs typeface="Arial"/>
              </a:rPr>
              <a:t>updates about </a:t>
            </a:r>
            <a:r>
              <a:rPr sz="2200" dirty="0">
                <a:latin typeface="Arial"/>
                <a:cs typeface="Arial"/>
              </a:rPr>
              <a:t>systemwide </a:t>
            </a:r>
            <a:r>
              <a:rPr sz="2200" spc="-5" dirty="0">
                <a:latin typeface="Arial"/>
                <a:cs typeface="Arial"/>
              </a:rPr>
              <a:t>news </a:t>
            </a:r>
            <a:r>
              <a:rPr sz="2200" dirty="0">
                <a:latin typeface="Arial"/>
                <a:cs typeface="Arial"/>
              </a:rPr>
              <a:t>and  programs</a:t>
            </a:r>
          </a:p>
          <a:p>
            <a:pPr marL="298450" marR="5080" indent="-285750">
              <a:lnSpc>
                <a:spcPct val="110000"/>
              </a:lnSpc>
              <a:spcBef>
                <a:spcPts val="12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848360" algn="l"/>
                <a:tab pos="952500" algn="l"/>
                <a:tab pos="1472565" algn="l"/>
                <a:tab pos="1794510" algn="l"/>
                <a:tab pos="2442210" algn="l"/>
                <a:tab pos="2534285" algn="l"/>
                <a:tab pos="3089275" algn="l"/>
                <a:tab pos="3736975" algn="l"/>
                <a:tab pos="4258945" algn="l"/>
                <a:tab pos="4377055" algn="l"/>
                <a:tab pos="4598035" algn="l"/>
                <a:tab pos="4976495" algn="l"/>
                <a:tab pos="5180330" algn="l"/>
                <a:tab pos="5287010" algn="l"/>
                <a:tab pos="6117590" algn="l"/>
                <a:tab pos="6273165" algn="l"/>
                <a:tab pos="6552565" algn="l"/>
              </a:tabLst>
            </a:pPr>
            <a:r>
              <a:rPr sz="2200" spc="-50" dirty="0">
                <a:latin typeface="Arial"/>
                <a:cs typeface="Arial"/>
              </a:rPr>
              <a:t>V</a:t>
            </a:r>
            <a:r>
              <a:rPr sz="2200" dirty="0">
                <a:latin typeface="Arial"/>
                <a:cs typeface="Arial"/>
              </a:rPr>
              <a:t>isit		the	UCNet	Compensation		and	Benefits	webpage  </a:t>
            </a:r>
            <a:r>
              <a:rPr sz="2200" spc="-5" dirty="0">
                <a:latin typeface="Arial"/>
                <a:cs typeface="Arial"/>
              </a:rPr>
              <a:t>fo</a:t>
            </a:r>
            <a:r>
              <a:rPr sz="2200" dirty="0">
                <a:latin typeface="Arial"/>
                <a:cs typeface="Arial"/>
              </a:rPr>
              <a:t>r	infor</a:t>
            </a:r>
            <a:r>
              <a:rPr sz="2200" spc="5" dirty="0">
                <a:latin typeface="Arial"/>
                <a:cs typeface="Arial"/>
              </a:rPr>
              <a:t>m</a:t>
            </a:r>
            <a:r>
              <a:rPr sz="2200" dirty="0">
                <a:latin typeface="Arial"/>
                <a:cs typeface="Arial"/>
              </a:rPr>
              <a:t>at</a:t>
            </a:r>
            <a:r>
              <a:rPr sz="2200" spc="5" dirty="0">
                <a:latin typeface="Arial"/>
                <a:cs typeface="Arial"/>
              </a:rPr>
              <a:t>i</a:t>
            </a:r>
            <a:r>
              <a:rPr sz="2200" dirty="0">
                <a:latin typeface="Arial"/>
                <a:cs typeface="Arial"/>
              </a:rPr>
              <a:t>on,		webinar	links,		a</a:t>
            </a:r>
            <a:r>
              <a:rPr sz="2200" spc="-10" dirty="0">
                <a:latin typeface="Arial"/>
                <a:cs typeface="Arial"/>
              </a:rPr>
              <a:t>n</a:t>
            </a:r>
            <a:r>
              <a:rPr sz="2200" dirty="0">
                <a:latin typeface="Arial"/>
                <a:cs typeface="Arial"/>
              </a:rPr>
              <a:t>d		an</a:t>
            </a:r>
            <a:r>
              <a:rPr sz="2200" spc="5" dirty="0">
                <a:latin typeface="Arial"/>
                <a:cs typeface="Arial"/>
              </a:rPr>
              <a:t>s</a:t>
            </a:r>
            <a:r>
              <a:rPr sz="2200" dirty="0">
                <a:latin typeface="Arial"/>
                <a:cs typeface="Arial"/>
              </a:rPr>
              <a:t>wers	</a:t>
            </a:r>
            <a:r>
              <a:rPr sz="2200" spc="-5" dirty="0">
                <a:latin typeface="Arial"/>
                <a:cs typeface="Arial"/>
              </a:rPr>
              <a:t>about  </a:t>
            </a:r>
            <a:r>
              <a:rPr sz="2200" dirty="0">
                <a:latin typeface="Arial"/>
                <a:cs typeface="Arial"/>
              </a:rPr>
              <a:t>medical,		dental,	vision	</a:t>
            </a:r>
            <a:r>
              <a:rPr sz="2200" spc="-5" dirty="0">
                <a:latin typeface="Arial"/>
                <a:cs typeface="Arial"/>
              </a:rPr>
              <a:t>an</a:t>
            </a:r>
            <a:r>
              <a:rPr sz="2200" dirty="0">
                <a:latin typeface="Arial"/>
                <a:cs typeface="Arial"/>
              </a:rPr>
              <a:t>d		</a:t>
            </a:r>
            <a:r>
              <a:rPr sz="2200" spc="-5" dirty="0">
                <a:latin typeface="Arial"/>
                <a:cs typeface="Arial"/>
              </a:rPr>
              <a:t>othe</a:t>
            </a:r>
            <a:r>
              <a:rPr sz="2200" dirty="0">
                <a:latin typeface="Arial"/>
                <a:cs typeface="Arial"/>
              </a:rPr>
              <a:t>r		benefits  </a:t>
            </a:r>
            <a:r>
              <a:rPr sz="2200" u="heavy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https://ucnet.universityofcalifornia.edu/compensation-  and-benefits/index.html</a:t>
            </a:r>
            <a:endParaRPr lang="en-US" sz="2200" u="heavy" dirty="0">
              <a:solidFill>
                <a:srgbClr val="003CA4"/>
              </a:solidFill>
              <a:latin typeface="Arial"/>
              <a:cs typeface="Arial"/>
            </a:endParaRPr>
          </a:p>
          <a:p>
            <a:pPr marL="298450" marR="5080" indent="-285750">
              <a:lnSpc>
                <a:spcPct val="110000"/>
              </a:lnSpc>
              <a:spcBef>
                <a:spcPts val="12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848360" algn="l"/>
                <a:tab pos="952500" algn="l"/>
                <a:tab pos="1472565" algn="l"/>
                <a:tab pos="1794510" algn="l"/>
                <a:tab pos="2442210" algn="l"/>
                <a:tab pos="2534285" algn="l"/>
                <a:tab pos="3089275" algn="l"/>
                <a:tab pos="3736975" algn="l"/>
                <a:tab pos="4258945" algn="l"/>
                <a:tab pos="4377055" algn="l"/>
                <a:tab pos="4598035" algn="l"/>
                <a:tab pos="4976495" algn="l"/>
                <a:tab pos="5180330" algn="l"/>
                <a:tab pos="5287010" algn="l"/>
                <a:tab pos="6117590" algn="l"/>
                <a:tab pos="6273165" algn="l"/>
                <a:tab pos="6552565" algn="l"/>
              </a:tabLst>
            </a:pPr>
            <a:r>
              <a:rPr lang="en-US" sz="2200" dirty="0">
                <a:latin typeface="Arial"/>
                <a:cs typeface="Arial"/>
              </a:rPr>
              <a:t>Visit the UC Open Enrollment Website for information about plan changes and providers presentations.</a:t>
            </a:r>
          </a:p>
          <a:p>
            <a:pPr marL="755650" marR="5080" lvl="1" indent="-285750">
              <a:lnSpc>
                <a:spcPct val="110000"/>
              </a:lnSpc>
              <a:spcBef>
                <a:spcPts val="1200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  <a:tab pos="848360" algn="l"/>
                <a:tab pos="952500" algn="l"/>
                <a:tab pos="1472565" algn="l"/>
                <a:tab pos="1794510" algn="l"/>
                <a:tab pos="2442210" algn="l"/>
                <a:tab pos="2534285" algn="l"/>
                <a:tab pos="3089275" algn="l"/>
                <a:tab pos="3736975" algn="l"/>
                <a:tab pos="4258945" algn="l"/>
                <a:tab pos="4377055" algn="l"/>
                <a:tab pos="4598035" algn="l"/>
                <a:tab pos="4976495" algn="l"/>
                <a:tab pos="5180330" algn="l"/>
                <a:tab pos="5287010" algn="l"/>
                <a:tab pos="6117590" algn="l"/>
                <a:tab pos="6273165" algn="l"/>
                <a:tab pos="6552565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UC’s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Open Enrollment website</a:t>
            </a:r>
            <a:endParaRPr lang="en-US" sz="2200" u="heavy" dirty="0">
              <a:solidFill>
                <a:srgbClr val="003C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Everything </a:t>
            </a:r>
            <a:r>
              <a:rPr spc="-85" dirty="0"/>
              <a:t>You </a:t>
            </a:r>
            <a:r>
              <a:rPr spc="-35" dirty="0"/>
              <a:t>Want </a:t>
            </a:r>
            <a:r>
              <a:rPr spc="-5" dirty="0"/>
              <a:t>to Know</a:t>
            </a:r>
            <a:r>
              <a:rPr spc="-85" dirty="0"/>
              <a:t> </a:t>
            </a:r>
            <a:r>
              <a:rPr spc="-5" dirty="0"/>
              <a:t>About  UC</a:t>
            </a:r>
            <a:r>
              <a:rPr spc="-65" dirty="0"/>
              <a:t> </a:t>
            </a:r>
            <a:r>
              <a:rPr spc="-5" dirty="0"/>
              <a:t>Benefits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283E58-BEEB-4BA7-A022-291C127D9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5334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31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2133600"/>
            <a:ext cx="7267575" cy="275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lang="en-US" sz="2200" spc="-10" dirty="0">
                <a:latin typeface="Arial"/>
                <a:cs typeface="Arial"/>
              </a:rPr>
              <a:t>The UCPath Center portal is the central location for all employees to update benefit elections.</a:t>
            </a:r>
            <a:endParaRPr sz="2200" dirty="0">
              <a:latin typeface="Arial"/>
              <a:cs typeface="Arial"/>
            </a:endParaRPr>
          </a:p>
          <a:p>
            <a:pPr marL="586740" lvl="1" indent="-29146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586740" algn="l"/>
                <a:tab pos="587375" algn="l"/>
              </a:tabLst>
            </a:pPr>
            <a:r>
              <a:rPr lang="en-US" sz="2400" dirty="0"/>
              <a:t>Log in to UCPath at any time at </a:t>
            </a:r>
            <a:r>
              <a:rPr lang="en-US" sz="2400" dirty="0">
                <a:hlinkClick r:id="rId4"/>
              </a:rPr>
              <a:t>https://ucpath.universityofcalifornia.edu/home</a:t>
            </a:r>
            <a:endParaRPr lang="en-US" sz="2400" dirty="0"/>
          </a:p>
          <a:p>
            <a:pPr marL="586740" lvl="1" indent="-29146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586740" algn="l"/>
                <a:tab pos="587375" algn="l"/>
              </a:tabLst>
            </a:pPr>
            <a:r>
              <a:rPr lang="en-US" sz="2200" spc="-10" dirty="0">
                <a:latin typeface="Arial"/>
                <a:cs typeface="Arial"/>
              </a:rPr>
              <a:t>Participate in a one hour, interactive </a:t>
            </a:r>
            <a:r>
              <a:rPr lang="en-US" sz="2400" dirty="0">
                <a:hlinkClick r:id="rId5"/>
              </a:rPr>
              <a:t>Open Enrollment webinar</a:t>
            </a:r>
            <a:r>
              <a:rPr lang="en-US" sz="2400" dirty="0"/>
              <a:t> </a:t>
            </a:r>
            <a:r>
              <a:rPr lang="en-US" sz="2200" spc="-10" dirty="0">
                <a:latin typeface="Arial"/>
                <a:cs typeface="Arial"/>
              </a:rPr>
              <a:t>for tips on navigating the enrollment process and an overview of this year’s choices and changes. </a:t>
            </a:r>
            <a:endParaRPr sz="2200" spc="-1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74929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/>
              <a:t>UCPath Center Open Enrollment Processing</a:t>
            </a:r>
            <a:endParaRPr spc="-5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DBACAF-1E68-4EF4-848D-3E3630DBB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" y="5342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8126"/>
      </p:ext>
    </p:extLst>
  </p:cSld>
  <p:clrMapOvr>
    <a:masterClrMapping/>
  </p:clrMapOvr>
  <p:transition spd="slow" advTm="169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86549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Medical Plans offered for</a:t>
            </a:r>
            <a:r>
              <a:rPr spc="-40" dirty="0"/>
              <a:t> </a:t>
            </a:r>
            <a:r>
              <a:rPr spc="-5" dirty="0"/>
              <a:t>2021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6713" y="1219200"/>
            <a:ext cx="7078345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165" indent="-285750">
              <a:lnSpc>
                <a:spcPct val="100000"/>
              </a:lnSpc>
              <a:spcBef>
                <a:spcPts val="233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Health Net – UC Blue &amp; Gold</a:t>
            </a:r>
            <a:r>
              <a:rPr sz="2600" spc="6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HMO</a:t>
            </a:r>
            <a:endParaRPr sz="2600" dirty="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Kaiser Permanente</a:t>
            </a:r>
            <a:r>
              <a:rPr sz="2600" spc="3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HMO*</a:t>
            </a:r>
            <a:endParaRPr sz="2600" dirty="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Anthem Blue Cross – UC</a:t>
            </a:r>
            <a:r>
              <a:rPr sz="2600" spc="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Care</a:t>
            </a:r>
            <a:endParaRPr sz="2600" dirty="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dirty="0">
                <a:latin typeface="Arial"/>
                <a:cs typeface="Arial"/>
              </a:rPr>
              <a:t>Anthem </a:t>
            </a:r>
            <a:r>
              <a:rPr sz="2600" spc="-5" dirty="0">
                <a:latin typeface="Arial"/>
                <a:cs typeface="Arial"/>
              </a:rPr>
              <a:t>Blue Cross – UC Health Savings</a:t>
            </a:r>
            <a:r>
              <a:rPr sz="2600" spc="1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Plan</a:t>
            </a:r>
            <a:endParaRPr sz="2600" dirty="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Anthem </a:t>
            </a:r>
            <a:r>
              <a:rPr sz="2400" spc="-5" dirty="0">
                <a:latin typeface="Arial"/>
                <a:cs typeface="Arial"/>
              </a:rPr>
              <a:t>Blue Cross –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6713" y="4685283"/>
            <a:ext cx="719582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539" marR="5080" indent="-117475">
              <a:lnSpc>
                <a:spcPct val="100000"/>
              </a:lnSpc>
            </a:pPr>
            <a:r>
              <a:rPr sz="1800" i="1" dirty="0">
                <a:solidFill>
                  <a:srgbClr val="003CA4"/>
                </a:solidFill>
                <a:latin typeface="Arial"/>
                <a:cs typeface="Arial"/>
              </a:rPr>
              <a:t>*Optum </a:t>
            </a:r>
            <a:r>
              <a:rPr sz="1800" i="1" spc="-5" dirty="0">
                <a:solidFill>
                  <a:srgbClr val="003CA4"/>
                </a:solidFill>
                <a:latin typeface="Arial"/>
                <a:cs typeface="Arial"/>
              </a:rPr>
              <a:t>provides behavioral health benefits as an overlay </a:t>
            </a:r>
            <a:r>
              <a:rPr sz="1800" i="1" dirty="0">
                <a:solidFill>
                  <a:srgbClr val="003CA4"/>
                </a:solidFill>
                <a:latin typeface="Arial"/>
                <a:cs typeface="Arial"/>
              </a:rPr>
              <a:t>for </a:t>
            </a:r>
            <a:r>
              <a:rPr sz="1800" i="1" spc="-5" dirty="0">
                <a:solidFill>
                  <a:srgbClr val="003CA4"/>
                </a:solidFill>
                <a:latin typeface="Arial"/>
                <a:cs typeface="Arial"/>
              </a:rPr>
              <a:t>Kaiser  members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0E06B0-B38C-4D87-A544-F060FF90D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524979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80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38195" y="2810631"/>
            <a:ext cx="3505835" cy="1222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765">
              <a:lnSpc>
                <a:spcPct val="109700"/>
              </a:lnSpc>
            </a:pP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Open Enrollment  </a:t>
            </a:r>
            <a:r>
              <a:rPr sz="3600" b="0" spc="-5" dirty="0">
                <a:solidFill>
                  <a:srgbClr val="FFF050"/>
                </a:solidFill>
                <a:latin typeface="Arial"/>
                <a:cs typeface="Arial"/>
              </a:rPr>
              <a:t>Annual Flu</a:t>
            </a:r>
            <a:r>
              <a:rPr sz="3600" b="0" spc="-45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rgbClr val="FFF050"/>
                </a:solidFill>
                <a:latin typeface="Arial"/>
                <a:cs typeface="Arial"/>
              </a:rPr>
              <a:t>Shots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8EF7C1-E82A-4327-B85C-1F8E08F22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52331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3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124711"/>
            <a:ext cx="7267575" cy="3683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200" spc="-10" dirty="0">
                <a:latin typeface="Arial"/>
                <a:cs typeface="Arial"/>
              </a:rPr>
              <a:t>Visit </a:t>
            </a:r>
            <a:r>
              <a:rPr sz="2200" spc="-5" dirty="0">
                <a:latin typeface="Arial"/>
                <a:cs typeface="Arial"/>
              </a:rPr>
              <a:t>your </a:t>
            </a:r>
            <a:r>
              <a:rPr sz="2200" dirty="0">
                <a:latin typeface="Arial"/>
                <a:cs typeface="Arial"/>
              </a:rPr>
              <a:t>local medical plan provider </a:t>
            </a:r>
            <a:r>
              <a:rPr sz="2200" spc="-5" dirty="0">
                <a:latin typeface="Arial"/>
                <a:cs typeface="Arial"/>
              </a:rPr>
              <a:t>to </a:t>
            </a:r>
            <a:r>
              <a:rPr sz="2200" dirty="0">
                <a:latin typeface="Arial"/>
                <a:cs typeface="Arial"/>
              </a:rPr>
              <a:t>obtain a free </a:t>
            </a:r>
            <a:r>
              <a:rPr sz="2200" spc="19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flu</a:t>
            </a:r>
            <a:endParaRPr sz="22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latin typeface="Arial"/>
                <a:cs typeface="Arial"/>
              </a:rPr>
              <a:t>shot</a:t>
            </a:r>
            <a:endParaRPr sz="2200">
              <a:latin typeface="Arial"/>
              <a:cs typeface="Arial"/>
            </a:endParaRPr>
          </a:p>
          <a:p>
            <a:pPr marL="586740" lvl="1" indent="-29146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586740" algn="l"/>
                <a:tab pos="587375" algn="l"/>
              </a:tabLst>
            </a:pPr>
            <a:r>
              <a:rPr sz="2200" dirty="0">
                <a:latin typeface="Arial"/>
                <a:cs typeface="Arial"/>
              </a:rPr>
              <a:t>No </a:t>
            </a:r>
            <a:r>
              <a:rPr sz="2200" spc="-10" dirty="0">
                <a:latin typeface="Arial"/>
                <a:cs typeface="Arial"/>
              </a:rPr>
              <a:t>office </a:t>
            </a:r>
            <a:r>
              <a:rPr sz="2200" dirty="0">
                <a:latin typeface="Arial"/>
                <a:cs typeface="Arial"/>
              </a:rPr>
              <a:t>visit</a:t>
            </a:r>
            <a:r>
              <a:rPr sz="2200" spc="-7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copays</a:t>
            </a:r>
            <a:endParaRPr sz="2200">
              <a:latin typeface="Arial"/>
              <a:cs typeface="Arial"/>
            </a:endParaRPr>
          </a:p>
          <a:p>
            <a:pPr marL="586740" lvl="1" indent="-291465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586740" algn="l"/>
                <a:tab pos="587375" algn="l"/>
              </a:tabLst>
            </a:pPr>
            <a:r>
              <a:rPr sz="2200" dirty="0">
                <a:latin typeface="Arial"/>
                <a:cs typeface="Arial"/>
              </a:rPr>
              <a:t>Call </a:t>
            </a:r>
            <a:r>
              <a:rPr sz="2200" spc="-5" dirty="0">
                <a:latin typeface="Arial"/>
                <a:cs typeface="Arial"/>
              </a:rPr>
              <a:t>for</a:t>
            </a:r>
            <a:r>
              <a:rPr sz="2200" spc="-8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appointment</a:t>
            </a:r>
            <a:endParaRPr sz="2200">
              <a:latin typeface="Arial"/>
              <a:cs typeface="Arial"/>
            </a:endParaRPr>
          </a:p>
          <a:p>
            <a:pPr marL="586740" marR="5715" lvl="1" indent="-291465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586740" algn="l"/>
                <a:tab pos="587375" algn="l"/>
              </a:tabLst>
            </a:pPr>
            <a:r>
              <a:rPr sz="2200" spc="-10" dirty="0">
                <a:latin typeface="Arial"/>
                <a:cs typeface="Arial"/>
              </a:rPr>
              <a:t>Visit </a:t>
            </a:r>
            <a:r>
              <a:rPr sz="2200" dirty="0">
                <a:latin typeface="Arial"/>
                <a:cs typeface="Arial"/>
              </a:rPr>
              <a:t>local </a:t>
            </a:r>
            <a:r>
              <a:rPr sz="2200" spc="-5" dirty="0">
                <a:latin typeface="Arial"/>
                <a:cs typeface="Arial"/>
              </a:rPr>
              <a:t>participating </a:t>
            </a:r>
            <a:r>
              <a:rPr sz="2200" dirty="0">
                <a:latin typeface="Arial"/>
                <a:cs typeface="Arial"/>
              </a:rPr>
              <a:t>pharmacies </a:t>
            </a:r>
            <a:r>
              <a:rPr sz="2200" spc="-5" dirty="0">
                <a:latin typeface="Arial"/>
                <a:cs typeface="Arial"/>
              </a:rPr>
              <a:t>for </a:t>
            </a:r>
            <a:r>
              <a:rPr sz="2200" dirty="0">
                <a:latin typeface="Arial"/>
                <a:cs typeface="Arial"/>
              </a:rPr>
              <a:t>your flu shot </a:t>
            </a:r>
            <a:r>
              <a:rPr sz="2200" spc="-5" dirty="0">
                <a:latin typeface="Arial"/>
                <a:cs typeface="Arial"/>
              </a:rPr>
              <a:t>at  </a:t>
            </a:r>
            <a:r>
              <a:rPr sz="2200" dirty="0">
                <a:latin typeface="Arial"/>
                <a:cs typeface="Arial"/>
              </a:rPr>
              <a:t>CVS, </a:t>
            </a:r>
            <a:r>
              <a:rPr sz="2200" spc="-45" dirty="0">
                <a:latin typeface="Arial"/>
                <a:cs typeface="Arial"/>
              </a:rPr>
              <a:t>Target </a:t>
            </a:r>
            <a:r>
              <a:rPr sz="2200" spc="-5" dirty="0">
                <a:latin typeface="Arial"/>
                <a:cs typeface="Arial"/>
              </a:rPr>
              <a:t>and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Walgreens</a:t>
            </a:r>
            <a:endParaRPr sz="22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1155065" algn="l"/>
                <a:tab pos="1155700" algn="l"/>
              </a:tabLst>
            </a:pPr>
            <a:r>
              <a:rPr sz="2200" dirty="0">
                <a:latin typeface="Arial"/>
                <a:cs typeface="Arial"/>
              </a:rPr>
              <a:t>copay may be</a:t>
            </a:r>
            <a:r>
              <a:rPr sz="2200" spc="-8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required</a:t>
            </a:r>
            <a:endParaRPr sz="2200">
              <a:latin typeface="Arial"/>
              <a:cs typeface="Arial"/>
            </a:endParaRPr>
          </a:p>
          <a:p>
            <a:pPr marL="1155700" marR="1082040" lvl="2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1155065" algn="l"/>
                <a:tab pos="1155700" algn="l"/>
              </a:tabLst>
            </a:pPr>
            <a:r>
              <a:rPr sz="2200" dirty="0">
                <a:latin typeface="Arial"/>
                <a:cs typeface="Arial"/>
              </a:rPr>
              <a:t>submit claim to your medical </a:t>
            </a:r>
            <a:r>
              <a:rPr sz="2200" spc="-5" dirty="0">
                <a:latin typeface="Arial"/>
                <a:cs typeface="Arial"/>
              </a:rPr>
              <a:t>provider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for  reimbursement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74929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Flu Shot Locations and</a:t>
            </a:r>
            <a:r>
              <a:rPr spc="-65" dirty="0"/>
              <a:t> </a:t>
            </a:r>
            <a:r>
              <a:rPr spc="-5" dirty="0"/>
              <a:t>Costs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7547C-C6E7-40E6-A6E2-C6EBA579F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02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97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85033" y="3087623"/>
            <a:ext cx="3812540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Additional</a:t>
            </a:r>
            <a:r>
              <a:rPr sz="3600" b="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0D9877-0AD3-4E88-BB5C-9ADBE0EEF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920" y="52331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7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125473"/>
            <a:ext cx="7267575" cy="4894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har char="•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ComPsych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www.guidanceresources.com</a:t>
            </a:r>
            <a:endParaRPr sz="1600">
              <a:latin typeface="Arial"/>
              <a:cs typeface="Arial"/>
            </a:endParaRPr>
          </a:p>
          <a:p>
            <a:pPr marL="586740" marR="5080" lvl="1" indent="-291465" algn="just">
              <a:lnSpc>
                <a:spcPct val="110000"/>
              </a:lnSpc>
              <a:spcBef>
                <a:spcPts val="300"/>
              </a:spcBef>
              <a:buChar char="•"/>
              <a:tabLst>
                <a:tab pos="587375" algn="l"/>
              </a:tabLst>
            </a:pPr>
            <a:r>
              <a:rPr sz="1600" u="sng" spc="-5" dirty="0">
                <a:solidFill>
                  <a:srgbClr val="003CA4"/>
                </a:solidFill>
                <a:latin typeface="Arial"/>
                <a:cs typeface="Arial"/>
                <a:hlinkClick r:id="rId5"/>
              </a:rPr>
              <a:t>UC Faculty and Staff Assistance </a:t>
            </a:r>
            <a:r>
              <a:rPr sz="1600" u="sng" dirty="0">
                <a:solidFill>
                  <a:srgbClr val="003CA4"/>
                </a:solidFill>
                <a:latin typeface="Arial"/>
                <a:cs typeface="Arial"/>
                <a:hlinkClick r:id="rId5"/>
              </a:rPr>
              <a:t>Program </a:t>
            </a:r>
            <a:r>
              <a:rPr sz="1600" dirty="0">
                <a:solidFill>
                  <a:srgbClr val="1E1C11"/>
                </a:solidFill>
                <a:latin typeface="Arial"/>
                <a:cs typeface="Arial"/>
              </a:rPr>
              <a:t>– </a:t>
            </a:r>
            <a:r>
              <a:rPr sz="1600" spc="-5" dirty="0">
                <a:solidFill>
                  <a:srgbClr val="1E1C11"/>
                </a:solidFill>
                <a:latin typeface="Arial"/>
                <a:cs typeface="Arial"/>
              </a:rPr>
              <a:t>offering free, confidential  </a:t>
            </a:r>
            <a:r>
              <a:rPr sz="1600" dirty="0">
                <a:solidFill>
                  <a:srgbClr val="1E1C11"/>
                </a:solidFill>
                <a:latin typeface="Arial"/>
                <a:cs typeface="Arial"/>
              </a:rPr>
              <a:t>resources for </a:t>
            </a:r>
            <a:r>
              <a:rPr sz="1600" spc="-5" dirty="0">
                <a:solidFill>
                  <a:srgbClr val="1E1C11"/>
                </a:solidFill>
                <a:latin typeface="Arial"/>
                <a:cs typeface="Arial"/>
              </a:rPr>
              <a:t>emotional health with easy access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dirty="0">
                <a:latin typeface="Arial"/>
                <a:cs typeface="Arial"/>
              </a:rPr>
              <a:t>short-term </a:t>
            </a:r>
            <a:r>
              <a:rPr sz="1600" spc="-5" dirty="0">
                <a:latin typeface="Arial"/>
                <a:cs typeface="Arial"/>
              </a:rPr>
              <a:t>counseling,  </a:t>
            </a:r>
            <a:r>
              <a:rPr sz="1600" dirty="0">
                <a:latin typeface="Arial"/>
                <a:cs typeface="Arial"/>
              </a:rPr>
              <a:t>assessment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referral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89"/>
              </a:spcBef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California </a:t>
            </a: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Casualty </a:t>
            </a:r>
            <a:r>
              <a:rPr sz="1600" dirty="0">
                <a:latin typeface="Arial"/>
                <a:cs typeface="Arial"/>
              </a:rPr>
              <a:t>– </a:t>
            </a:r>
            <a:r>
              <a:rPr sz="1600" u="sng" spc="-10" dirty="0">
                <a:solidFill>
                  <a:srgbClr val="003CA4"/>
                </a:solidFill>
                <a:latin typeface="Arial"/>
                <a:cs typeface="Arial"/>
                <a:hlinkClick r:id="rId6"/>
              </a:rPr>
              <a:t>www.calcas.com/CRowens </a:t>
            </a:r>
            <a:r>
              <a:rPr sz="1600" dirty="0">
                <a:latin typeface="Arial"/>
                <a:cs typeface="Arial"/>
              </a:rPr>
              <a:t>Get your </a:t>
            </a:r>
            <a:r>
              <a:rPr sz="1600" spc="-5" dirty="0">
                <a:latin typeface="Arial"/>
                <a:cs typeface="Arial"/>
              </a:rPr>
              <a:t>quote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today!</a:t>
            </a:r>
            <a:endParaRPr sz="1600">
              <a:latin typeface="Arial"/>
              <a:cs typeface="Arial"/>
            </a:endParaRPr>
          </a:p>
          <a:p>
            <a:pPr marL="643890" lvl="1" indent="-285750">
              <a:lnSpc>
                <a:spcPct val="100000"/>
              </a:lnSpc>
              <a:spcBef>
                <a:spcPts val="490"/>
              </a:spcBef>
              <a:buClr>
                <a:srgbClr val="003CA4"/>
              </a:buClr>
              <a:buChar char="•"/>
              <a:tabLst>
                <a:tab pos="643890" algn="l"/>
                <a:tab pos="644525" algn="l"/>
              </a:tabLst>
            </a:pPr>
            <a:r>
              <a:rPr sz="1600" dirty="0">
                <a:latin typeface="Arial"/>
                <a:cs typeface="Arial"/>
              </a:rPr>
              <a:t>Home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Auto</a:t>
            </a:r>
            <a:r>
              <a:rPr sz="1600" spc="-1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Insurance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89"/>
              </a:spcBef>
              <a:buChar char="•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UC </a:t>
            </a: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Healthy Campus/Wellness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003CA4"/>
                </a:solidFill>
                <a:latin typeface="Arial"/>
                <a:cs typeface="Arial"/>
                <a:hlinkClick r:id="rId6"/>
              </a:rPr>
              <a:t>https://healthycampus.ucr.edu</a:t>
            </a:r>
            <a:endParaRPr sz="1600">
              <a:latin typeface="Arial"/>
              <a:cs typeface="Arial"/>
            </a:endParaRPr>
          </a:p>
          <a:p>
            <a:pPr marL="643890" marR="5080" lvl="1" indent="-228600" algn="just">
              <a:lnSpc>
                <a:spcPct val="110000"/>
              </a:lnSpc>
              <a:spcBef>
                <a:spcPts val="300"/>
              </a:spcBef>
              <a:buClr>
                <a:srgbClr val="003CA4"/>
              </a:buClr>
              <a:buChar char="•"/>
              <a:tabLst>
                <a:tab pos="644525" algn="l"/>
              </a:tabLst>
            </a:pPr>
            <a:r>
              <a:rPr sz="1600" spc="-5" dirty="0">
                <a:solidFill>
                  <a:srgbClr val="1E1C11"/>
                </a:solidFill>
                <a:latin typeface="Arial"/>
                <a:cs typeface="Arial"/>
              </a:rPr>
              <a:t>UCR Healthy Campus </a:t>
            </a:r>
            <a:r>
              <a:rPr sz="1600" dirty="0">
                <a:solidFill>
                  <a:srgbClr val="1E1C11"/>
                </a:solidFill>
                <a:latin typeface="Arial"/>
                <a:cs typeface="Arial"/>
              </a:rPr>
              <a:t>(HC), </a:t>
            </a:r>
            <a:r>
              <a:rPr sz="1600" spc="-5" dirty="0">
                <a:solidFill>
                  <a:srgbClr val="1E1C11"/>
                </a:solidFill>
                <a:latin typeface="Arial"/>
                <a:cs typeface="Arial"/>
              </a:rPr>
              <a:t>is part </a:t>
            </a:r>
            <a:r>
              <a:rPr sz="1600" dirty="0">
                <a:solidFill>
                  <a:srgbClr val="1E1C11"/>
                </a:solidFill>
                <a:latin typeface="Arial"/>
                <a:cs typeface="Arial"/>
              </a:rPr>
              <a:t>of the </a:t>
            </a:r>
            <a:r>
              <a:rPr sz="1600" spc="-5" dirty="0">
                <a:latin typeface="Arial"/>
                <a:cs typeface="Arial"/>
              </a:rPr>
              <a:t>larger systemwide HCN, and  invests in </a:t>
            </a:r>
            <a:r>
              <a:rPr sz="1600" dirty="0">
                <a:latin typeface="Arial"/>
                <a:cs typeface="Arial"/>
              </a:rPr>
              <a:t>improving the </a:t>
            </a:r>
            <a:r>
              <a:rPr sz="1600" spc="-5" dirty="0">
                <a:latin typeface="Arial"/>
                <a:cs typeface="Arial"/>
              </a:rPr>
              <a:t>health and </a:t>
            </a:r>
            <a:r>
              <a:rPr sz="1600" dirty="0">
                <a:latin typeface="Arial"/>
                <a:cs typeface="Arial"/>
              </a:rPr>
              <a:t>quality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life for the UCR campus  </a:t>
            </a:r>
            <a:r>
              <a:rPr sz="1600" spc="-5" dirty="0">
                <a:latin typeface="Arial"/>
                <a:cs typeface="Arial"/>
              </a:rPr>
              <a:t>community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90"/>
              </a:spcBef>
              <a:buChar char="•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Altura </a:t>
            </a: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Federal </a:t>
            </a: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Credit </a:t>
            </a: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Union </a:t>
            </a:r>
            <a:r>
              <a:rPr sz="1600" dirty="0">
                <a:latin typeface="Arial"/>
                <a:cs typeface="Arial"/>
              </a:rPr>
              <a:t>– </a:t>
            </a:r>
            <a:r>
              <a:rPr sz="1600" u="sng" spc="-5" dirty="0">
                <a:solidFill>
                  <a:srgbClr val="003CA4"/>
                </a:solidFill>
                <a:latin typeface="Arial"/>
                <a:cs typeface="Arial"/>
                <a:hlinkClick r:id="rId7"/>
              </a:rPr>
              <a:t>jparedes@alturacu.com</a:t>
            </a:r>
            <a:r>
              <a:rPr sz="1600" spc="-5" dirty="0">
                <a:latin typeface="Arial"/>
                <a:cs typeface="Arial"/>
              </a:rPr>
              <a:t>;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003CA4"/>
                </a:solidFill>
                <a:latin typeface="Arial"/>
                <a:cs typeface="Arial"/>
                <a:hlinkClick r:id="rId8"/>
              </a:rPr>
              <a:t>www.alturacu.com</a:t>
            </a:r>
            <a:endParaRPr sz="1600">
              <a:latin typeface="Arial"/>
              <a:cs typeface="Arial"/>
            </a:endParaRPr>
          </a:p>
          <a:p>
            <a:pPr marL="643890" marR="5715" lvl="1" indent="-285750" algn="just">
              <a:lnSpc>
                <a:spcPct val="110000"/>
              </a:lnSpc>
              <a:spcBef>
                <a:spcPts val="300"/>
              </a:spcBef>
              <a:buClr>
                <a:srgbClr val="003CA4"/>
              </a:buClr>
              <a:buChar char="•"/>
              <a:tabLst>
                <a:tab pos="644525" algn="l"/>
              </a:tabLst>
            </a:pPr>
            <a:r>
              <a:rPr sz="1600" spc="-5" dirty="0">
                <a:latin typeface="Arial"/>
                <a:cs typeface="Arial"/>
              </a:rPr>
              <a:t>Financial savings and planning </a:t>
            </a:r>
            <a:r>
              <a:rPr sz="1600" dirty="0">
                <a:latin typeface="Arial"/>
                <a:cs typeface="Arial"/>
              </a:rPr>
              <a:t>options </a:t>
            </a:r>
            <a:r>
              <a:rPr sz="1600" spc="-5" dirty="0">
                <a:latin typeface="Arial"/>
                <a:cs typeface="Arial"/>
              </a:rPr>
              <a:t>available exclusively to UC  employees</a:t>
            </a:r>
            <a:endParaRPr sz="16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90"/>
              </a:spcBef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SchoolsFirst Federal </a:t>
            </a:r>
            <a:r>
              <a:rPr sz="1600" dirty="0">
                <a:solidFill>
                  <a:srgbClr val="003CA4"/>
                </a:solidFill>
                <a:latin typeface="Arial"/>
                <a:cs typeface="Arial"/>
              </a:rPr>
              <a:t>Credit </a:t>
            </a:r>
            <a:r>
              <a:rPr sz="1600" spc="-5" dirty="0">
                <a:solidFill>
                  <a:srgbClr val="003CA4"/>
                </a:solidFill>
                <a:latin typeface="Arial"/>
                <a:cs typeface="Arial"/>
              </a:rPr>
              <a:t>Union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003CA4"/>
                </a:solidFill>
                <a:latin typeface="Arial"/>
                <a:cs typeface="Arial"/>
                <a:hlinkClick r:id="rId9"/>
              </a:rPr>
              <a:t>https://www.schoolsfirstfcu.org</a:t>
            </a:r>
            <a:endParaRPr sz="1600">
              <a:latin typeface="Arial"/>
              <a:cs typeface="Arial"/>
            </a:endParaRPr>
          </a:p>
          <a:p>
            <a:pPr marL="698500" marR="5715" lvl="1" indent="-228600" algn="just">
              <a:lnSpc>
                <a:spcPct val="110000"/>
              </a:lnSpc>
              <a:spcBef>
                <a:spcPts val="295"/>
              </a:spcBef>
              <a:buClr>
                <a:srgbClr val="003CA4"/>
              </a:buClr>
              <a:buChar char="•"/>
              <a:tabLst>
                <a:tab pos="698500" algn="l"/>
              </a:tabLst>
            </a:pPr>
            <a:r>
              <a:rPr sz="1600" spc="-5" dirty="0">
                <a:latin typeface="Arial"/>
                <a:cs typeface="Arial"/>
              </a:rPr>
              <a:t>Serving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educational community as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largest educational </a:t>
            </a:r>
            <a:r>
              <a:rPr sz="1600" dirty="0">
                <a:latin typeface="Arial"/>
                <a:cs typeface="Arial"/>
              </a:rPr>
              <a:t>credit  </a:t>
            </a:r>
            <a:r>
              <a:rPr sz="1600" spc="-5" dirty="0">
                <a:latin typeface="Arial"/>
                <a:cs typeface="Arial"/>
              </a:rPr>
              <a:t>union in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U.S. as well as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10" dirty="0">
                <a:latin typeface="Arial"/>
                <a:cs typeface="Arial"/>
              </a:rPr>
              <a:t>nation’s </a:t>
            </a:r>
            <a:r>
              <a:rPr sz="1600" dirty="0">
                <a:latin typeface="Arial"/>
                <a:cs typeface="Arial"/>
              </a:rPr>
              <a:t>fifth largest credit </a:t>
            </a:r>
            <a:r>
              <a:rPr sz="1600" spc="-5" dirty="0">
                <a:latin typeface="Arial"/>
                <a:cs typeface="Arial"/>
              </a:rPr>
              <a:t>union of any  </a:t>
            </a:r>
            <a:r>
              <a:rPr sz="1600" dirty="0">
                <a:latin typeface="Arial"/>
                <a:cs typeface="Arial"/>
              </a:rPr>
              <a:t>kind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753735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Additional Employee</a:t>
            </a:r>
            <a:r>
              <a:rPr spc="-35" dirty="0"/>
              <a:t> </a:t>
            </a:r>
            <a:r>
              <a:rPr spc="-5" dirty="0"/>
              <a:t>Benefits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002B3E-6F34-4894-8519-B50A639A2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5334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464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097788"/>
            <a:ext cx="7267575" cy="3903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 algn="just">
              <a:lnSpc>
                <a:spcPct val="110000"/>
              </a:lnSpc>
              <a:buClr>
                <a:srgbClr val="003CA4"/>
              </a:buClr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The Health </a:t>
            </a:r>
            <a:r>
              <a:rPr sz="1800" spc="-5" dirty="0">
                <a:latin typeface="Arial"/>
                <a:cs typeface="Arial"/>
              </a:rPr>
              <a:t>Care </a:t>
            </a:r>
            <a:r>
              <a:rPr sz="1800" dirty="0">
                <a:latin typeface="Arial"/>
                <a:cs typeface="Arial"/>
              </a:rPr>
              <a:t>Facilitator (HCF) </a:t>
            </a:r>
            <a:r>
              <a:rPr sz="1800" spc="-5" dirty="0">
                <a:latin typeface="Arial"/>
                <a:cs typeface="Arial"/>
              </a:rPr>
              <a:t>provides assistance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20" dirty="0">
                <a:latin typeface="Arial"/>
                <a:cs typeface="Arial"/>
              </a:rPr>
              <a:t>faculty,  </a:t>
            </a:r>
            <a:r>
              <a:rPr sz="1800" spc="-10" dirty="0">
                <a:latin typeface="Arial"/>
                <a:cs typeface="Arial"/>
              </a:rPr>
              <a:t>staff, </a:t>
            </a:r>
            <a:r>
              <a:rPr sz="1800" dirty="0">
                <a:latin typeface="Arial"/>
                <a:cs typeface="Arial"/>
              </a:rPr>
              <a:t>retirees, </a:t>
            </a:r>
            <a:r>
              <a:rPr sz="1800" spc="-5" dirty="0">
                <a:latin typeface="Arial"/>
                <a:cs typeface="Arial"/>
              </a:rPr>
              <a:t>survivors and their eligible </a:t>
            </a:r>
            <a:r>
              <a:rPr sz="1800" dirty="0">
                <a:latin typeface="Arial"/>
                <a:cs typeface="Arial"/>
              </a:rPr>
              <a:t>family </a:t>
            </a:r>
            <a:r>
              <a:rPr sz="1800" spc="-5" dirty="0">
                <a:latin typeface="Arial"/>
                <a:cs typeface="Arial"/>
              </a:rPr>
              <a:t>members with  benefits and services </a:t>
            </a:r>
            <a:r>
              <a:rPr sz="1800" dirty="0">
                <a:latin typeface="Arial"/>
                <a:cs typeface="Arial"/>
              </a:rPr>
              <a:t>available from the UC-sponsored health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plans</a:t>
            </a:r>
            <a:endParaRPr sz="1800" dirty="0">
              <a:latin typeface="Arial"/>
              <a:cs typeface="Arial"/>
            </a:endParaRPr>
          </a:p>
          <a:p>
            <a:pPr marL="298450" marR="5715" indent="-285750" algn="just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The HCF </a:t>
            </a:r>
            <a:r>
              <a:rPr sz="1800" spc="-5" dirty="0">
                <a:latin typeface="Arial"/>
                <a:cs typeface="Arial"/>
              </a:rPr>
              <a:t>is a knowledgeable counselor who delivers confidential   one-on-one assistance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with:</a:t>
            </a:r>
          </a:p>
          <a:p>
            <a:pPr marL="698500" lvl="1" indent="-228600">
              <a:lnSpc>
                <a:spcPct val="100000"/>
              </a:lnSpc>
              <a:spcBef>
                <a:spcPts val="515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Understanding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UC health plan coverage and patient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rights</a:t>
            </a:r>
          </a:p>
          <a:p>
            <a:pPr marL="698500" marR="5080" lvl="1" indent="-228600">
              <a:lnSpc>
                <a:spcPct val="110000"/>
              </a:lnSpc>
              <a:spcBef>
                <a:spcPts val="295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</a:tabLst>
            </a:pPr>
            <a:r>
              <a:rPr sz="1800" spc="-5" dirty="0">
                <a:latin typeface="Arial"/>
                <a:cs typeface="Arial"/>
              </a:rPr>
              <a:t>Defining and resolving issues and navigating through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health  care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system</a:t>
            </a:r>
          </a:p>
          <a:p>
            <a:pPr marL="698500" lvl="1" indent="-228600">
              <a:lnSpc>
                <a:spcPct val="100000"/>
              </a:lnSpc>
              <a:spcBef>
                <a:spcPts val="509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  <a:tab pos="2468245" algn="l"/>
                <a:tab pos="3172460" algn="l"/>
                <a:tab pos="3914775" algn="l"/>
                <a:tab pos="5227955" algn="l"/>
                <a:tab pos="6452235" algn="l"/>
              </a:tabLst>
            </a:pPr>
            <a:r>
              <a:rPr sz="1800" spc="-5" dirty="0">
                <a:latin typeface="Arial"/>
                <a:cs typeface="Arial"/>
              </a:rPr>
              <a:t>Understanding	how	</a:t>
            </a:r>
            <a:r>
              <a:rPr sz="1800" dirty="0">
                <a:latin typeface="Arial"/>
                <a:cs typeface="Arial"/>
              </a:rPr>
              <a:t>after	retirement	</a:t>
            </a:r>
            <a:r>
              <a:rPr sz="1800" spc="-5" dirty="0">
                <a:latin typeface="Arial"/>
                <a:cs typeface="Arial"/>
              </a:rPr>
              <a:t>Medicare	benefits</a:t>
            </a:r>
            <a:endParaRPr sz="1800" dirty="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210"/>
              </a:spcBef>
            </a:pPr>
            <a:r>
              <a:rPr sz="1800" dirty="0">
                <a:latin typeface="Arial"/>
                <a:cs typeface="Arial"/>
              </a:rPr>
              <a:t>coordinate with UC-sponsored medical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plans</a:t>
            </a:r>
          </a:p>
          <a:p>
            <a:pPr marL="298450" marR="941069" indent="-285750">
              <a:lnSpc>
                <a:spcPct val="110000"/>
              </a:lnSpc>
              <a:spcBef>
                <a:spcPts val="595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u="sng" spc="-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https://ucnet.universityofcalifornia.edu/contacts/health-care-  facilitators.html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611568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Health Care Facilitator</a:t>
            </a:r>
            <a:r>
              <a:rPr spc="-20" dirty="0"/>
              <a:t> </a:t>
            </a:r>
            <a:r>
              <a:rPr spc="-5" dirty="0"/>
              <a:t>Program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9E5CE0-4F7E-44DC-A08D-8A5E3BCC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82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4079" y="2961385"/>
            <a:ext cx="2313305" cy="918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55600">
              <a:lnSpc>
                <a:spcPts val="3540"/>
              </a:lnSpc>
            </a:pP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Contact  Inform</a:t>
            </a:r>
            <a:r>
              <a:rPr sz="3600" b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E022D-32C0-4A94-8FD8-3A92A945F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43636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1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090676"/>
            <a:ext cx="7052945" cy="254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Arial"/>
                <a:cs typeface="Arial"/>
              </a:rPr>
              <a:t>UCPath Center – Benefits Enrollment - Portal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Website</a:t>
            </a:r>
            <a:endParaRPr sz="20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40"/>
              </a:spcBef>
            </a:pPr>
            <a:r>
              <a:rPr sz="1800" u="sng" spc="-5" dirty="0">
                <a:solidFill>
                  <a:srgbClr val="003CA4"/>
                </a:solidFill>
                <a:latin typeface="Arial"/>
                <a:cs typeface="Arial"/>
                <a:hlinkClick r:id="rId4"/>
              </a:rPr>
              <a:t>https://ucpath.universityofcalifornia.edu/home</a:t>
            </a:r>
            <a:endParaRPr sz="18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10"/>
              </a:spcBef>
            </a:pPr>
            <a:r>
              <a:rPr sz="2000" spc="-30" dirty="0">
                <a:latin typeface="Arial"/>
                <a:cs typeface="Arial"/>
              </a:rPr>
              <a:t>Telephone </a:t>
            </a:r>
            <a:r>
              <a:rPr sz="2000" spc="-5" dirty="0">
                <a:latin typeface="Arial"/>
                <a:cs typeface="Arial"/>
              </a:rPr>
              <a:t>Number: (855)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982-7284</a:t>
            </a:r>
            <a:endParaRPr sz="20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43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30" dirty="0">
                <a:latin typeface="Arial"/>
                <a:cs typeface="Arial"/>
              </a:rPr>
              <a:t>UCRAYS </a:t>
            </a:r>
            <a:r>
              <a:rPr sz="2000" spc="-5" dirty="0">
                <a:latin typeface="Arial"/>
                <a:cs typeface="Arial"/>
              </a:rPr>
              <a:t>website – UC Retirement Plan –</a:t>
            </a:r>
            <a:r>
              <a:rPr sz="2000" spc="1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Pension</a:t>
            </a:r>
            <a:endParaRPr sz="20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40"/>
              </a:spcBef>
            </a:pPr>
            <a:r>
              <a:rPr sz="1800" u="sng" spc="-5" dirty="0">
                <a:solidFill>
                  <a:srgbClr val="003CA4"/>
                </a:solidFill>
                <a:latin typeface="Arial"/>
                <a:cs typeface="Arial"/>
                <a:hlinkClick r:id="rId5"/>
              </a:rPr>
              <a:t>https://retirementatyourservice.ucop.edu/UCRAYS/Account/LoginE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41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000" spc="-5" dirty="0">
                <a:latin typeface="Arial"/>
                <a:cs typeface="Arial"/>
              </a:rPr>
              <a:t>Fidelity Investments – </a:t>
            </a:r>
            <a:r>
              <a:rPr sz="2000" spc="-15" dirty="0">
                <a:latin typeface="Arial"/>
                <a:cs typeface="Arial"/>
              </a:rPr>
              <a:t>Voluntary </a:t>
            </a:r>
            <a:r>
              <a:rPr sz="2000" spc="-5" dirty="0">
                <a:latin typeface="Arial"/>
                <a:cs typeface="Arial"/>
              </a:rPr>
              <a:t>Retirement</a:t>
            </a:r>
            <a:r>
              <a:rPr sz="2000" spc="7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Benefits</a:t>
            </a:r>
            <a:endParaRPr sz="20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240"/>
              </a:spcBef>
            </a:pPr>
            <a:r>
              <a:rPr sz="1800" u="sng" spc="-5" dirty="0">
                <a:solidFill>
                  <a:srgbClr val="003CA4"/>
                </a:solidFill>
                <a:latin typeface="Arial"/>
                <a:cs typeface="Arial"/>
                <a:hlinkClick r:id="rId6"/>
              </a:rPr>
              <a:t>https://nb.fidelity.com/public/nb/default/home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59498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Benefits Contact</a:t>
            </a:r>
            <a:r>
              <a:rPr spc="-35" dirty="0"/>
              <a:t> </a:t>
            </a:r>
            <a:r>
              <a:rPr spc="-5" dirty="0"/>
              <a:t>Information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B53FAC-B700-46F9-B144-3B035BC9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086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511" y="1124965"/>
            <a:ext cx="7425690" cy="458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sz="2000" spc="-5" dirty="0">
                <a:latin typeface="Arial"/>
                <a:cs typeface="Arial"/>
              </a:rPr>
              <a:t>Tina Rodriguez, Benefits Lead</a:t>
            </a:r>
          </a:p>
          <a:p>
            <a:pPr marL="298450" indent="-285750">
              <a:lnSpc>
                <a:spcPct val="100000"/>
              </a:lnSpc>
              <a:spcBef>
                <a:spcPts val="865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z="2000" spc="-5" dirty="0">
                <a:latin typeface="Arial"/>
                <a:cs typeface="Arial"/>
              </a:rPr>
              <a:t>Ranada Palmer, Health Care Facilitator</a:t>
            </a:r>
          </a:p>
          <a:p>
            <a:pPr marL="698500" lvl="1" indent="-22860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  <a:tab pos="1947545" algn="l"/>
                <a:tab pos="2529205" algn="l"/>
                <a:tab pos="3048635" algn="l"/>
              </a:tabLst>
            </a:pPr>
            <a:r>
              <a:rPr lang="en-US" sz="2000" spc="-5" dirty="0">
                <a:latin typeface="Arial"/>
                <a:cs typeface="Arial"/>
              </a:rPr>
              <a:t>Contact us	at </a:t>
            </a:r>
            <a:r>
              <a:rPr lang="en-US" sz="2000" spc="-5" dirty="0">
                <a:latin typeface="Arial"/>
                <a:cs typeface="Arial"/>
                <a:hlinkClick r:id="rId4"/>
              </a:rPr>
              <a:t>benefits@ucr.edu</a:t>
            </a:r>
            <a:endParaRPr lang="en-US" sz="2000" spc="-5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865"/>
              </a:spcBef>
              <a:buClr>
                <a:srgbClr val="003CA4"/>
              </a:buClr>
              <a:buChar char="•"/>
              <a:tabLst>
                <a:tab pos="697865" algn="l"/>
                <a:tab pos="698500" algn="l"/>
                <a:tab pos="1947545" algn="l"/>
                <a:tab pos="2529205" algn="l"/>
                <a:tab pos="3048635" algn="l"/>
              </a:tabLst>
            </a:pPr>
            <a:r>
              <a:rPr lang="en-US" sz="2000" b="1" i="1" spc="-5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Extensive</a:t>
            </a:r>
            <a:r>
              <a:rPr lang="en-US" sz="2000" spc="-5" dirty="0">
                <a:latin typeface="Arial"/>
                <a:cs typeface="Arial"/>
              </a:rPr>
              <a:t> explanation of your UC medical benefit</a:t>
            </a:r>
          </a:p>
          <a:p>
            <a:pPr marL="1144270">
              <a:lnSpc>
                <a:spcPct val="100000"/>
              </a:lnSpc>
              <a:spcBef>
                <a:spcPts val="260"/>
              </a:spcBef>
            </a:pPr>
            <a:r>
              <a:rPr lang="en-US" sz="2000" spc="-5" dirty="0">
                <a:latin typeface="Arial"/>
                <a:cs typeface="Arial"/>
              </a:rPr>
              <a:t>options</a:t>
            </a:r>
          </a:p>
          <a:p>
            <a:pPr marL="1144270" marR="5080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1143635" algn="l"/>
                <a:tab pos="1144270" algn="l"/>
              </a:tabLst>
            </a:pPr>
            <a:r>
              <a:rPr lang="en-US" sz="2000" spc="-5" dirty="0">
                <a:latin typeface="Arial"/>
                <a:cs typeface="Arial"/>
              </a:rPr>
              <a:t>Retirement questions, retirement system access  challenges</a:t>
            </a:r>
          </a:p>
          <a:p>
            <a:pPr marL="1144270" indent="-228600">
              <a:lnSpc>
                <a:spcPct val="100000"/>
              </a:lnSpc>
              <a:spcBef>
                <a:spcPts val="860"/>
              </a:spcBef>
              <a:buClr>
                <a:srgbClr val="003CA4"/>
              </a:buClr>
              <a:buChar char="•"/>
              <a:tabLst>
                <a:tab pos="1143635" algn="l"/>
                <a:tab pos="1144270" algn="l"/>
              </a:tabLst>
            </a:pPr>
            <a:r>
              <a:rPr lang="en-US" sz="2000" spc="-5" dirty="0">
                <a:latin typeface="Arial"/>
                <a:cs typeface="Arial"/>
              </a:rPr>
              <a:t>Escalated unresolved benefits matters</a:t>
            </a:r>
          </a:p>
          <a:p>
            <a:pPr marL="1144270" marR="7620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1143635" algn="l"/>
                <a:tab pos="1144270" algn="l"/>
                <a:tab pos="2392045" algn="l"/>
                <a:tab pos="3484245" algn="l"/>
                <a:tab pos="5277485" algn="l"/>
                <a:tab pos="6820534" algn="l"/>
              </a:tabLst>
            </a:pPr>
            <a:r>
              <a:rPr lang="en-US" sz="2000" spc="-5" dirty="0">
                <a:latin typeface="Arial"/>
                <a:cs typeface="Arial"/>
              </a:rPr>
              <a:t>Benefit	billing	challenges,	physician	and  pharmacy issues</a:t>
            </a:r>
          </a:p>
          <a:p>
            <a:pPr marL="298450" marR="562610" indent="-285750">
              <a:lnSpc>
                <a:spcPct val="110000"/>
              </a:lnSpc>
              <a:spcBef>
                <a:spcPts val="600"/>
              </a:spcBef>
              <a:buChar char="•"/>
              <a:tabLst>
                <a:tab pos="297815" algn="l"/>
                <a:tab pos="298450" algn="l"/>
              </a:tabLst>
            </a:pPr>
            <a:r>
              <a:rPr sz="2000" u="heavy" spc="-5" dirty="0">
                <a:solidFill>
                  <a:srgbClr val="003CA4"/>
                </a:solidFill>
                <a:latin typeface="Arial"/>
                <a:cs typeface="Arial"/>
                <a:hlinkClick r:id="rId5"/>
              </a:rPr>
              <a:t>https://ucnet.universityofcalifornia.edu/forms/pdf/complete-  health-benefits-guide-for-employees.pdf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388302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UCR Benefits</a:t>
            </a:r>
            <a:r>
              <a:rPr spc="-45" dirty="0"/>
              <a:t> </a:t>
            </a:r>
            <a:r>
              <a:rPr spc="-5" dirty="0"/>
              <a:t>Office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69FF8A-1A29-45E9-8151-310B74476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661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4079" y="2863850"/>
            <a:ext cx="2313305" cy="567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0" spc="-5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3600" b="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0" spc="-85" dirty="0">
                <a:solidFill>
                  <a:srgbClr val="FFFFFF"/>
                </a:solidFill>
                <a:latin typeface="Arial"/>
                <a:cs typeface="Arial"/>
              </a:rPr>
              <a:t>You!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5989320"/>
            <a:ext cx="1371600" cy="518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 advTm="10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1855" y="1371600"/>
            <a:ext cx="7400290" cy="4453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</a:pPr>
            <a:r>
              <a:rPr sz="2300" spc="-5" dirty="0">
                <a:latin typeface="Arial"/>
                <a:cs typeface="Arial"/>
              </a:rPr>
              <a:t>Please </a:t>
            </a:r>
            <a:r>
              <a:rPr sz="2300" dirty="0">
                <a:latin typeface="Arial"/>
                <a:cs typeface="Arial"/>
              </a:rPr>
              <a:t>visit the </a:t>
            </a:r>
            <a:r>
              <a:rPr sz="2300" spc="-5" dirty="0">
                <a:latin typeface="Arial"/>
                <a:cs typeface="Arial"/>
              </a:rPr>
              <a:t>medical plan provider presentations on  </a:t>
            </a:r>
            <a:r>
              <a:rPr lang="en-US" sz="2300" spc="-5" dirty="0">
                <a:latin typeface="Arial"/>
                <a:cs typeface="Arial"/>
              </a:rPr>
              <a:t>UC’s</a:t>
            </a:r>
            <a:r>
              <a:rPr sz="2300" spc="-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Virtual </a:t>
            </a:r>
            <a:r>
              <a:rPr lang="en-US" sz="2300" spc="-10" dirty="0">
                <a:latin typeface="Arial"/>
                <a:cs typeface="Arial"/>
              </a:rPr>
              <a:t>Open Enrollment </a:t>
            </a:r>
            <a:r>
              <a:rPr sz="2300" dirty="0">
                <a:latin typeface="Arial"/>
                <a:cs typeface="Arial"/>
              </a:rPr>
              <a:t>Platform </a:t>
            </a:r>
            <a:r>
              <a:rPr sz="2300" spc="-5" dirty="0">
                <a:latin typeface="Arial"/>
                <a:cs typeface="Arial"/>
              </a:rPr>
              <a:t>by visiting </a:t>
            </a:r>
            <a:r>
              <a:rPr sz="2300" dirty="0">
                <a:latin typeface="Arial"/>
                <a:cs typeface="Arial"/>
              </a:rPr>
              <a:t>th</a:t>
            </a:r>
            <a:r>
              <a:rPr lang="en-US" sz="2300" dirty="0">
                <a:latin typeface="Arial"/>
                <a:cs typeface="Arial"/>
              </a:rPr>
              <a:t>is</a:t>
            </a:r>
            <a:r>
              <a:rPr lang="en-US" sz="2300" spc="100" dirty="0">
                <a:latin typeface="Arial"/>
                <a:cs typeface="Arial"/>
              </a:rPr>
              <a:t> link: </a:t>
            </a:r>
            <a:r>
              <a:rPr lang="en-US" sz="2300" spc="100" dirty="0">
                <a:latin typeface="Arial"/>
                <a:cs typeface="Arial"/>
                <a:hlinkClick r:id="rId4"/>
              </a:rPr>
              <a:t>https://ucnet.universityofcalifornia.edu/oe/</a:t>
            </a:r>
            <a:r>
              <a:rPr sz="2300" spc="-5" dirty="0"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300" spc="-5" dirty="0">
                <a:latin typeface="Arial"/>
                <a:cs typeface="Arial"/>
              </a:rPr>
              <a:t>Anthem Blue Cross</a:t>
            </a:r>
            <a:r>
              <a:rPr sz="2300" spc="-2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PPO</a:t>
            </a:r>
          </a:p>
          <a:p>
            <a:pPr marL="755650" lvl="1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lang="en-US" sz="2300" dirty="0">
                <a:latin typeface="Arial"/>
                <a:cs typeface="Arial"/>
              </a:rPr>
              <a:t>CORE</a:t>
            </a:r>
          </a:p>
          <a:p>
            <a:pPr marL="755650" lvl="1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300" dirty="0">
                <a:latin typeface="Arial"/>
                <a:cs typeface="Arial"/>
              </a:rPr>
              <a:t>UC</a:t>
            </a:r>
            <a:r>
              <a:rPr sz="2300" spc="-9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Care</a:t>
            </a:r>
          </a:p>
          <a:p>
            <a:pPr marL="755650" lvl="1" indent="-285750">
              <a:lnSpc>
                <a:spcPct val="100000"/>
              </a:lnSpc>
              <a:spcBef>
                <a:spcPts val="890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300" spc="-5" dirty="0">
                <a:latin typeface="Arial"/>
                <a:cs typeface="Arial"/>
              </a:rPr>
              <a:t>Health Savings</a:t>
            </a:r>
            <a:r>
              <a:rPr sz="2300" spc="-16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Account</a:t>
            </a:r>
          </a:p>
          <a:p>
            <a:pPr marL="298450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300" spc="-5" dirty="0">
                <a:latin typeface="Arial"/>
                <a:cs typeface="Arial"/>
              </a:rPr>
              <a:t>Health</a:t>
            </a:r>
            <a:r>
              <a:rPr sz="2300" spc="-7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Net</a:t>
            </a:r>
          </a:p>
          <a:p>
            <a:pPr marL="755650" lvl="1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755015" algn="l"/>
                <a:tab pos="755650" algn="l"/>
              </a:tabLst>
            </a:pPr>
            <a:r>
              <a:rPr sz="2300" spc="-5" dirty="0">
                <a:latin typeface="Arial"/>
                <a:cs typeface="Arial"/>
              </a:rPr>
              <a:t>UC Blue and Gold</a:t>
            </a:r>
            <a:r>
              <a:rPr sz="2300" spc="-1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HMO</a:t>
            </a:r>
          </a:p>
          <a:p>
            <a:pPr marL="298450" indent="-285750">
              <a:lnSpc>
                <a:spcPct val="100000"/>
              </a:lnSpc>
              <a:spcBef>
                <a:spcPts val="885"/>
              </a:spcBef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2300" spc="-5" dirty="0">
                <a:latin typeface="Arial"/>
                <a:cs typeface="Arial"/>
              </a:rPr>
              <a:t>Kaiser</a:t>
            </a:r>
            <a:r>
              <a:rPr sz="2300" spc="-7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HMO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6269355" cy="975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pc="-5" dirty="0"/>
              <a:t>UC Systemwide </a:t>
            </a:r>
            <a:r>
              <a:rPr spc="-25" dirty="0"/>
              <a:t>Vendor’s</a:t>
            </a:r>
            <a:r>
              <a:rPr spc="-50" dirty="0"/>
              <a:t> </a:t>
            </a:r>
            <a:r>
              <a:rPr spc="-10" dirty="0"/>
              <a:t>Virtual  </a:t>
            </a:r>
            <a:r>
              <a:rPr spc="-5" dirty="0"/>
              <a:t>Open</a:t>
            </a:r>
            <a:r>
              <a:rPr spc="-65" dirty="0"/>
              <a:t> </a:t>
            </a:r>
            <a:r>
              <a:rPr spc="-5" dirty="0"/>
              <a:t>Enrollment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930199-A246-4AAA-A6FA-10B822B9F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410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31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573341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2021 Employee</a:t>
            </a:r>
            <a:r>
              <a:rPr spc="-20" dirty="0"/>
              <a:t> </a:t>
            </a:r>
            <a:r>
              <a:rPr spc="-5" dirty="0"/>
              <a:t>Contributions</a:t>
            </a:r>
          </a:p>
        </p:txBody>
      </p:sp>
      <p:sp>
        <p:nvSpPr>
          <p:cNvPr id="3" name="object 3"/>
          <p:cNvSpPr/>
          <p:nvPr/>
        </p:nvSpPr>
        <p:spPr>
          <a:xfrm>
            <a:off x="913638" y="1190244"/>
            <a:ext cx="7315200" cy="3732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6288" y="5159502"/>
            <a:ext cx="558800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003CA4"/>
                </a:solidFill>
                <a:latin typeface="Arial"/>
                <a:cs typeface="Arial"/>
              </a:rPr>
              <a:t>$0 Employee Premium Contribution </a:t>
            </a:r>
            <a:r>
              <a:rPr sz="1800" dirty="0">
                <a:solidFill>
                  <a:srgbClr val="003CA4"/>
                </a:solidFill>
                <a:latin typeface="Arial"/>
                <a:cs typeface="Arial"/>
              </a:rPr>
              <a:t>for </a:t>
            </a:r>
            <a:r>
              <a:rPr sz="1800" spc="-5" dirty="0">
                <a:solidFill>
                  <a:srgbClr val="003CA4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003CA4"/>
                </a:solidFill>
                <a:latin typeface="Arial"/>
                <a:cs typeface="Arial"/>
              </a:rPr>
              <a:t>CORE</a:t>
            </a:r>
            <a:r>
              <a:rPr sz="1800" spc="55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CA4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CE44BF-BB8C-4723-88DA-7F12062AC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2052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69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1150" y="3355340"/>
            <a:ext cx="3500754" cy="956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02895">
              <a:lnSpc>
                <a:spcPts val="3750"/>
              </a:lnSpc>
            </a:pP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UC Blue &amp; Gold  Kaiser</a:t>
            </a:r>
            <a:r>
              <a:rPr sz="3200" spc="-55" dirty="0">
                <a:solidFill>
                  <a:srgbClr val="FFF050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050"/>
                </a:solidFill>
                <a:latin typeface="Arial"/>
                <a:cs typeface="Arial"/>
              </a:rPr>
              <a:t>Permanente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071497" y="2132076"/>
            <a:ext cx="577710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530">
              <a:lnSpc>
                <a:spcPct val="100000"/>
              </a:lnSpc>
            </a:pPr>
            <a:r>
              <a:rPr spc="-5" dirty="0"/>
              <a:t>Medical</a:t>
            </a:r>
            <a:r>
              <a:rPr lang="en-US" spc="-5" dirty="0"/>
              <a:t> </a:t>
            </a:r>
            <a:r>
              <a:rPr spc="-5" dirty="0"/>
              <a:t>HMO</a:t>
            </a:r>
            <a:r>
              <a:rPr spc="-55" dirty="0"/>
              <a:t> </a:t>
            </a:r>
            <a:r>
              <a:rPr spc="-5" dirty="0"/>
              <a:t>Plans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7C27B7-FFA3-4134-8F2F-6F3ED77E0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4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410972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 Blue &amp; Gold</a:t>
            </a:r>
            <a:r>
              <a:rPr spc="-35" dirty="0"/>
              <a:t> </a:t>
            </a:r>
            <a:r>
              <a:rPr spc="-5" dirty="0"/>
              <a:t>HMO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7533005" cy="3082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225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Emergency room copay</a:t>
            </a:r>
            <a:endParaRPr sz="2600">
              <a:latin typeface="Arial"/>
              <a:cs typeface="Arial"/>
            </a:endParaRPr>
          </a:p>
          <a:p>
            <a:pPr marL="704215" lvl="1" indent="-22860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704850" algn="l"/>
              </a:tabLst>
            </a:pPr>
            <a:r>
              <a:rPr sz="2600" spc="-5" dirty="0">
                <a:latin typeface="Arial"/>
                <a:cs typeface="Arial"/>
              </a:rPr>
              <a:t>Increase from $75 to $125 (waived if</a:t>
            </a:r>
            <a:r>
              <a:rPr sz="2600" spc="16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admitted)</a:t>
            </a:r>
            <a:endParaRPr sz="260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600" spc="-5" dirty="0">
                <a:latin typeface="Arial"/>
                <a:cs typeface="Arial"/>
              </a:rPr>
              <a:t>Annual out-of-pocket</a:t>
            </a:r>
            <a:r>
              <a:rPr sz="2600" spc="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maximum</a:t>
            </a:r>
            <a:endParaRPr sz="2600">
              <a:latin typeface="Arial"/>
              <a:cs typeface="Arial"/>
            </a:endParaRPr>
          </a:p>
          <a:p>
            <a:pPr marL="704215" lvl="1" indent="-228600">
              <a:lnSpc>
                <a:spcPct val="100000"/>
              </a:lnSpc>
              <a:spcBef>
                <a:spcPts val="910"/>
              </a:spcBef>
              <a:buClr>
                <a:srgbClr val="003CA4"/>
              </a:buClr>
              <a:buChar char="•"/>
              <a:tabLst>
                <a:tab pos="704850" algn="l"/>
              </a:tabLst>
            </a:pPr>
            <a:r>
              <a:rPr sz="2600" spc="-5" dirty="0">
                <a:latin typeface="Arial"/>
                <a:cs typeface="Arial"/>
              </a:rPr>
              <a:t>Will exclude copayments </a:t>
            </a:r>
            <a:r>
              <a:rPr sz="2600" dirty="0">
                <a:latin typeface="Arial"/>
                <a:cs typeface="Arial"/>
              </a:rPr>
              <a:t>for </a:t>
            </a:r>
            <a:r>
              <a:rPr sz="2600" spc="-5" dirty="0">
                <a:latin typeface="Arial"/>
                <a:cs typeface="Arial"/>
              </a:rPr>
              <a:t>hearing aids</a:t>
            </a:r>
            <a:r>
              <a:rPr sz="2600" spc="1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and</a:t>
            </a:r>
            <a:endParaRPr sz="2600">
              <a:latin typeface="Arial"/>
              <a:cs typeface="Arial"/>
            </a:endParaRPr>
          </a:p>
          <a:p>
            <a:pPr marL="704215">
              <a:lnSpc>
                <a:spcPct val="100000"/>
              </a:lnSpc>
              <a:spcBef>
                <a:spcPts val="310"/>
              </a:spcBef>
            </a:pPr>
            <a:r>
              <a:rPr sz="2600" spc="-5" dirty="0">
                <a:latin typeface="Arial"/>
                <a:cs typeface="Arial"/>
              </a:rPr>
              <a:t>infertility</a:t>
            </a:r>
            <a:r>
              <a:rPr sz="2600" spc="-1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treatments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414FB8-335B-4D75-AABC-C6C775C74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410972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 Blue &amp; Gold</a:t>
            </a:r>
            <a:r>
              <a:rPr spc="-35" dirty="0"/>
              <a:t> </a:t>
            </a:r>
            <a:r>
              <a:rPr spc="-5" dirty="0"/>
              <a:t>HMO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1700" y="841247"/>
            <a:ext cx="6920230" cy="196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  <a:p>
            <a:pPr marL="304165" indent="-285750">
              <a:lnSpc>
                <a:spcPct val="100000"/>
              </a:lnSpc>
              <a:spcBef>
                <a:spcPts val="2255"/>
              </a:spcBef>
              <a:buClr>
                <a:srgbClr val="003CA4"/>
              </a:buClr>
              <a:buChar char="•"/>
              <a:tabLst>
                <a:tab pos="304165" algn="l"/>
                <a:tab pos="304800" algn="l"/>
              </a:tabLst>
            </a:pPr>
            <a:r>
              <a:rPr sz="2400" spc="-5" dirty="0">
                <a:latin typeface="Arial"/>
                <a:cs typeface="Arial"/>
              </a:rPr>
              <a:t>Early Prescription Refill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Policy</a:t>
            </a:r>
            <a:endParaRPr sz="2400">
              <a:latin typeface="Arial"/>
              <a:cs typeface="Arial"/>
            </a:endParaRPr>
          </a:p>
          <a:p>
            <a:pPr marL="704215" marR="5080" lvl="1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704850" algn="l"/>
                <a:tab pos="2976880" algn="l"/>
              </a:tabLst>
            </a:pPr>
            <a:r>
              <a:rPr sz="2400" spc="-5" dirty="0">
                <a:latin typeface="Arial"/>
                <a:cs typeface="Arial"/>
              </a:rPr>
              <a:t>Number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days in advance </a:t>
            </a:r>
            <a:r>
              <a:rPr sz="2400" dirty="0">
                <a:latin typeface="Arial"/>
                <a:cs typeface="Arial"/>
              </a:rPr>
              <a:t>that </a:t>
            </a:r>
            <a:r>
              <a:rPr sz="2400" spc="-5" dirty="0">
                <a:latin typeface="Arial"/>
                <a:cs typeface="Arial"/>
              </a:rPr>
              <a:t>a refill can be  obtained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will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be	reduced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3021329"/>
            <a:ext cx="7315200" cy="25130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6AAFE-DE86-4B00-977D-1B0EDD014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15340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3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7541" y="1555496"/>
            <a:ext cx="7282180" cy="414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03CA4"/>
              </a:buClr>
              <a:buChar char="•"/>
              <a:tabLst>
                <a:tab pos="297815" algn="l"/>
                <a:tab pos="298450" algn="l"/>
              </a:tabLst>
            </a:pPr>
            <a:r>
              <a:rPr sz="1800" spc="-20" dirty="0">
                <a:latin typeface="Arial"/>
                <a:cs typeface="Arial"/>
              </a:rPr>
              <a:t>Telehealth </a:t>
            </a:r>
            <a:r>
              <a:rPr sz="1800" spc="-5" dirty="0">
                <a:latin typeface="Arial"/>
                <a:cs typeface="Arial"/>
              </a:rPr>
              <a:t>Provider Change </a:t>
            </a:r>
            <a:r>
              <a:rPr sz="1800" spc="-30" dirty="0">
                <a:latin typeface="Arial"/>
                <a:cs typeface="Arial"/>
              </a:rPr>
              <a:t>–Teladoc </a:t>
            </a:r>
            <a:r>
              <a:rPr sz="1800" spc="-5" dirty="0">
                <a:latin typeface="Arial"/>
                <a:cs typeface="Arial"/>
              </a:rPr>
              <a:t>to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Babylon</a:t>
            </a:r>
            <a:endParaRPr sz="1800">
              <a:latin typeface="Arial"/>
              <a:cs typeface="Arial"/>
            </a:endParaRPr>
          </a:p>
          <a:p>
            <a:pPr marL="698500" marR="5715" lvl="1" indent="-228600">
              <a:lnSpc>
                <a:spcPct val="110000"/>
              </a:lnSpc>
              <a:spcBef>
                <a:spcPts val="600"/>
              </a:spcBef>
              <a:buClr>
                <a:srgbClr val="003CA4"/>
              </a:buClr>
              <a:buChar char="•"/>
              <a:tabLst>
                <a:tab pos="698500" algn="l"/>
                <a:tab pos="699135" algn="l"/>
                <a:tab pos="1654810" algn="l"/>
                <a:tab pos="2419985" algn="l"/>
                <a:tab pos="2728595" algn="l"/>
                <a:tab pos="3289935" algn="l"/>
                <a:tab pos="3928745" algn="l"/>
                <a:tab pos="4249420" algn="l"/>
                <a:tab pos="5128895" algn="l"/>
                <a:tab pos="6249670" algn="l"/>
                <a:tab pos="7091045" algn="l"/>
              </a:tabLst>
            </a:pPr>
            <a:r>
              <a:rPr sz="1800" spc="-5" dirty="0">
                <a:latin typeface="Arial"/>
                <a:cs typeface="Arial"/>
              </a:rPr>
              <a:t>Babylon	add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M</a:t>
            </a:r>
            <a:r>
              <a:rPr sz="1800" spc="-5" dirty="0">
                <a:latin typeface="Arial"/>
                <a:cs typeface="Arial"/>
              </a:rPr>
              <a:t>ay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2020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dirty="0">
                <a:latin typeface="Arial"/>
                <a:cs typeface="Arial"/>
              </a:rPr>
              <a:t>o	</a:t>
            </a:r>
            <a:r>
              <a:rPr sz="1800" spc="-5" dirty="0">
                <a:latin typeface="Arial"/>
                <a:cs typeface="Arial"/>
              </a:rPr>
              <a:t>expand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telehe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lth</a:t>
            </a:r>
            <a:r>
              <a:rPr sz="1800" dirty="0">
                <a:latin typeface="Arial"/>
                <a:cs typeface="Arial"/>
              </a:rPr>
              <a:t>	access	</a:t>
            </a:r>
            <a:r>
              <a:rPr sz="1800" spc="-10" dirty="0">
                <a:latin typeface="Arial"/>
                <a:cs typeface="Arial"/>
              </a:rPr>
              <a:t>in  </a:t>
            </a:r>
            <a:r>
              <a:rPr sz="1800" spc="-5" dirty="0">
                <a:latin typeface="Arial"/>
                <a:cs typeface="Arial"/>
              </a:rPr>
              <a:t>response to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COVID-19</a:t>
            </a:r>
            <a:endParaRPr sz="180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815"/>
              </a:spcBef>
              <a:buClr>
                <a:srgbClr val="003CA4"/>
              </a:buClr>
              <a:buChar char="•"/>
              <a:tabLst>
                <a:tab pos="698500" algn="l"/>
                <a:tab pos="699135" algn="l"/>
              </a:tabLst>
            </a:pPr>
            <a:r>
              <a:rPr sz="1800" spc="-5" dirty="0">
                <a:latin typeface="Arial"/>
                <a:cs typeface="Arial"/>
              </a:rPr>
              <a:t>Babylon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features:</a:t>
            </a:r>
            <a:endParaRPr sz="1800">
              <a:latin typeface="Arial"/>
              <a:cs typeface="Arial"/>
            </a:endParaRPr>
          </a:p>
          <a:p>
            <a:pPr marL="1155700" marR="5080" lvl="2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1155700" algn="l"/>
                <a:tab pos="1156335" algn="l"/>
                <a:tab pos="2520950" algn="l"/>
                <a:tab pos="3860165" algn="l"/>
                <a:tab pos="4767580" algn="l"/>
                <a:tab pos="5433695" algn="l"/>
                <a:tab pos="6480810" algn="l"/>
              </a:tabLst>
            </a:pPr>
            <a:r>
              <a:rPr sz="1800" spc="-5" dirty="0">
                <a:latin typeface="Arial"/>
                <a:cs typeface="Arial"/>
              </a:rPr>
              <a:t>Scheduled	behavio</a:t>
            </a:r>
            <a:r>
              <a:rPr sz="1800" spc="-15" dirty="0">
                <a:latin typeface="Arial"/>
                <a:cs typeface="Arial"/>
              </a:rPr>
              <a:t>r</a:t>
            </a:r>
            <a:r>
              <a:rPr sz="1800" spc="-5" dirty="0">
                <a:latin typeface="Arial"/>
                <a:cs typeface="Arial"/>
              </a:rPr>
              <a:t>al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health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general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5" dirty="0">
                <a:latin typeface="Arial"/>
                <a:cs typeface="Arial"/>
              </a:rPr>
              <a:t>medical  </a:t>
            </a:r>
            <a:r>
              <a:rPr sz="1800" dirty="0">
                <a:latin typeface="Arial"/>
                <a:cs typeface="Arial"/>
              </a:rPr>
              <a:t>appointments</a:t>
            </a:r>
            <a:endParaRPr sz="1800">
              <a:latin typeface="Arial"/>
              <a:cs typeface="Arial"/>
            </a:endParaRPr>
          </a:p>
          <a:p>
            <a:pPr marL="1155700" marR="5080" lvl="2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1155700" algn="l"/>
                <a:tab pos="1156335" algn="l"/>
              </a:tabLst>
            </a:pPr>
            <a:r>
              <a:rPr sz="1800" dirty="0">
                <a:latin typeface="Arial"/>
                <a:cs typeface="Arial"/>
              </a:rPr>
              <a:t>Symptom </a:t>
            </a:r>
            <a:r>
              <a:rPr sz="1800" spc="-15" dirty="0">
                <a:latin typeface="Arial"/>
                <a:cs typeface="Arial"/>
              </a:rPr>
              <a:t>checker, </a:t>
            </a:r>
            <a:r>
              <a:rPr sz="1800" spc="-5" dirty="0">
                <a:latin typeface="Arial"/>
                <a:cs typeface="Arial"/>
              </a:rPr>
              <a:t>live </a:t>
            </a:r>
            <a:r>
              <a:rPr sz="1800" dirty="0">
                <a:latin typeface="Arial"/>
                <a:cs typeface="Arial"/>
              </a:rPr>
              <a:t>chat, </a:t>
            </a:r>
            <a:r>
              <a:rPr sz="1800" spc="-5" dirty="0">
                <a:latin typeface="Arial"/>
                <a:cs typeface="Arial"/>
              </a:rPr>
              <a:t>care management and virtual  </a:t>
            </a:r>
            <a:r>
              <a:rPr sz="1800" dirty="0">
                <a:latin typeface="Arial"/>
                <a:cs typeface="Arial"/>
              </a:rPr>
              <a:t>visit support for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COVID-19</a:t>
            </a:r>
            <a:endParaRPr sz="18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1155700" algn="l"/>
                <a:tab pos="1156335" algn="l"/>
              </a:tabLst>
            </a:pPr>
            <a:r>
              <a:rPr sz="1800" spc="-5" dirty="0">
                <a:latin typeface="Arial"/>
                <a:cs typeface="Arial"/>
              </a:rPr>
              <a:t>Lab/X-ray orders 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follow-up</a:t>
            </a:r>
            <a:endParaRPr sz="1800">
              <a:latin typeface="Arial"/>
              <a:cs typeface="Arial"/>
            </a:endParaRPr>
          </a:p>
          <a:p>
            <a:pPr marL="1155700" marR="6350" lvl="2" indent="-228600">
              <a:lnSpc>
                <a:spcPct val="110000"/>
              </a:lnSpc>
              <a:spcBef>
                <a:spcPts val="595"/>
              </a:spcBef>
              <a:buClr>
                <a:srgbClr val="003CA4"/>
              </a:buClr>
              <a:buChar char="•"/>
              <a:tabLst>
                <a:tab pos="1155700" algn="l"/>
                <a:tab pos="1156335" algn="l"/>
              </a:tabLst>
            </a:pPr>
            <a:r>
              <a:rPr sz="1800" spc="-5" dirty="0">
                <a:latin typeface="Arial"/>
                <a:cs typeface="Arial"/>
              </a:rPr>
              <a:t>Referrals to in-network urgent care and specialty referral   recommendation to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PCP</a:t>
            </a:r>
            <a:endParaRPr sz="1800">
              <a:latin typeface="Arial"/>
              <a:cs typeface="Arial"/>
            </a:endParaRPr>
          </a:p>
          <a:p>
            <a:pPr marL="1155700" lvl="2" indent="-228600">
              <a:lnSpc>
                <a:spcPct val="100000"/>
              </a:lnSpc>
              <a:spcBef>
                <a:spcPts val="810"/>
              </a:spcBef>
              <a:buClr>
                <a:srgbClr val="003CA4"/>
              </a:buClr>
              <a:buChar char="•"/>
              <a:tabLst>
                <a:tab pos="1155700" algn="l"/>
                <a:tab pos="1156335" algn="l"/>
              </a:tabLst>
            </a:pPr>
            <a:r>
              <a:rPr sz="1800" dirty="0">
                <a:latin typeface="Arial"/>
                <a:cs typeface="Arial"/>
              </a:rPr>
              <a:t>Smartphone/tablet </a:t>
            </a:r>
            <a:r>
              <a:rPr sz="1800" spc="-5" dirty="0">
                <a:latin typeface="Arial"/>
                <a:cs typeface="Arial"/>
              </a:rPr>
              <a:t>app based, telephonic </a:t>
            </a:r>
            <a:r>
              <a:rPr sz="1800" dirty="0">
                <a:latin typeface="Arial"/>
                <a:cs typeface="Arial"/>
              </a:rPr>
              <a:t>visit</a:t>
            </a:r>
            <a:r>
              <a:rPr sz="1800" spc="-5" dirty="0">
                <a:latin typeface="Arial"/>
                <a:cs typeface="Arial"/>
              </a:rPr>
              <a:t> option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288035"/>
            <a:ext cx="410972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UC Blue &amp; Gold</a:t>
            </a:r>
            <a:r>
              <a:rPr spc="-35" dirty="0"/>
              <a:t> </a:t>
            </a:r>
            <a:r>
              <a:rPr spc="-5" dirty="0"/>
              <a:t>HMO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1700" y="841247"/>
            <a:ext cx="3469004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Plan Design</a:t>
            </a:r>
            <a:r>
              <a:rPr sz="2800" spc="-80" dirty="0">
                <a:solidFill>
                  <a:srgbClr val="003CA4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3CA4"/>
                </a:solidFill>
                <a:latin typeface="Arial"/>
                <a:cs typeface="Arial"/>
              </a:rPr>
              <a:t>Changes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E857FF-FF2E-440B-86FF-D233923C51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0958.5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18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539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1710</Words>
  <Application>Microsoft Office PowerPoint</Application>
  <PresentationFormat>On-screen Show (4:3)</PresentationFormat>
  <Paragraphs>223</Paragraphs>
  <Slides>38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Faculty and Staff Open Enrollment 2021 Benefits Review Plan changes for 2021 effective January 1, 2021</vt:lpstr>
      <vt:lpstr>Medical Plans offered for 2021</vt:lpstr>
      <vt:lpstr>UC Systemwide Vendor’s Virtual  Open Enrollment</vt:lpstr>
      <vt:lpstr>2021 Employee Contributions</vt:lpstr>
      <vt:lpstr>Medical HMO Plans</vt:lpstr>
      <vt:lpstr>UC Blue &amp; Gold HMO</vt:lpstr>
      <vt:lpstr>UC Blue &amp; Gold HMO</vt:lpstr>
      <vt:lpstr>UC Blue &amp; Gold HMO</vt:lpstr>
      <vt:lpstr>Kaiser Permanente HMO</vt:lpstr>
      <vt:lpstr>Medical PPO Plans</vt:lpstr>
      <vt:lpstr>UC Care</vt:lpstr>
      <vt:lpstr>UC Care</vt:lpstr>
      <vt:lpstr>UC Care</vt:lpstr>
      <vt:lpstr>Health Savings Plan</vt:lpstr>
      <vt:lpstr>Non-Medical  Plans</vt:lpstr>
      <vt:lpstr>Dental</vt:lpstr>
      <vt:lpstr>Vision</vt:lpstr>
      <vt:lpstr>ARAG Legal Plan</vt:lpstr>
      <vt:lpstr>Disability</vt:lpstr>
      <vt:lpstr>Life</vt:lpstr>
      <vt:lpstr>UC Retirement at Your Service</vt:lpstr>
      <vt:lpstr>Beneficiary Designations – Fidelity  Investments NetBenefits</vt:lpstr>
      <vt:lpstr>Discovery Benefits</vt:lpstr>
      <vt:lpstr>Discovery Benefits</vt:lpstr>
      <vt:lpstr>Discovery Benefits</vt:lpstr>
      <vt:lpstr>Open Enrollment  Benefits Information</vt:lpstr>
      <vt:lpstr>Everything You Want to Know About  UC Benefits</vt:lpstr>
      <vt:lpstr>UCPath Center Open Enrollment Processing</vt:lpstr>
      <vt:lpstr>Open Enrollment  Annual Flu Shots</vt:lpstr>
      <vt:lpstr>Flu Shot Locations and Costs</vt:lpstr>
      <vt:lpstr>Additional Benefits</vt:lpstr>
      <vt:lpstr>Additional Employee Benefits</vt:lpstr>
      <vt:lpstr>Health Care Facilitator Program</vt:lpstr>
      <vt:lpstr>Contact  Information</vt:lpstr>
      <vt:lpstr>Benefits Contact Information</vt:lpstr>
      <vt:lpstr>UCR Benefits Office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Jorge Sanchez</cp:lastModifiedBy>
  <cp:revision>44</cp:revision>
  <dcterms:created xsi:type="dcterms:W3CDTF">2020-10-21T10:43:05Z</dcterms:created>
  <dcterms:modified xsi:type="dcterms:W3CDTF">2020-10-27T19:47:57Z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2020-10-21T00:00:00Z</vt:filetime>
  </property>
</Properties>
</file>